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1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saveSubsetFonts="1" autoCompressPictures="0">
  <p:sldMasterIdLst>
    <p:sldMasterId id="2147484912" r:id="rId1"/>
    <p:sldMasterId id="2147484913" r:id="rId2"/>
    <p:sldMasterId id="2147484914" r:id="rId3"/>
    <p:sldMasterId id="2147484915" r:id="rId4"/>
  </p:sldMasterIdLst>
  <p:notesMasterIdLst>
    <p:notesMasterId r:id="rId5"/>
  </p:notesMasterIdLst>
  <p:handoutMasterIdLst>
    <p:handoutMasterId r:id="rId6"/>
  </p:handout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5" name="Author" initials="A" lastIdx="0" clrIdx="5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6266"/>
    <p:restoredTop sz="72695"/>
  </p:normalViewPr>
  <p:slideViewPr>
    <p:cSldViewPr snapToGrid="0">
      <p:cViewPr>
        <p:scale>
          <a:sx n="60" d="100"/>
          <a:sy n="60" d="100"/>
        </p:scale>
        <p:origin x="635" y="4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57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4.xml"  /><Relationship Id="rId11" Type="http://schemas.openxmlformats.org/officeDocument/2006/relationships/slide" Target="slides/slide5.xml"  /><Relationship Id="rId12" Type="http://schemas.openxmlformats.org/officeDocument/2006/relationships/slide" Target="slides/slide6.xml"  /><Relationship Id="rId13" Type="http://schemas.openxmlformats.org/officeDocument/2006/relationships/slide" Target="slides/slide7.xml"  /><Relationship Id="rId14" Type="http://schemas.openxmlformats.org/officeDocument/2006/relationships/slide" Target="slides/slide8.xml"  /><Relationship Id="rId15" Type="http://schemas.openxmlformats.org/officeDocument/2006/relationships/slide" Target="slides/slide9.xml"  /><Relationship Id="rId16" Type="http://schemas.openxmlformats.org/officeDocument/2006/relationships/slide" Target="slides/slide10.xml"  /><Relationship Id="rId17" Type="http://schemas.openxmlformats.org/officeDocument/2006/relationships/slide" Target="slides/slide11.xml"  /><Relationship Id="rId18" Type="http://schemas.openxmlformats.org/officeDocument/2006/relationships/slide" Target="slides/slide12.xml"  /><Relationship Id="rId19" Type="http://schemas.openxmlformats.org/officeDocument/2006/relationships/slide" Target="slides/slide13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4.xml"  /><Relationship Id="rId21" Type="http://schemas.openxmlformats.org/officeDocument/2006/relationships/slide" Target="slides/slide15.xml"  /><Relationship Id="rId22" Type="http://schemas.openxmlformats.org/officeDocument/2006/relationships/slide" Target="slides/slide16.xml"  /><Relationship Id="rId23" Type="http://schemas.openxmlformats.org/officeDocument/2006/relationships/slide" Target="slides/slide17.xml"  /><Relationship Id="rId24" Type="http://schemas.openxmlformats.org/officeDocument/2006/relationships/slide" Target="slides/slide18.xml"  /><Relationship Id="rId25" Type="http://schemas.openxmlformats.org/officeDocument/2006/relationships/slide" Target="slides/slide19.xml"  /><Relationship Id="rId26" Type="http://schemas.openxmlformats.org/officeDocument/2006/relationships/slide" Target="slides/slide20.xml"  /><Relationship Id="rId27" Type="http://schemas.openxmlformats.org/officeDocument/2006/relationships/slide" Target="slides/slide21.xml"  /><Relationship Id="rId28" Type="http://schemas.openxmlformats.org/officeDocument/2006/relationships/slide" Target="slides/slide22.xml"  /><Relationship Id="rId29" Type="http://schemas.openxmlformats.org/officeDocument/2006/relationships/slide" Target="slides/slide23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4.xml"  /><Relationship Id="rId31" Type="http://schemas.openxmlformats.org/officeDocument/2006/relationships/commentAuthors" Target="commentAuthors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Master" Target="slideMasters/slideMaster4.xml"  /><Relationship Id="rId5" Type="http://schemas.openxmlformats.org/officeDocument/2006/relationships/notesMaster" Target="notesMasters/notesMaster1.xml"  /><Relationship Id="rId6" Type="http://schemas.openxmlformats.org/officeDocument/2006/relationships/handoutMaster" Target="handoutMasters/handoutMaster1.xml"  /><Relationship Id="rId7" Type="http://schemas.openxmlformats.org/officeDocument/2006/relationships/slide" Target="slides/slide1.xml"  /><Relationship Id="rId8" Type="http://schemas.openxmlformats.org/officeDocument/2006/relationships/slide" Target="slides/slide2.xml"  /><Relationship Id="rId9" Type="http://schemas.openxmlformats.org/officeDocument/2006/relationships/slide" Target="slides/slide3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6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 idx="0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Segoe UI"/>
              </a:rPr>
              <a:t/>
            </a:r>
            <a:endParaRPr lang="ko-KR" altLang="en-US">
              <a:latin typeface="Segoe U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0F9EC6-89FF-47E1-8594-1A32E3B45134}" type="datetime8">
              <a:rPr lang="en-US">
                <a:latin typeface="Segoe UI"/>
              </a:rPr>
              <a:pPr lvl="0">
                <a:defRPr/>
              </a:pPr>
              <a:t>4/10/2019 1:45 PM</a:t>
            </a:fld>
            <a:endParaRPr lang="en-US">
              <a:latin typeface="Segoe U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marL="398463" defTabSz="914099" eaLnBrk="0" hangingPunct="0">
              <a:defRPr/>
            </a:pPr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EC9E9D6-92A0-482B-A603-C9BA7FFB8190}" type="slidenum">
              <a:rPr lang="en-US">
                <a:latin typeface="Segoe UI"/>
              </a:rPr>
              <a:pPr lvl="0">
                <a:defRPr/>
              </a:pPr>
              <a:t>‹#›</a:t>
            </a:fld>
            <a:endParaRPr lang="en-US">
              <a:latin typeface="Segoe U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5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Segoe UI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Image Placeholder 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marL="571500" indent="0" algn="l">
              <a:defRPr sz="1200"/>
            </a:lvl1pPr>
          </a:lstStyle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Segoe UI"/>
              </a:defRPr>
            </a:lvl1pPr>
          </a:lstStyle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Segoe UI"/>
              </a:defRPr>
            </a:lvl1pPr>
          </a:lstStyle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/>
      <a:buChar char="•"/>
      <a:defRPr sz="882" kern="1200">
        <a:solidFill>
          <a:schemeClr val="tx1"/>
        </a:solidFill>
        <a:latin typeface="Segoe UI Light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/>
      <a:buChar char="•"/>
      <a:defRPr sz="882" kern="1200">
        <a:solidFill>
          <a:schemeClr val="tx1"/>
        </a:solidFill>
        <a:latin typeface="Segoe UI Light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/>
      <a:buChar char="•"/>
      <a:defRPr sz="882" kern="1200">
        <a:solidFill>
          <a:schemeClr val="tx1"/>
        </a:solidFill>
        <a:latin typeface="Segoe UI Light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/>
      <a:buChar char="•"/>
      <a:defRPr sz="882" kern="1200">
        <a:solidFill>
          <a:schemeClr val="tx1"/>
        </a:solidFill>
        <a:latin typeface="Segoe UI Light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하이브리드 네트워크 연결 계획 및 구현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============================================================================================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하이브리드 클라우드는 공용 클라우드와 사설 클라우드를 결합하여 데이터와 응용 프로그램을 공유할 수 있는 컴퓨팅 환경입니다. 하이브리드 클라우드 컴퓨팅은 컴퓨팅 및 처리 요구가 변동될 때 타사 데이터 센터에서 데이터 전체에 액세스하지 않고도 온-프레미스 인프라를 공용 클라우드로 원활하게 확장하여 오버플로를 처리할 수 있는 기능을 기업에 제공합니다. 조직은 중요한 비즈니스 응용 프로그램 및 데이터를 회사 방화벽 뒤의 온-프레미스에 안전하게 보관하면서 기본 및 중요하지 않은 컴퓨팅 작업은 공용 클라우드에서 유연하게 컴퓨팅할 수 있습니다.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하이브리드 클라우드를 사용하면 회사에서 컴퓨팅 리소스를 확장할 수 있을 뿐 아니라 단기간의 수요 급증을 처리하거나 비즈니스에서 중요한 데이터 또는 응용 프로그램을 위해 로컬 리소스를 확보해야 할 때 대규모의 자본을 지출할 필요가 없습니다. 회사는 장기간 유휴 상태로 남아 있을 수 있는 추가 리소스와 장비를 구입, 프로그래밍 및 유지 관리하는 대신 일시적으로 사용하는 리소스에 대해서만 비용을 지불합니다. 하이브리드 클라우드 컴퓨팅은 데이터 노출 위험을 최소화하면서 클라우드 컴퓨팅의 모든 이점(유연성, 확장성 및 비용 효율성)을 제공하는 “최상”의 플랫폼입니다.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62C61DAB-D93E-49CA-B245-379601CFE8D0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참조 아키텍처는 Azure ExpressRoute를 사용하여 온-프레미스 네트워크를 Azure의 가상 네트워크에 연결하는 방법을 보여 줍니다.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ExpressRoute 연결은 타사 연결 공급자를 통해 개인 전용 연결을 사용합니다.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개인 연결은 온-프레미스 네트워크를 Azure로 확장합니다.</a:t>
            </a: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- 온-프레미스 네트워크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조직 내에서 실행되는 개인 로컬 영역 네트워크 입니다.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ExpressRoute회로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에지 라우터를 통해 Azure와 온프레미스 네트워크를 연결 공급자가 제공하는 회로입니다.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 회로는 연결 공급자가 관리하는 하드웨어 인프라를 사용합니다.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로컬 에지 라우터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온프레미스 네트워크를 공급자가 관리하는 회로에 연결하는 라우터입니다.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MS 에지 라이터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 라우터를 사용하면 연결 공급자가 해당 회로를 데이터 센터에 직접 연결할 수 있습니다.ᄄ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/>
              <a:t>- Azure 가상 네트워크</a:t>
            </a:r>
            <a:endParaRPr/>
          </a:p>
          <a:p>
            <a:pPr>
              <a:defRPr/>
            </a:pPr>
            <a:r>
              <a:rPr/>
              <a:t>각 가상네트워크는 단일 Azure 지역에 상주하며 여러 애플리케이션 계층을 호스트할 수 있씁니다. 각 가상네트워크의 서브넷을 사용하여 애플리케이션 계층을 분할할 수 있습니다.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- 연결 공급자</a:t>
            </a:r>
            <a:endParaRPr/>
          </a:p>
          <a:p>
            <a:pPr>
              <a:defRPr/>
            </a:pPr>
            <a:r>
              <a:rPr/>
              <a:t>데이터센터와 Azure데이터 센터 간의 연결을 제공하는 회사입니다.</a:t>
            </a:r>
            <a:endParaRPr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장점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연결 공급자에 ᄄᆞ라 훨씬 더 높은 대역폭(최대 10Gbps)을 사용할 수 있습니다.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더 안정적이고 ᄈᆞ르다.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인터넷을 사용할때보다 대기시간이 ᄈᆞ르다. 데이터센터와 가ᄁᆞ울수록 더 ᄈᆞ르다.그러나 멀리 ᄄᅠᆯ어져 있으면 데이터센터ᄁᆞ지 대기시간이 걸릴수 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트래픽이 공용 인터넷을 통해 전달되지 않음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전체 연결에서 99.9%의 가용성 SLA를 실현할 수 있습니다.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단점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모든 지역에서 서비스 되는것은 아닙니다.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데이터센터에서 제공될 수 있는 지역이 있기때문에 서비스가 안되는 지역이 있을 수 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설정이 복잡할 수 있습니다.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VPN게이트웨이를 배포하는 것보다 더 많은 작업이 필요로한다.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ExpressRoute 연결을 만들려면 타사 연결 공급자를 함께 사용해야 합니다.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온프레미스에 높은 대역폭의 라우터가필요합니다.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10기가 네트워킹과 같은 높은 대역폭이 필요하면 더 많은 장비가 필요하다.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정상적인 조건에서는 ExpressRoute를 사용하고 ExpressRoute 회로에서 연결이 끊기면 VPN연결로 장애초치를 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 아키텍처는 더 높은 ExpressRoute 대역폭도 필요하고 고가용성 네트워크 연결도 필요한 하이브리드 애플리케이션에 적합하다.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 지역에 허브를 세운다.허브는 사용자의 온프레미스 네트워크에 대한 연결의 중앙 위치이자 가상네트워크에 호스팅된 다양한 워크로드에 의해 사용되는 서비스 호스팅 장소이다.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ExpressRoute 연결, 지점간 연결, VPN연결을 지원한다.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Azure를 통해 지점 간 연결 제공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구내 사이트와 Azure 허브 간의 사이트 간 자동 구성 및 연결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자동 스포크 설정 및 구성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Azure 대시 보드에 내장되어 문제 해결 정보를 제공하고 대규모 연결을 볼 수 있습니다.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가상 허브 당 최대 1000 개의 연결이 지원됩니다.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각 연결에는 액티브 - 활성 구성에서 두 개의 터널이 있습니다.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구내 VPN 장치는 여러 Azure 가상 WAN 허브에 연결할 수 있습니다.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퍼블릭 클라우드를 피하는 것은 보안의 문제이다.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보안 사고의 대부분은 클라우드 제공업체가 아닌 공급업체에 의해 일어난다. 잘못된 설정이 문제이다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클라우드 플랫폼 제공 업체는 고객이 올바르게 보안설정을 했는지를 알고 보안 기능등을 제공해 줄수 있어야 한다.</a:t>
            </a: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/>
              <a:t>온 - 프레미스에서 일부 워크로드 유지</a:t>
            </a:r>
            <a:endParaRPr/>
          </a:p>
          <a:p>
            <a:pPr>
              <a:defRPr/>
            </a:pPr>
            <a:r>
              <a:rPr/>
              <a:t>일부 작업 부하를 Azure로 이동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온-프레미스와 에저 사이 안전하고 신뢰할수 있는 통신</a:t>
            </a:r>
            <a:endParaRPr/>
          </a:p>
          <a:p>
            <a:pPr>
              <a:defRPr/>
            </a:pPr>
            <a:r>
              <a:rPr/>
              <a:t>======================================================================================</a:t>
            </a:r>
            <a:endParaRPr/>
          </a:p>
          <a:p>
            <a:pPr>
              <a:defRPr/>
            </a:pPr>
            <a:r>
              <a:rPr/>
              <a:t>온프리미어 워크로드는 실제 에저에서 실행중인 작업과 통신되어야 한다. 때문에 안전하고 신뢰할수 있는 네트워크 연결이 있어야 한다.</a:t>
            </a:r>
            <a:endParaRPr/>
          </a:p>
          <a:p>
            <a:pPr>
              <a:defRPr/>
            </a:pPr>
            <a:r>
              <a:rPr/>
              <a:t>에저 네트워킹 서비스 모델에는 어ᄄᅠᆫ것들이 있을까?j</a:t>
            </a:r>
            <a:endParaRPr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하이브리드 클라우드는 보안데 애한 새로운 접근 방식이 필요하다.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공공클라우드 및 온프레미스 데이터 센터에 분사되는 인프라가 점점 분산된다.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급속한 자원의 변화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서버를 배포한 후 몇년간 사용하면 서버를 업데이트하고 최신으로 유지해야 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클라우드 서비스는 보안설정을 자동화하고 배포가 자동으로 보호될 수 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점차 정교해지는 공격들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- 보안기술의 부족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Azure 보안 센터에서 하는 내용은 뭔가?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윈도우 &amp; 리눅스 서버 보호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행동분석을 통해 시도되거나 수행 된 모든 공격에 대해 상세한 보고서와 치료 권고 사항을 받게됩니다.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클라우드 기본 응용 프로그램 보호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노출 된 웹 페이지나 플러그인과 같이 공격자가 자주 대상으로 하는 웹 응용 프로그램의 취약점을 해결한다.  VM t케일 세트 및 컨테이너와 같은 다른 클라우드 서비스를 보호하는데 도움이 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데이터 보호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대용량 데이터의 기계학습으로 Azure에서 SQL 데이터 베이스를 대상으로 비정상적인 데이터 베이스 액세스, 쿼리패턴, SQL 주입 공격이나 위협을 탐지할 수 있다. 의심스러운 활동에 대해 경고하고 위협을 조하사여 권장 조치를 받는다.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클라우드 네이티브 방화벽 서비스 </a:t>
            </a:r>
            <a:endParaRPr lang="ko-KR" altLang="en-US"/>
          </a:p>
          <a:p>
            <a:pPr>
              <a:defRPr/>
            </a:pPr>
            <a:r>
              <a:rPr lang="ko-KR" altLang="en-US"/>
              <a:t>기본적으로 스케일링 측면에서 무제한이다.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네트워크 및 응용 프로그램 트래픽 필터링</a:t>
            </a:r>
            <a:endParaRPr lang="ko-KR" altLang="en-US"/>
          </a:p>
          <a:p>
            <a:pPr>
              <a:defRPr/>
            </a:pPr>
            <a:r>
              <a:rPr lang="ko-KR" altLang="en-US"/>
              <a:t>ExpressRoute, VPN 가장 WAN에서도 작동한다.</a:t>
            </a:r>
            <a:endParaRPr lang="ko-KR" altLang="en-US"/>
          </a:p>
          <a:p>
            <a:pPr>
              <a:defRPr/>
            </a:pPr>
            <a:r>
              <a:rPr lang="ko-KR" altLang="en-US"/>
              <a:t>어떤 트래픽이 어떤 서비스에 허용되는지 컨트롤한다.하</a:t>
            </a:r>
            <a:endParaRPr lang="ko-KR" altLang="en-US"/>
          </a:p>
          <a:p>
            <a:pPr>
              <a:defRPr/>
            </a:pPr>
            <a:r>
              <a:rPr lang="ko-KR" altLang="en-US"/>
              <a:t>중앙 집중식 로깅</a:t>
            </a:r>
            <a:endParaRPr lang="ko-KR" altLang="en-US"/>
          </a:p>
          <a:p>
            <a:pPr>
              <a:defRPr/>
            </a:pPr>
            <a:r>
              <a:rPr lang="ko-KR" altLang="en-US"/>
              <a:t>로그를 보관하거나 이벤트 허브에 이벤트들을 스트리밍하거나 분석하고 시스템으로 그 결과를 보낼수 있다.</a:t>
            </a: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네트워크 보안 그룹(NSG)와의 차이점</a:t>
            </a:r>
            <a:endParaRPr lang="ko-KR" altLang="en-US"/>
          </a:p>
          <a:p>
            <a:pPr>
              <a:defRPr/>
            </a:pPr>
            <a:r>
              <a:rPr lang="ko-KR" altLang="en-US"/>
              <a:t>매우 간단하며 기본적이다.</a:t>
            </a:r>
            <a:endParaRPr lang="ko-KR" altLang="en-US"/>
          </a:p>
          <a:p>
            <a:pPr>
              <a:defRPr/>
            </a:pPr>
            <a:r>
              <a:rPr lang="ko-KR" altLang="en-US"/>
              <a:t>기본적으로 NSG에서 하는 일은 특정 소스에서 포트를 열면 해당 포트의 특정 목적지로 바로 전달 한다.</a:t>
            </a:r>
            <a:endParaRPr lang="ko-KR" altLang="en-US"/>
          </a:p>
          <a:p>
            <a:pPr>
              <a:defRPr/>
            </a:pPr>
            <a:r>
              <a:rPr lang="ko-KR" altLang="en-US"/>
              <a:t>포트맵핑일 뿐이다.</a:t>
            </a:r>
            <a:endParaRPr lang="ko-KR" altLang="en-US"/>
          </a:p>
          <a:p>
            <a:pPr>
              <a:defRPr/>
            </a:pPr>
            <a:r>
              <a:rPr lang="ko-KR" altLang="en-US"/>
              <a:t>Azure Firewall은 FQDN을 사용하는 앱 필터링 규칙도 수행한다. 언제든지 모든 VM에 대한 인터넷 트래픽을 차단할 수 있다.</a:t>
            </a:r>
            <a:endParaRPr lang="ko-KR" altLang="en-US"/>
          </a:p>
          <a:p>
            <a:pPr>
              <a:defRPr/>
            </a:pPr>
            <a:r>
              <a:rPr lang="ko-KR" altLang="en-US"/>
              <a:t>Microsoft를 제외한 인터넷을 차단할 수 있다.</a:t>
            </a: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/>
              <a:t>내부 보호 네트워크 확장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Azure에서 호스팅되는 작업 부하는 내부 보호 네트워크의 작업 부하에서만 액세스 가능해야합니까?</a:t>
            </a:r>
            <a:endParaRPr/>
          </a:p>
          <a:p>
            <a:pPr>
              <a:defRPr/>
            </a:pPr>
            <a:r>
              <a:rPr/>
              <a:t>Azure에서 호스팅되는 작업 부하가 인터넷상의 호스트와 직접 통신하지 못하도록 제한됩니까?</a:t>
            </a:r>
            <a:endParaRPr/>
          </a:p>
          <a:p>
            <a:pPr>
              <a:defRPr/>
            </a:pPr>
            <a:r>
              <a:rPr/>
              <a:t>Azure 네트워크 트래픽에는 단일 진입 점과 송신 점이 있어야합니까?</a:t>
            </a:r>
            <a:endParaRPr/>
          </a:p>
          <a:p>
            <a:pPr>
              <a:defRPr/>
            </a:pPr>
            <a:r>
              <a:rPr/>
              <a:t>======================================================================================</a:t>
            </a:r>
            <a:endParaRPr/>
          </a:p>
          <a:p>
            <a:pPr>
              <a:defRPr/>
            </a:pPr>
            <a:r>
              <a:rPr/>
              <a:t>에저에서 서비스되고 있는 작업이 내부 네트워크에서만 접근 가능하도록 해야 하는지?</a:t>
            </a:r>
            <a:endParaRPr/>
          </a:p>
          <a:p>
            <a:pPr>
              <a:defRPr/>
            </a:pPr>
            <a:r>
              <a:rPr/>
              <a:t>또는 인터넷에 연결되어 있는지?</a:t>
            </a:r>
            <a:endParaRPr/>
          </a:p>
          <a:p>
            <a:pPr>
              <a:defRPr/>
            </a:pPr>
            <a:r>
              <a:rPr/>
              <a:t>작업부하가 제한되어있는지 </a:t>
            </a:r>
            <a:endParaRPr/>
          </a:p>
          <a:p>
            <a:pPr>
              <a:defRPr/>
            </a:pPr>
            <a:r>
              <a:rPr/>
              <a:t>단일 진입점이 필요한지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하이브리드 네트워킹 참조 아키텍처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 참조 아키텍처는 사이트 간 가상 사설망 (VPN)을 사용하여 사내 구축 형 네트워크를 Azure로 확장하는 방법을 보여줍니다. 트래픽은 IPSec VPN 터널을 통해 온 - 프레미스 네트워크와 Azure 가상 네트워크 (VNet) 사이를 흐릅니다. </a:t>
            </a: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온프레미스와 에저는 어떻게 연결하는가?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세가지 기본 연결 옵션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사이트 간 VPN 연결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온-프레미스 VPN 디바이스가 필요합니다.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Microsoft에서는 각 VPN Gateway에 99.9%의 가용성을 보장하지만, 이 SLA는 게이트웨이에 대한 네트워크 연결이 아닌 VPN Gateway만 다룹니다.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VPN 연결 당 최대 대역폭은 1Gbps 입니다.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처리량을 초과할 것으로 예상되는 경우 여러 VPN이 필요할 수 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- 공용 인터넷을 통해 암호화된 트래픽이 전송된다.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/>
          </p:cNvSpPr>
          <p:nvPr>
            <p:ph type="hdr" sz="quarter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Image Placeholder 8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5" name="Date 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86CE63F-9E7F-4C04-9D0D-FCA25A8E9E86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6" name="Notes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참조 아키텍처에서는 사이트 간 VPN(가상 사설 네트워크)을 사용하여 온-프레미스 네트워크를 Azure로 확장하는 방법을 설명합니다. IPSec VPN 터널을 통해 온-프레미스 네트워크와 Azure 가상 네트워크(VNet) 사이에서 트래픽이 흐릅니다. 이 솔루션을 배포합니다.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온-프레미스 서버와 게이트웨이가 있다.</a:t>
            </a:r>
            <a:endParaRPr lang="ko-KR" altLang="en-US"/>
          </a:p>
          <a:p>
            <a:pPr>
              <a:defRPr/>
            </a:pPr>
            <a:r>
              <a:rPr lang="ko-KR" altLang="en-US"/>
              <a:t>그 다음 Azure에 가상 네트워크가 있다. 그 안에 게이트웨이 서브넷을 만든다.</a:t>
            </a:r>
            <a:endParaRPr lang="ko-KR" altLang="en-US"/>
          </a:p>
          <a:p>
            <a:pPr>
              <a:defRPr/>
            </a:pPr>
            <a:r>
              <a:rPr lang="ko-KR" altLang="en-US"/>
              <a:t>그 다음 각 계층의 서브넷을 만든다.</a:t>
            </a:r>
            <a:endParaRPr lang="ko-KR" altLang="en-US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-Azure VPN 게이트웨이 서브넷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가상 네트워크 게이트웨이 VM과 서비스가 사용하는 IP 주소를 할당합니다.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(힌트)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게이트웨이 서브넷에서는 vm을 배포와 같은 작업 부하를 하지 않습니다.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작동하려면 GatewaySubnet이라는 이름이어야합니다.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주소 범위는 / 26, / 27 또는 / 28로 생성하는 것을 추천합니다.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 서브넷에 NSG를 할당하지 않습니다. 할당하면 게이트웨이의 작동이 중지됩니다.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=============================================================================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  <a:ea typeface="Segoe UI"/>
              <a:cs typeface="Segoe U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lvl="0">
              <a:defRPr/>
            </a:pPr>
            <a:fld id="{72E0C910-0166-48E0-B8EF-5071277A02A8}" type="datetime8">
              <a:rPr lang="en-US"/>
              <a:pPr lvl="0">
                <a:defRPr/>
              </a:pPr>
              <a:t>4/10/2019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>
              <a:defRPr/>
            </a:pPr>
            <a:fld id="{B4008EB6-D09E-4580-8CD6-DDB14511944F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emf"  /><Relationship Id="rId4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3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9.emf"  /></Relationships>
</file>

<file path=ppt/slideLayouts/_rels/slideLayout1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0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emf"  /></Relationships>
</file>

<file path=ppt/slideLayouts/_rels/slideLayout10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4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0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6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4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7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8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9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0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1.pn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2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3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4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5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6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5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7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8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49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50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51.jpeg"  /><Relationship Id="rId3" Type="http://schemas.openxmlformats.org/officeDocument/2006/relationships/image" Target="../media/image35.png"  /><Relationship Id="rId4" Type="http://schemas.openxmlformats.org/officeDocument/2006/relationships/image" Target="../media/image33.emf"  /><Relationship Id="rId5" Type="http://schemas.openxmlformats.org/officeDocument/2006/relationships/image" Target="../media/image32.png"  /></Relationships>
</file>

<file path=ppt/slideLayouts/_rels/slideLayout1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1.png"  /><Relationship Id="rId3" Type="http://schemas.openxmlformats.org/officeDocument/2006/relationships/image" Target="../media/image33.emf"  /></Relationships>
</file>

<file path=ppt/slideLayouts/_rels/slideLayout1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6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52.jpeg"  /></Relationships>
</file>

<file path=ppt/slideLayouts/_rels/slideLayout1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52.jpeg"  /></Relationships>
</file>

<file path=ppt/slideLayouts/_rels/slideLayout1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52.jpeg"  /></Relationships>
</file>

<file path=ppt/slideLayouts/_rels/slideLayout1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7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Relationship Id="rId2" Type="http://schemas.openxmlformats.org/officeDocument/2006/relationships/image" Target="../media/image33.emf"  /></Relationships>
</file>

<file path=ppt/slideLayouts/_rels/slideLayout1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8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9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0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1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emf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2.jpeg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2.jpe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2.jpeg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emf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4.png"  /><Relationship Id="rId3" Type="http://schemas.openxmlformats.org/officeDocument/2006/relationships/image" Target="../media/image2.emf"  /><Relationship Id="rId4" Type="http://schemas.openxmlformats.org/officeDocument/2006/relationships/image" Target="../media/image25.png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pn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2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3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4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5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6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7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8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9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0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1.jpeg"  /><Relationship Id="rId3" Type="http://schemas.openxmlformats.org/officeDocument/2006/relationships/image" Target="../media/image26.png"  /><Relationship Id="rId4" Type="http://schemas.openxmlformats.org/officeDocument/2006/relationships/image" Target="../media/image2.emf"  /><Relationship Id="rId5" Type="http://schemas.openxmlformats.org/officeDocument/2006/relationships/image" Target="../media/image25.png"  /></Relationships>
</file>

<file path=ppt/slideLayouts/_rels/slideLayout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4.png"  /><Relationship Id="rId3" Type="http://schemas.openxmlformats.org/officeDocument/2006/relationships/image" Target="../media/image2.emf"  /></Relationships>
</file>

<file path=ppt/slideLayouts/_rels/slideLayout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2.jpeg"  /></Relationships>
</file>

<file path=ppt/slideLayouts/_rels/slideLayout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2.jpeg"  /></Relationships>
</file>

<file path=ppt/slideLayouts/_rels/slideLayout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2.jpeg"  /></Relationships>
</file>

<file path=ppt/slideLayouts/_rels/slideLayout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emf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emf"  /></Relationships>
</file>

<file path=ppt/slideLayouts/_rels/slideLayout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4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6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7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8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9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0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1.pn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2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1.png"  /><Relationship Id="rId3" Type="http://schemas.microsoft.com/office/2007/relationships/hdphoto" Target="../embeddings/oleObject1"  /><Relationship Id="rId4" Type="http://schemas.openxmlformats.org/officeDocument/2006/relationships/image" Target="../media/image5.png"  /><Relationship Id="rId5" Type="http://schemas.openxmlformats.org/officeDocument/2006/relationships/image" Target="../media/image2.emf"  /><Relationship Id="rId6" Type="http://schemas.openxmlformats.org/officeDocument/2006/relationships/image" Target="../media/image3.png"  /></Relationships>
</file>

<file path=ppt/slideLayouts/_rels/slideLayout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3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4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5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6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7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8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9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0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1.jpeg"  /><Relationship Id="rId3" Type="http://schemas.openxmlformats.org/officeDocument/2006/relationships/image" Target="../media/image30.png"  /><Relationship Id="rId4" Type="http://schemas.openxmlformats.org/officeDocument/2006/relationships/image" Target="../media/image29.emf"  /><Relationship Id="rId5" Type="http://schemas.openxmlformats.org/officeDocument/2006/relationships/image" Target="../media/image28.png"  /></Relationships>
</file>

<file path=ppt/slideLayouts/_rels/slideLayout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7.png"  /><Relationship Id="rId3" Type="http://schemas.openxmlformats.org/officeDocument/2006/relationships/image" Target="../media/image29.emf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2.jpeg"  /><Relationship Id="rId3" Type="http://schemas.openxmlformats.org/officeDocument/2006/relationships/image" Target="../media/image5.png"  /><Relationship Id="rId4" Type="http://schemas.openxmlformats.org/officeDocument/2006/relationships/image" Target="../media/image2.emf"  /><Relationship Id="rId5" Type="http://schemas.openxmlformats.org/officeDocument/2006/relationships/image" Target="../media/image3.png"  /></Relationships>
</file>

<file path=ppt/slideLayouts/_rels/slideLayout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2.jpeg"  /></Relationships>
</file>

<file path=ppt/slideLayouts/_rels/slideLayout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2.jpeg"  /></Relationships>
</file>

<file path=ppt/slideLayouts/_rels/slideLayout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22.jpeg"  /></Relationships>
</file>

<file path=ppt/slideLayouts/_rels/slideLayout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Video slide" preserve="1" userDrawn="1">
  <p:cSld name="Vide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Video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Title" preserve="1" userDrawn="1">
  <p:cSld name="Section Titl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Section title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veloper Code Layout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Software code slide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1pPr>
            <a:lvl2pPr marL="346553" indent="0">
              <a:buNone/>
              <a:defRPr sz="24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2pPr>
            <a:lvl3pPr marL="584607" indent="0">
              <a:buNone/>
              <a:defRPr sz="20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3pPr>
            <a:lvl4pPr marL="814563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4pPr>
            <a:lvl5pPr marL="1050997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losing logo slide" preserve="1" userDrawn="1">
  <p:cSld name="Closing log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/>
          </a:ln>
          <a:effectLst/>
        </p:spPr>
        <p:txBody>
          <a:bodyPr vert="horz" wrap="square" lIns="0" tIns="0" rIns="0" bIns="0" anchor="b" anchorCtr="0">
            <a:prstTxWarp prst="textNoShape">
              <a:avLst/>
            </a:prstTxWarp>
            <a:spAutoFit/>
          </a:bodyPr>
          <a:lstStyle/>
          <a:p>
            <a:pPr defTabSz="932290" eaLnBrk="0" hangingPunct="0">
              <a:defRPr/>
            </a:pP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© Copyright Microsoft Corporation. All rights reserved. </a:t>
            </a:r>
            <a:endParaRPr lang="en-US" sz="7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pic>
        <p:nvPicPr>
          <p:cNvPr id="6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ck Notes slide Layout" preserve="1" userDrawn="1">
  <p:cSld name="Black Notes slide Layout">
    <p:bg bwMode="black"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Next: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ntent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/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800">
                <a:solidFill>
                  <a:srgbClr val="666666"/>
                </a:solidFill>
              </a:rPr>
              <a:t>MICROSOFT CONFIDENTIAL</a:t>
            </a:r>
            <a:endParaRPr lang="en-US" sz="800">
              <a:solidFill>
                <a:srgbClr val="666666"/>
              </a:solidFill>
            </a:endParaRPr>
          </a:p>
        </p:txBody>
      </p:sp>
      <p:sp>
        <p:nvSpPr>
          <p:cNvPr id="12" name="Title Placeholder 2"/>
          <p:cNvSpPr>
            <a:spLocks noGrp="1"/>
          </p:cNvSpPr>
          <p:nvPr>
            <p:ph type="title" idx="0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/>
                <a:ea typeface="Segoe Semibold"/>
                <a:cs typeface="Segoe Semibold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/>
                <a:cs typeface="Segoe UI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lvl="0">
              <a:defRPr/>
            </a:pPr>
            <a:fld id="{529AFA16-AEC4-7D4A-82F3-BDAE8E49079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hf hdr="0"/>
</p:sldLayout>
</file>

<file path=ppt/slideLayouts/slideLayout10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70" b="270"/>
          <a:stretch>
            <a:fillRect/>
          </a:stretch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Amsterdam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Amsterdam, Netherlands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4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Berl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Berlin, Germany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7" name="Rectangle 16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9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Dubai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Dubai, United Arab Emirates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Hong Kong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Hong Kong, China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Johannesburg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Johannesburg, South Africa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Londo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London, England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exico City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Mexico City, Mexico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ila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Milan, Italy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umbai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Mumbai, India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ao Paulo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Sao Paulo, Brazil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eoul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Seoul, South Korea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ingapore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Singapore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tockholm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Stockholm, Sweden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ydney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Sydney, Australia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Tel Aviv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Tel Aviv, Israel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Toronto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Toronto, Ontario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Washington, D.C.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Washington, D.C.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Title Slide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270" b="270"/>
          <a:stretch>
            <a:fillRect/>
          </a:stretch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idx="0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Speaker name or subtitle text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&amp; Non-bulleted text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Non-bulleted text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Bullet text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mall title - half page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 idx="0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- Square Photo 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Title format square photo layout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Title  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2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smaller text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mo slide" preserve="1" userDrawn="1">
  <p:cSld name="Dem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Demo title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Speaker name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Video slide" preserve="1" userDrawn="1">
  <p:cSld name="Vide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Video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Title" preserve="1" userDrawn="1">
  <p:cSld name="Section Titl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Section title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veloper Code Layout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Software code slide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1pPr>
            <a:lvl2pPr marL="346553" indent="0">
              <a:buNone/>
              <a:defRPr sz="24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2pPr>
            <a:lvl3pPr marL="584607" indent="0">
              <a:buNone/>
              <a:defRPr sz="20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3pPr>
            <a:lvl4pPr marL="814563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4pPr>
            <a:lvl5pPr marL="1050997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losing logo slide" preserve="1" userDrawn="1">
  <p:cSld name="Closing log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/>
          </a:ln>
          <a:effectLst/>
        </p:spPr>
        <p:txBody>
          <a:bodyPr vert="horz" wrap="square" lIns="0" tIns="0" rIns="0" bIns="0" anchor="b" anchorCtr="0">
            <a:prstTxWarp prst="textNoShape">
              <a:avLst/>
            </a:prstTxWarp>
            <a:spAutoFit/>
          </a:bodyPr>
          <a:lstStyle/>
          <a:p>
            <a:pPr defTabSz="932290" eaLnBrk="0" hangingPunct="0">
              <a:defRPr/>
            </a:pP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© Copyright Microsoft Corporation. All rights reserved. </a:t>
            </a:r>
            <a:endParaRPr lang="en-US" sz="7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pic>
        <p:nvPicPr>
          <p:cNvPr id="6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ck Notes slide Layout" preserve="1" userDrawn="1">
  <p:cSld name="Black Notes slide Layout">
    <p:bg bwMode="black"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Next: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ntent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/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800">
                <a:solidFill>
                  <a:srgbClr val="666666"/>
                </a:solidFill>
              </a:rPr>
              <a:t>MICROSOFT CONFIDENTIAL</a:t>
            </a:r>
            <a:endParaRPr lang="en-US" sz="800">
              <a:solidFill>
                <a:srgbClr val="666666"/>
              </a:solidFill>
            </a:endParaRPr>
          </a:p>
        </p:txBody>
      </p:sp>
      <p:sp>
        <p:nvSpPr>
          <p:cNvPr id="12" name="Title Placeholder 2"/>
          <p:cNvSpPr>
            <a:spLocks noGrp="1"/>
          </p:cNvSpPr>
          <p:nvPr>
            <p:ph type="title" idx="0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/>
                <a:ea typeface="Segoe Semibold"/>
                <a:cs typeface="Segoe Semibold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/>
                <a:cs typeface="Segoe UI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lvl="0">
              <a:defRPr/>
            </a:pPr>
            <a:fld id="{529AFA16-AEC4-7D4A-82F3-BDAE8E49079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60" b="260"/>
          <a:stretch>
            <a:fillRect/>
          </a:stretch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3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Amsterdam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Amsterdam, Netherlands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3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Berl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Berlin, Germany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3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Dubai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Dubai, United Arab Emirates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Hong Kong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Hong Kong, China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Johannesburg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Johannesburg, South Africa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Londo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London, England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Mexico City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Mexico City, Mexico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Mila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Milan, Italy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Mumbai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Mumbai, India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Sao Paulo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Sao Paulo, Brazil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Seoul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Seoul, South Korea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Singapore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Singapore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Stockholm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Stockholm, Sweden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Sydney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Sydney, Australia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Tel Aviv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Tel Aviv, Israel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Toronto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Toronto, Ontario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alk-in - Washington, D.C.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  Description generated with very high confidence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6220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Washington, D.C.</a:t>
            </a:r>
            <a:endParaRPr kumimoji="0" lang="en-US" sz="1800" b="0" i="0" u="none" strike="noStrike" kern="1200" cap="none" normalizeH="0" baseline="0">
              <a:gradFill>
                <a:gsLst>
                  <a:gs pos="16220">
                    <a:schemeClr val="tx1"/>
                  </a:gs>
                  <a:gs pos="39000">
                    <a:schemeClr val="tx1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60" b="260"/>
          <a:stretch>
            <a:fillRect/>
          </a:stretch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Speaker name or subtitle text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&amp; Non-bulleted text" preserve="1" userDrawn="1">
  <p:cSld name="Title &amp; Non-bulleted text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0"/>
          </p:nvPr>
        </p:nvSpPr>
        <p:spPr bwMode="white"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preserve="1" userDrawn="1">
  <p:cSld name="Title and Content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 bwMode="white"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Non-bulleted text" preserve="1" userDrawn="1">
  <p:cSld name="Two Column Non-bulleted text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 bwMode="white"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Bullet text" preserve="1" userDrawn="1">
  <p:cSld name="Two Column Bullet text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 bwMode="white"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Only" preserve="1" userDrawn="1">
  <p:cSld name="Title Only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 bwMode="white"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mall title - half page" preserve="1" userDrawn="1">
  <p:cSld name="Small title - half page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 idx="0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- Square Photo " preserve="1" userDrawn="1">
  <p:cSld name="Title - Square Photo 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Title format square photo layout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" preserve="1" userDrawn="1">
  <p:cSld name="Square Photo 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Title  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2" preserve="1" userDrawn="1">
  <p:cSld name="Square Photo 2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smaller text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Demo slide" preserve="1" userDrawn="1">
  <p:cSld name="1_Demo slide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Demo title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Speaker name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6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Video slide" preserve="1" userDrawn="1">
  <p:cSld name="1_Video slide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Video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6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Section Title" preserve="1" userDrawn="1">
  <p:cSld name="1_Section Title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Section title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6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preserve="1" userDrawn="1">
  <p:cSld name="Blank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veloper Code Layout" preserve="1" userDrawn="1">
  <p:cSld name="Developer Code Layout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Software code slide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1pPr>
            <a:lvl2pPr marL="346553" indent="0">
              <a:buNone/>
              <a:defRPr sz="24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2pPr>
            <a:lvl3pPr marL="584607" indent="0">
              <a:buNone/>
              <a:defRPr sz="20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3pPr>
            <a:lvl4pPr marL="814563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4pPr>
            <a:lvl5pPr marL="1050997" indent="0">
              <a:buNone/>
              <a:defRPr sz="1800">
                <a:gradFill>
                  <a:gsLst>
                    <a:gs pos="61050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/>
                <a:cs typeface="Consolas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Closing logo slide" preserve="1" userDrawn="1">
  <p:cSld name="1_Closing logo slide">
    <p:bg bwMode="black"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/>
          </a:ln>
          <a:effectLst/>
        </p:spPr>
        <p:txBody>
          <a:bodyPr vert="horz" wrap="square" lIns="0" tIns="0" rIns="0" bIns="0" anchor="b" anchorCtr="0">
            <a:prstTxWarp prst="textNoShape">
              <a:avLst/>
            </a:prstTxWarp>
            <a:spAutoFit/>
          </a:bodyPr>
          <a:lstStyle/>
          <a:p>
            <a:pPr defTabSz="932290" eaLnBrk="0" hangingPunct="0">
              <a:defRPr/>
            </a:pP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© Copyright Microsoft Corporation. All rights reserved. </a:t>
            </a:r>
            <a:endParaRPr lang="en-US" sz="7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pic>
        <p:nvPicPr>
          <p:cNvPr id="5" name="MS logo white - EMF" descr="Microsoft logo white text version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ck Notes slide Layout" preserve="1" userDrawn="1">
  <p:cSld name="Black Notes slide Layout">
    <p:bg bwMode="black"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/>
                <a:ea typeface="Segoe UI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Next: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70" b="270"/>
          <a:stretch>
            <a:fillRect/>
          </a:stretch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Amsterdam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Amsterdam, Netherlands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4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Berl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Berlin, Germany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7" name="Rectangle 16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9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Dubai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Dubai, United Arab Emirates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Hong Kong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Hong Kong, China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Johannesburg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Johannesburg, South Africa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Londo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London, England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exico City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Mexico City, Mexico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ila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Milan, Italy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Mumbai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Mumbai, India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ao Paulo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Sao Paulo, Brazil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eoul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Seoul, South Korea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ingapore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Singapore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tockholm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Stockholm, Sweden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Sydney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Sydney, Australia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Tel Aviv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Tel Aviv, Israel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Toronto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Toronto, Ontario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Walk-in - Washington, D.C.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260" b="260"/>
          <a:stretch>
            <a:fillRect/>
          </a:stretch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kern="1200" cap="none" normalizeH="0" baseline="0">
                <a:gradFill>
                  <a:gsLst>
                    <a:gs pos="180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Washington, D.C.</a:t>
            </a:r>
            <a:endParaRPr kumimoji="0" lang="en-US" sz="1800" b="0" i="0" u="none" strike="noStrike" kern="1200" cap="none" normalizeH="0" baseline="0">
              <a:gradFill>
                <a:gsLst>
                  <a:gs pos="180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400" b="0" i="0" u="none" strike="noStrike" kern="1200" cap="none" normalizeH="0" baseline="0">
                <a:gradFill>
                  <a:gsLst>
                    <a:gs pos="5410">
                      <a:srgbClr val="282828"/>
                    </a:gs>
                    <a:gs pos="1622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Learn. Explore. Connect.</a:t>
            </a:r>
            <a:endParaRPr kumimoji="0" lang="en-US" sz="2400" b="0" i="0" u="none" strike="noStrike" kern="1200" cap="none" normalizeH="0" baseline="0">
              <a:gradFill>
                <a:gsLst>
                  <a:gs pos="5410">
                    <a:srgbClr val="282828"/>
                  </a:gs>
                  <a:gs pos="16220">
                    <a:srgbClr val="282828"/>
                  </a:gs>
                </a:gsLst>
                <a:lin ang="5400000" scaled="1"/>
              </a:gradFill>
              <a:latin typeface="Segoe UI Semibold"/>
              <a:ea typeface="+mn-ea"/>
              <a:cs typeface="Segoe UI"/>
            </a:endParaRPr>
          </a:p>
        </p:txBody>
      </p:sp>
      <p:pic>
        <p:nvPicPr>
          <p:cNvPr id="15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8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Title Slide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270" b="270"/>
          <a:stretch>
            <a:fillRect/>
          </a:stretch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idx="0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Speaker name or subtitle text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&amp; Non-bulleted text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Non-bulleted text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/>
              <a:buNone/>
              <a:defRPr sz="2800" b="0">
                <a:latin typeface="Segoe UI Semilight"/>
                <a:cs typeface="Segoe UI Semilight"/>
              </a:defRPr>
            </a:lvl1pPr>
            <a:lvl2pPr marL="255588" indent="0">
              <a:buFont typeface="Wingdings"/>
              <a:buNone/>
              <a:defRPr sz="2000" b="0"/>
            </a:lvl2pPr>
            <a:lvl3pPr marL="450850" indent="0">
              <a:buFont typeface="Wingdings"/>
              <a:buNone/>
              <a:defRPr sz="1600" b="0"/>
            </a:lvl3pPr>
            <a:lvl4pPr marL="652462" indent="0">
              <a:buFont typeface="Wingdings"/>
              <a:buNone/>
              <a:defRPr sz="1400" b="0"/>
            </a:lvl4pPr>
            <a:lvl5pPr marL="854075" indent="0">
              <a:buFont typeface="Wingdings"/>
              <a:buNone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lumn Bullet text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/>
              <a:buChar char=""/>
              <a:defRPr sz="2800" b="0">
                <a:latin typeface="Segoe UI Semilight"/>
                <a:cs typeface="Segoe UI Semilight"/>
              </a:defRPr>
            </a:lvl1pPr>
            <a:lvl2pPr marL="427038" indent="-171450">
              <a:buFont typeface="Wingdings"/>
              <a:buChar char=""/>
              <a:defRPr sz="2000" b="0"/>
            </a:lvl2pPr>
            <a:lvl3pPr marL="639763" indent="-188913">
              <a:buFont typeface="Wingdings"/>
              <a:buChar char=""/>
              <a:defRPr sz="1600" b="0"/>
            </a:lvl3pPr>
            <a:lvl4pPr marL="828675" indent="-176213">
              <a:buFont typeface="Wingdings"/>
              <a:buChar char=""/>
              <a:defRPr sz="1400" b="0"/>
            </a:lvl4pPr>
            <a:lvl5pPr marL="1023938" indent="-169863">
              <a:buFont typeface="Wingdings"/>
              <a:buChar char=""/>
              <a:defRPr sz="1400" b="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mall title - half page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 idx="0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- Square Photo 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Title format square photo layout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Title  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quare Photo 2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/>
              </a:defRPr>
            </a:lvl1pPr>
          </a:lstStyle>
          <a:p>
            <a:pPr lvl="0">
              <a:defRPr/>
            </a:pPr>
            <a:r>
              <a:rPr lang="en-US"/>
              <a:t>Square photo layout with smaller text</a:t>
            </a:r>
            <a:endParaRPr lang="en-US"/>
          </a:p>
        </p:txBody>
      </p:sp>
      <p:sp>
        <p:nvSpPr>
          <p:cNvPr id="4" name="Picture Placeholder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rotWithShape="1"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mo slide" preserve="1" userDrawn="1">
  <p:cSld name="Demo slide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gradFill>
                  <a:gsLst>
                    <a:gs pos="6256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/>
              </a:defRPr>
            </a:lvl1pPr>
          </a:lstStyle>
          <a:p>
            <a:pPr lvl="0">
              <a:defRPr/>
            </a:pPr>
            <a:r>
              <a:rPr lang="en-US"/>
              <a:t>Demo title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Speaker name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slideLayout" Target="../slideLayouts/slideLayout32.xml"  /><Relationship Id="rId33" Type="http://schemas.openxmlformats.org/officeDocument/2006/relationships/slideLayout" Target="../slideLayouts/slideLayout33.xml"  /><Relationship Id="rId34" Type="http://schemas.openxmlformats.org/officeDocument/2006/relationships/slideLayout" Target="../slideLayouts/slideLayout34.xml"  /><Relationship Id="rId35" Type="http://schemas.openxmlformats.org/officeDocument/2006/relationships/slideLayout" Target="../slideLayouts/slideLayout35.xml"  /><Relationship Id="rId36" Type="http://schemas.openxmlformats.org/officeDocument/2006/relationships/theme" Target="../theme/theme1.xml"  /><Relationship Id="rId37" Type="http://schemas.openxmlformats.org/officeDocument/2006/relationships/image" Target="../media/image23.emf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6.xml"  /><Relationship Id="rId10" Type="http://schemas.openxmlformats.org/officeDocument/2006/relationships/slideLayout" Target="../slideLayouts/slideLayout45.xml"  /><Relationship Id="rId11" Type="http://schemas.openxmlformats.org/officeDocument/2006/relationships/slideLayout" Target="../slideLayouts/slideLayout46.xml"  /><Relationship Id="rId12" Type="http://schemas.openxmlformats.org/officeDocument/2006/relationships/slideLayout" Target="../slideLayouts/slideLayout47.xml"  /><Relationship Id="rId13" Type="http://schemas.openxmlformats.org/officeDocument/2006/relationships/slideLayout" Target="../slideLayouts/slideLayout48.xml"  /><Relationship Id="rId14" Type="http://schemas.openxmlformats.org/officeDocument/2006/relationships/slideLayout" Target="../slideLayouts/slideLayout49.xml"  /><Relationship Id="rId15" Type="http://schemas.openxmlformats.org/officeDocument/2006/relationships/slideLayout" Target="../slideLayouts/slideLayout50.xml"  /><Relationship Id="rId16" Type="http://schemas.openxmlformats.org/officeDocument/2006/relationships/slideLayout" Target="../slideLayouts/slideLayout51.xml"  /><Relationship Id="rId17" Type="http://schemas.openxmlformats.org/officeDocument/2006/relationships/slideLayout" Target="../slideLayouts/slideLayout52.xml"  /><Relationship Id="rId18" Type="http://schemas.openxmlformats.org/officeDocument/2006/relationships/slideLayout" Target="../slideLayouts/slideLayout53.xml"  /><Relationship Id="rId19" Type="http://schemas.openxmlformats.org/officeDocument/2006/relationships/slideLayout" Target="../slideLayouts/slideLayout54.xml"  /><Relationship Id="rId2" Type="http://schemas.openxmlformats.org/officeDocument/2006/relationships/slideLayout" Target="../slideLayouts/slideLayout37.xml"  /><Relationship Id="rId20" Type="http://schemas.openxmlformats.org/officeDocument/2006/relationships/slideLayout" Target="../slideLayouts/slideLayout55.xml"  /><Relationship Id="rId21" Type="http://schemas.openxmlformats.org/officeDocument/2006/relationships/slideLayout" Target="../slideLayouts/slideLayout56.xml"  /><Relationship Id="rId22" Type="http://schemas.openxmlformats.org/officeDocument/2006/relationships/slideLayout" Target="../slideLayouts/slideLayout57.xml"  /><Relationship Id="rId23" Type="http://schemas.openxmlformats.org/officeDocument/2006/relationships/slideLayout" Target="../slideLayouts/slideLayout58.xml"  /><Relationship Id="rId24" Type="http://schemas.openxmlformats.org/officeDocument/2006/relationships/slideLayout" Target="../slideLayouts/slideLayout59.xml"  /><Relationship Id="rId25" Type="http://schemas.openxmlformats.org/officeDocument/2006/relationships/slideLayout" Target="../slideLayouts/slideLayout60.xml"  /><Relationship Id="rId26" Type="http://schemas.openxmlformats.org/officeDocument/2006/relationships/slideLayout" Target="../slideLayouts/slideLayout61.xml"  /><Relationship Id="rId27" Type="http://schemas.openxmlformats.org/officeDocument/2006/relationships/slideLayout" Target="../slideLayouts/slideLayout62.xml"  /><Relationship Id="rId28" Type="http://schemas.openxmlformats.org/officeDocument/2006/relationships/slideLayout" Target="../slideLayouts/slideLayout63.xml"  /><Relationship Id="rId29" Type="http://schemas.openxmlformats.org/officeDocument/2006/relationships/slideLayout" Target="../slideLayouts/slideLayout64.xml"  /><Relationship Id="rId3" Type="http://schemas.openxmlformats.org/officeDocument/2006/relationships/slideLayout" Target="../slideLayouts/slideLayout38.xml"  /><Relationship Id="rId30" Type="http://schemas.openxmlformats.org/officeDocument/2006/relationships/slideLayout" Target="../slideLayouts/slideLayout65.xml"  /><Relationship Id="rId31" Type="http://schemas.openxmlformats.org/officeDocument/2006/relationships/slideLayout" Target="../slideLayouts/slideLayout66.xml"  /><Relationship Id="rId32" Type="http://schemas.openxmlformats.org/officeDocument/2006/relationships/slideLayout" Target="../slideLayouts/slideLayout67.xml"  /><Relationship Id="rId33" Type="http://schemas.openxmlformats.org/officeDocument/2006/relationships/slideLayout" Target="../slideLayouts/slideLayout68.xml"  /><Relationship Id="rId34" Type="http://schemas.openxmlformats.org/officeDocument/2006/relationships/slideLayout" Target="../slideLayouts/slideLayout69.xml"  /><Relationship Id="rId35" Type="http://schemas.openxmlformats.org/officeDocument/2006/relationships/slideLayout" Target="../slideLayouts/slideLayout70.xml"  /><Relationship Id="rId36" Type="http://schemas.openxmlformats.org/officeDocument/2006/relationships/theme" Target="../theme/theme2.xml"  /><Relationship Id="rId37" Type="http://schemas.openxmlformats.org/officeDocument/2006/relationships/image" Target="../media/image23.emf"  /><Relationship Id="rId4" Type="http://schemas.openxmlformats.org/officeDocument/2006/relationships/slideLayout" Target="../slideLayouts/slideLayout39.xml"  /><Relationship Id="rId5" Type="http://schemas.openxmlformats.org/officeDocument/2006/relationships/slideLayout" Target="../slideLayouts/slideLayout40.xml"  /><Relationship Id="rId6" Type="http://schemas.openxmlformats.org/officeDocument/2006/relationships/slideLayout" Target="../slideLayouts/slideLayout41.xml"  /><Relationship Id="rId7" Type="http://schemas.openxmlformats.org/officeDocument/2006/relationships/slideLayout" Target="../slideLayouts/slideLayout42.xml"  /><Relationship Id="rId8" Type="http://schemas.openxmlformats.org/officeDocument/2006/relationships/slideLayout" Target="../slideLayouts/slideLayout43.xml"  /><Relationship Id="rId9" Type="http://schemas.openxmlformats.org/officeDocument/2006/relationships/slideLayout" Target="../slideLayouts/slideLayout44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1.xml"  /><Relationship Id="rId10" Type="http://schemas.openxmlformats.org/officeDocument/2006/relationships/slideLayout" Target="../slideLayouts/slideLayout80.xml"  /><Relationship Id="rId11" Type="http://schemas.openxmlformats.org/officeDocument/2006/relationships/slideLayout" Target="../slideLayouts/slideLayout81.xml"  /><Relationship Id="rId12" Type="http://schemas.openxmlformats.org/officeDocument/2006/relationships/slideLayout" Target="../slideLayouts/slideLayout82.xml"  /><Relationship Id="rId13" Type="http://schemas.openxmlformats.org/officeDocument/2006/relationships/slideLayout" Target="../slideLayouts/slideLayout83.xml"  /><Relationship Id="rId14" Type="http://schemas.openxmlformats.org/officeDocument/2006/relationships/slideLayout" Target="../slideLayouts/slideLayout84.xml"  /><Relationship Id="rId15" Type="http://schemas.openxmlformats.org/officeDocument/2006/relationships/slideLayout" Target="../slideLayouts/slideLayout85.xml"  /><Relationship Id="rId16" Type="http://schemas.openxmlformats.org/officeDocument/2006/relationships/slideLayout" Target="../slideLayouts/slideLayout86.xml"  /><Relationship Id="rId17" Type="http://schemas.openxmlformats.org/officeDocument/2006/relationships/slideLayout" Target="../slideLayouts/slideLayout87.xml"  /><Relationship Id="rId18" Type="http://schemas.openxmlformats.org/officeDocument/2006/relationships/slideLayout" Target="../slideLayouts/slideLayout88.xml"  /><Relationship Id="rId19" Type="http://schemas.openxmlformats.org/officeDocument/2006/relationships/slideLayout" Target="../slideLayouts/slideLayout89.xml"  /><Relationship Id="rId2" Type="http://schemas.openxmlformats.org/officeDocument/2006/relationships/slideLayout" Target="../slideLayouts/slideLayout72.xml"  /><Relationship Id="rId20" Type="http://schemas.openxmlformats.org/officeDocument/2006/relationships/slideLayout" Target="../slideLayouts/slideLayout90.xml"  /><Relationship Id="rId21" Type="http://schemas.openxmlformats.org/officeDocument/2006/relationships/slideLayout" Target="../slideLayouts/slideLayout91.xml"  /><Relationship Id="rId22" Type="http://schemas.openxmlformats.org/officeDocument/2006/relationships/slideLayout" Target="../slideLayouts/slideLayout92.xml"  /><Relationship Id="rId23" Type="http://schemas.openxmlformats.org/officeDocument/2006/relationships/slideLayout" Target="../slideLayouts/slideLayout93.xml"  /><Relationship Id="rId24" Type="http://schemas.openxmlformats.org/officeDocument/2006/relationships/slideLayout" Target="../slideLayouts/slideLayout94.xml"  /><Relationship Id="rId25" Type="http://schemas.openxmlformats.org/officeDocument/2006/relationships/slideLayout" Target="../slideLayouts/slideLayout95.xml"  /><Relationship Id="rId26" Type="http://schemas.openxmlformats.org/officeDocument/2006/relationships/slideLayout" Target="../slideLayouts/slideLayout96.xml"  /><Relationship Id="rId27" Type="http://schemas.openxmlformats.org/officeDocument/2006/relationships/slideLayout" Target="../slideLayouts/slideLayout97.xml"  /><Relationship Id="rId28" Type="http://schemas.openxmlformats.org/officeDocument/2006/relationships/slideLayout" Target="../slideLayouts/slideLayout98.xml"  /><Relationship Id="rId29" Type="http://schemas.openxmlformats.org/officeDocument/2006/relationships/slideLayout" Target="../slideLayouts/slideLayout99.xml"  /><Relationship Id="rId3" Type="http://schemas.openxmlformats.org/officeDocument/2006/relationships/slideLayout" Target="../slideLayouts/slideLayout73.xml"  /><Relationship Id="rId30" Type="http://schemas.openxmlformats.org/officeDocument/2006/relationships/slideLayout" Target="../slideLayouts/slideLayout100.xml"  /><Relationship Id="rId31" Type="http://schemas.openxmlformats.org/officeDocument/2006/relationships/slideLayout" Target="../slideLayouts/slideLayout101.xml"  /><Relationship Id="rId32" Type="http://schemas.openxmlformats.org/officeDocument/2006/relationships/slideLayout" Target="../slideLayouts/slideLayout102.xml"  /><Relationship Id="rId33" Type="http://schemas.openxmlformats.org/officeDocument/2006/relationships/slideLayout" Target="../slideLayouts/slideLayout103.xml"  /><Relationship Id="rId34" Type="http://schemas.openxmlformats.org/officeDocument/2006/relationships/slideLayout" Target="../slideLayouts/slideLayout104.xml"  /><Relationship Id="rId35" Type="http://schemas.openxmlformats.org/officeDocument/2006/relationships/slideLayout" Target="../slideLayouts/slideLayout105.xml"  /><Relationship Id="rId36" Type="http://schemas.openxmlformats.org/officeDocument/2006/relationships/slideLayout" Target="../slideLayouts/slideLayout106.xml"  /><Relationship Id="rId37" Type="http://schemas.openxmlformats.org/officeDocument/2006/relationships/theme" Target="../theme/theme3.xml"  /><Relationship Id="rId38" Type="http://schemas.openxmlformats.org/officeDocument/2006/relationships/image" Target="../media/image23.emf"  /><Relationship Id="rId4" Type="http://schemas.openxmlformats.org/officeDocument/2006/relationships/slideLayout" Target="../slideLayouts/slideLayout74.xml"  /><Relationship Id="rId5" Type="http://schemas.openxmlformats.org/officeDocument/2006/relationships/slideLayout" Target="../slideLayouts/slideLayout75.xml"  /><Relationship Id="rId6" Type="http://schemas.openxmlformats.org/officeDocument/2006/relationships/slideLayout" Target="../slideLayouts/slideLayout76.xml"  /><Relationship Id="rId7" Type="http://schemas.openxmlformats.org/officeDocument/2006/relationships/slideLayout" Target="../slideLayouts/slideLayout77.xml"  /><Relationship Id="rId8" Type="http://schemas.openxmlformats.org/officeDocument/2006/relationships/slideLayout" Target="../slideLayouts/slideLayout78.xml"  /><Relationship Id="rId9" Type="http://schemas.openxmlformats.org/officeDocument/2006/relationships/slideLayout" Target="../slideLayouts/slideLayout79.xml"  /></Relationships>
</file>

<file path=ppt/slideMasters/_rels/slideMaster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7.xml"  /><Relationship Id="rId10" Type="http://schemas.openxmlformats.org/officeDocument/2006/relationships/slideLayout" Target="../slideLayouts/slideLayout116.xml"  /><Relationship Id="rId11" Type="http://schemas.openxmlformats.org/officeDocument/2006/relationships/slideLayout" Target="../slideLayouts/slideLayout117.xml"  /><Relationship Id="rId12" Type="http://schemas.openxmlformats.org/officeDocument/2006/relationships/slideLayout" Target="../slideLayouts/slideLayout118.xml"  /><Relationship Id="rId13" Type="http://schemas.openxmlformats.org/officeDocument/2006/relationships/slideLayout" Target="../slideLayouts/slideLayout119.xml"  /><Relationship Id="rId14" Type="http://schemas.openxmlformats.org/officeDocument/2006/relationships/slideLayout" Target="../slideLayouts/slideLayout120.xml"  /><Relationship Id="rId15" Type="http://schemas.openxmlformats.org/officeDocument/2006/relationships/slideLayout" Target="../slideLayouts/slideLayout121.xml"  /><Relationship Id="rId16" Type="http://schemas.openxmlformats.org/officeDocument/2006/relationships/slideLayout" Target="../slideLayouts/slideLayout122.xml"  /><Relationship Id="rId17" Type="http://schemas.openxmlformats.org/officeDocument/2006/relationships/slideLayout" Target="../slideLayouts/slideLayout123.xml"  /><Relationship Id="rId18" Type="http://schemas.openxmlformats.org/officeDocument/2006/relationships/slideLayout" Target="../slideLayouts/slideLayout124.xml"  /><Relationship Id="rId19" Type="http://schemas.openxmlformats.org/officeDocument/2006/relationships/slideLayout" Target="../slideLayouts/slideLayout125.xml"  /><Relationship Id="rId2" Type="http://schemas.openxmlformats.org/officeDocument/2006/relationships/slideLayout" Target="../slideLayouts/slideLayout108.xml"  /><Relationship Id="rId20" Type="http://schemas.openxmlformats.org/officeDocument/2006/relationships/slideLayout" Target="../slideLayouts/slideLayout126.xml"  /><Relationship Id="rId21" Type="http://schemas.openxmlformats.org/officeDocument/2006/relationships/slideLayout" Target="../slideLayouts/slideLayout127.xml"  /><Relationship Id="rId22" Type="http://schemas.openxmlformats.org/officeDocument/2006/relationships/slideLayout" Target="../slideLayouts/slideLayout128.xml"  /><Relationship Id="rId23" Type="http://schemas.openxmlformats.org/officeDocument/2006/relationships/slideLayout" Target="../slideLayouts/slideLayout129.xml"  /><Relationship Id="rId24" Type="http://schemas.openxmlformats.org/officeDocument/2006/relationships/slideLayout" Target="../slideLayouts/slideLayout130.xml"  /><Relationship Id="rId25" Type="http://schemas.openxmlformats.org/officeDocument/2006/relationships/slideLayout" Target="../slideLayouts/slideLayout131.xml"  /><Relationship Id="rId26" Type="http://schemas.openxmlformats.org/officeDocument/2006/relationships/slideLayout" Target="../slideLayouts/slideLayout132.xml"  /><Relationship Id="rId27" Type="http://schemas.openxmlformats.org/officeDocument/2006/relationships/slideLayout" Target="../slideLayouts/slideLayout133.xml"  /><Relationship Id="rId28" Type="http://schemas.openxmlformats.org/officeDocument/2006/relationships/slideLayout" Target="../slideLayouts/slideLayout134.xml"  /><Relationship Id="rId29" Type="http://schemas.openxmlformats.org/officeDocument/2006/relationships/slideLayout" Target="../slideLayouts/slideLayout135.xml"  /><Relationship Id="rId3" Type="http://schemas.openxmlformats.org/officeDocument/2006/relationships/slideLayout" Target="../slideLayouts/slideLayout109.xml"  /><Relationship Id="rId30" Type="http://schemas.openxmlformats.org/officeDocument/2006/relationships/slideLayout" Target="../slideLayouts/slideLayout136.xml"  /><Relationship Id="rId31" Type="http://schemas.openxmlformats.org/officeDocument/2006/relationships/slideLayout" Target="../slideLayouts/slideLayout137.xml"  /><Relationship Id="rId32" Type="http://schemas.openxmlformats.org/officeDocument/2006/relationships/slideLayout" Target="../slideLayouts/slideLayout138.xml"  /><Relationship Id="rId33" Type="http://schemas.openxmlformats.org/officeDocument/2006/relationships/slideLayout" Target="../slideLayouts/slideLayout139.xml"  /><Relationship Id="rId34" Type="http://schemas.openxmlformats.org/officeDocument/2006/relationships/slideLayout" Target="../slideLayouts/slideLayout140.xml"  /><Relationship Id="rId35" Type="http://schemas.openxmlformats.org/officeDocument/2006/relationships/slideLayout" Target="../slideLayouts/slideLayout141.xml"  /><Relationship Id="rId36" Type="http://schemas.openxmlformats.org/officeDocument/2006/relationships/slideLayout" Target="../slideLayouts/slideLayout142.xml"  /><Relationship Id="rId37" Type="http://schemas.openxmlformats.org/officeDocument/2006/relationships/theme" Target="../theme/theme4.xml"  /><Relationship Id="rId38" Type="http://schemas.openxmlformats.org/officeDocument/2006/relationships/image" Target="../media/image53.emf"  /><Relationship Id="rId4" Type="http://schemas.openxmlformats.org/officeDocument/2006/relationships/slideLayout" Target="../slideLayouts/slideLayout110.xml"  /><Relationship Id="rId5" Type="http://schemas.openxmlformats.org/officeDocument/2006/relationships/slideLayout" Target="../slideLayouts/slideLayout111.xml"  /><Relationship Id="rId6" Type="http://schemas.openxmlformats.org/officeDocument/2006/relationships/slideLayout" Target="../slideLayouts/slideLayout112.xml"  /><Relationship Id="rId7" Type="http://schemas.openxmlformats.org/officeDocument/2006/relationships/slideLayout" Target="../slideLayouts/slideLayout113.xml"  /><Relationship Id="rId8" Type="http://schemas.openxmlformats.org/officeDocument/2006/relationships/slideLayout" Target="../slideLayouts/slideLayout114.xml"  /><Relationship Id="rId9" Type="http://schemas.openxmlformats.org/officeDocument/2006/relationships/slideLayout" Target="../slideLayouts/slideLayout115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5-51015_Microsoft_Ignite_Tour_Template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 idx="0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pic>
        <p:nvPicPr>
          <p:cNvPr id="49" name="NEW Brand Colors 2018"/>
          <p:cNvPicPr>
            <a:picLocks noChangeAspect="1"/>
          </p:cNvPicPr>
          <p:nvPr userDrawn="1"/>
        </p:nvPicPr>
        <p:blipFill rotWithShape="1">
          <a:blip r:embed="rId3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/>
          <p:cNvGrpSpPr>
            <a:grpSpLocks noSelect="1"/>
          </p:cNvGrpSpPr>
          <p:nvPr userDrawn="1"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>
            <a:spLocks noSelect="1"/>
          </p:cNvSpPr>
          <p:nvPr userDrawn="1"/>
        </p:nvSpPr>
        <p:spPr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35" name=".32 square" hidden="1"/>
          <p:cNvSpPr>
            <a:spLocks noSelect="1"/>
          </p:cNvSpPr>
          <p:nvPr userDrawn="1"/>
        </p:nvSpPr>
        <p:spPr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  <p:sldLayoutId id="2147484731" r:id="rId13"/>
    <p:sldLayoutId id="2147484732" r:id="rId14"/>
    <p:sldLayoutId id="2147484733" r:id="rId15"/>
    <p:sldLayoutId id="2147484734" r:id="rId16"/>
    <p:sldLayoutId id="2147484735" r:id="rId17"/>
    <p:sldLayoutId id="2147484736" r:id="rId18"/>
    <p:sldLayoutId id="2147484737" r:id="rId19"/>
    <p:sldLayoutId id="2147484738" r:id="rId20"/>
    <p:sldLayoutId id="2147484739" r:id="rId21"/>
    <p:sldLayoutId id="2147484740" r:id="rId22"/>
    <p:sldLayoutId id="2147484741" r:id="rId23"/>
    <p:sldLayoutId id="2147484742" r:id="rId24"/>
    <p:sldLayoutId id="2147484743" r:id="rId25"/>
    <p:sldLayoutId id="2147484744" r:id="rId26"/>
    <p:sldLayoutId id="2147484745" r:id="rId27"/>
    <p:sldLayoutId id="2147484746" r:id="rId28"/>
    <p:sldLayoutId id="2147484747" r:id="rId29"/>
    <p:sldLayoutId id="2147484748" r:id="rId30"/>
    <p:sldLayoutId id="2147484749" r:id="rId31"/>
    <p:sldLayoutId id="2147484750" r:id="rId32"/>
    <p:sldLayoutId id="2147484751" r:id="rId33"/>
    <p:sldLayoutId id="2147484752" r:id="rId34"/>
    <p:sldLayoutId id="2147484753" r:id="rId35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/>
          <a:ea typeface="+mn-ea"/>
          <a:cs typeface="Segoe UI Semilight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5-51015_Microsoft_Ignite_Tour_Templat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 idx="0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pic>
        <p:nvPicPr>
          <p:cNvPr id="49" name="NEW Brand Colors 2018"/>
          <p:cNvPicPr>
            <a:picLocks noChangeAspect="1"/>
          </p:cNvPicPr>
          <p:nvPr userDrawn="1"/>
        </p:nvPicPr>
        <p:blipFill rotWithShape="1">
          <a:blip r:embed="rId3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/>
          <p:cNvGrpSpPr>
            <a:grpSpLocks noSelect="1"/>
          </p:cNvGrpSpPr>
          <p:nvPr userDrawn="1"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>
            <a:spLocks noSelect="1"/>
          </p:cNvSpPr>
          <p:nvPr userDrawn="1"/>
        </p:nvSpPr>
        <p:spPr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35" name=".32 square" hidden="1"/>
          <p:cNvSpPr>
            <a:spLocks noSelect="1"/>
          </p:cNvSpPr>
          <p:nvPr userDrawn="1"/>
        </p:nvSpPr>
        <p:spPr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  <p:sldLayoutId id="2147484797" r:id="rId8"/>
    <p:sldLayoutId id="2147484798" r:id="rId9"/>
    <p:sldLayoutId id="2147484799" r:id="rId10"/>
    <p:sldLayoutId id="2147484800" r:id="rId11"/>
    <p:sldLayoutId id="2147484801" r:id="rId12"/>
    <p:sldLayoutId id="2147484802" r:id="rId13"/>
    <p:sldLayoutId id="2147484803" r:id="rId14"/>
    <p:sldLayoutId id="2147484804" r:id="rId15"/>
    <p:sldLayoutId id="2147484805" r:id="rId16"/>
    <p:sldLayoutId id="2147484806" r:id="rId17"/>
    <p:sldLayoutId id="2147484807" r:id="rId18"/>
    <p:sldLayoutId id="2147484808" r:id="rId19"/>
    <p:sldLayoutId id="2147484809" r:id="rId20"/>
    <p:sldLayoutId id="2147484810" r:id="rId21"/>
    <p:sldLayoutId id="2147484811" r:id="rId22"/>
    <p:sldLayoutId id="2147484812" r:id="rId23"/>
    <p:sldLayoutId id="2147484813" r:id="rId24"/>
    <p:sldLayoutId id="2147484814" r:id="rId25"/>
    <p:sldLayoutId id="2147484815" r:id="rId26"/>
    <p:sldLayoutId id="2147484816" r:id="rId27"/>
    <p:sldLayoutId id="2147484817" r:id="rId28"/>
    <p:sldLayoutId id="2147484818" r:id="rId29"/>
    <p:sldLayoutId id="2147484819" r:id="rId30"/>
    <p:sldLayoutId id="2147484820" r:id="rId31"/>
    <p:sldLayoutId id="2147484821" r:id="rId32"/>
    <p:sldLayoutId id="2147484822" r:id="rId33"/>
    <p:sldLayoutId id="2147484823" r:id="rId34"/>
    <p:sldLayoutId id="2147484824" r:id="rId35"/>
    <p:sldLayoutId id="2147484825" r:id="rId36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/>
          <a:ea typeface="+mn-ea"/>
          <a:cs typeface="Segoe UI Semilight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5-51015_Microsoft_Ignite_Tour_Templat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 idx="0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pic>
        <p:nvPicPr>
          <p:cNvPr id="49" name="NEW Brand Colors 2018"/>
          <p:cNvPicPr>
            <a:picLocks noChangeAspect="1"/>
          </p:cNvPicPr>
          <p:nvPr userDrawn="1"/>
        </p:nvPicPr>
        <p:blipFill rotWithShape="1">
          <a:blip r:embed="rId3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/>
          <p:cNvGrpSpPr>
            <a:grpSpLocks noSelect="1"/>
          </p:cNvGrpSpPr>
          <p:nvPr userDrawn="1"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>
            <a:spLocks noSelect="1"/>
          </p:cNvSpPr>
          <p:nvPr userDrawn="1"/>
        </p:nvSpPr>
        <p:spPr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35" name=".32 square" hidden="1"/>
          <p:cNvSpPr>
            <a:spLocks noSelect="1"/>
          </p:cNvSpPr>
          <p:nvPr userDrawn="1"/>
        </p:nvSpPr>
        <p:spPr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46" r:id="rId3"/>
    <p:sldLayoutId id="2147484847" r:id="rId4"/>
    <p:sldLayoutId id="2147484848" r:id="rId5"/>
    <p:sldLayoutId id="2147484849" r:id="rId6"/>
    <p:sldLayoutId id="2147484850" r:id="rId7"/>
    <p:sldLayoutId id="2147484851" r:id="rId8"/>
    <p:sldLayoutId id="2147484852" r:id="rId9"/>
    <p:sldLayoutId id="2147484853" r:id="rId10"/>
    <p:sldLayoutId id="2147484854" r:id="rId11"/>
    <p:sldLayoutId id="2147484855" r:id="rId12"/>
    <p:sldLayoutId id="2147484856" r:id="rId13"/>
    <p:sldLayoutId id="2147484857" r:id="rId14"/>
    <p:sldLayoutId id="2147484858" r:id="rId15"/>
    <p:sldLayoutId id="2147484859" r:id="rId16"/>
    <p:sldLayoutId id="2147484860" r:id="rId17"/>
    <p:sldLayoutId id="2147484861" r:id="rId18"/>
    <p:sldLayoutId id="2147484862" r:id="rId19"/>
    <p:sldLayoutId id="2147484863" r:id="rId20"/>
    <p:sldLayoutId id="2147484864" r:id="rId21"/>
    <p:sldLayoutId id="2147484865" r:id="rId22"/>
    <p:sldLayoutId id="2147484866" r:id="rId23"/>
    <p:sldLayoutId id="2147484867" r:id="rId24"/>
    <p:sldLayoutId id="2147484868" r:id="rId25"/>
    <p:sldLayoutId id="2147484869" r:id="rId26"/>
    <p:sldLayoutId id="2147484870" r:id="rId27"/>
    <p:sldLayoutId id="2147484871" r:id="rId28"/>
    <p:sldLayoutId id="2147484872" r:id="rId29"/>
    <p:sldLayoutId id="2147484873" r:id="rId30"/>
    <p:sldLayoutId id="2147484874" r:id="rId31"/>
    <p:sldLayoutId id="2147484875" r:id="rId32"/>
    <p:sldLayoutId id="2147484876" r:id="rId33"/>
    <p:sldLayoutId id="2147484877" r:id="rId34"/>
    <p:sldLayoutId id="2147484878" r:id="rId35"/>
    <p:sldLayoutId id="2147484879" r:id="rId36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/>
          <a:ea typeface="+mn-ea"/>
          <a:cs typeface="Segoe UI Semilight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/>
        <a:buChar char=""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56.e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5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56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56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56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57.em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9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0.xml"  /><Relationship Id="rId3" Type="http://schemas.openxmlformats.org/officeDocument/2006/relationships/hyperlink" Target="http://www.gartner.com/newsroom/id/3143718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91.xml"  /><Relationship Id="rId3" Type="http://schemas.openxmlformats.org/officeDocument/2006/relationships/image" Target="../media/image59.jpeg"  /><Relationship Id="rId4" Type="http://schemas.openxmlformats.org/officeDocument/2006/relationships/image" Target="../media/image60.jpeg"  /><Relationship Id="rId5" Type="http://schemas.openxmlformats.org/officeDocument/2006/relationships/image" Target="../media/image6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94.xml"  /><Relationship Id="rId3" Type="http://schemas.openxmlformats.org/officeDocument/2006/relationships/image" Target="../media/image62.emf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26.xml"  /><Relationship Id="rId3" Type="http://schemas.openxmlformats.org/officeDocument/2006/relationships/image" Target="../media/image65.png"  /><Relationship Id="rId4" Type="http://schemas.openxmlformats.org/officeDocument/2006/relationships/image" Target="../media/image6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2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0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0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0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4932310"/>
            <a:ext cx="11025188" cy="9826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ctr" anchorCtr="0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  <a:defRPr/>
            </a:pPr>
            <a: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/>
              </a:rPr>
              <a:t>Add-AzureRmVirtualNetworkSubnetConfig –Name `  </a:t>
            </a:r>
            <a:b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/>
              </a:rPr>
            </a:br>
            <a: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/>
              </a:rPr>
              <a:t>    'GatewaySubnet' -AddressPrefix 172.16.3.0/27</a:t>
            </a:r>
            <a:endParaRPr lang="en-AU" sz="24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Consola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VPN gateway subnets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823305"/>
          </a:xfrm>
        </p:spPr>
        <p:txBody>
          <a:bodyPr/>
          <a:lstStyle/>
          <a:p>
            <a:pPr lvl="0">
              <a:defRPr/>
            </a:pPr>
            <a:r>
              <a:rPr lang="en-US"/>
              <a:t>Hosts the IP addresses that the virtual network gateway VMs </a:t>
            </a:r>
            <a:br>
              <a:rPr lang="en-US"/>
            </a:br>
            <a:r>
              <a:rPr lang="en-US"/>
              <a:t>and services use</a:t>
            </a:r>
            <a:endParaRPr lang="en-US"/>
          </a:p>
          <a:p>
            <a:pPr lvl="0">
              <a:defRPr/>
            </a:pPr>
            <a:r>
              <a:rPr lang="en-US"/>
              <a:t>Hints:</a:t>
            </a:r>
            <a:endParaRPr lang="en-US"/>
          </a:p>
          <a:p>
            <a:pPr marL="571500" lvl="1" indent="-342900">
              <a:buFont typeface="Wingdings"/>
              <a:buChar char="q"/>
              <a:defRPr/>
            </a:pPr>
            <a:r>
              <a:rPr lang="en-US"/>
              <a:t>Do not deploy workloads to the gateway subnet</a:t>
            </a:r>
            <a:endParaRPr lang="en-US"/>
          </a:p>
          <a:p>
            <a:pPr marL="571500" lvl="1" indent="-342900">
              <a:buFont typeface="Wingdings"/>
              <a:buChar char="q"/>
              <a:defRPr/>
            </a:pPr>
            <a:r>
              <a:rPr lang="en-US"/>
              <a:t>Must be named </a:t>
            </a: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GatewaySubnet</a:t>
            </a:r>
            <a:r>
              <a:rPr lang="en-US"/>
              <a:t> to function</a:t>
            </a:r>
            <a:endParaRPr lang="en-US"/>
          </a:p>
          <a:p>
            <a:pPr marL="571500" lvl="1" indent="-342900">
              <a:buFont typeface="Wingdings"/>
              <a:buChar char="q"/>
              <a:defRPr/>
            </a:pPr>
            <a:r>
              <a:rPr lang="en-US"/>
              <a:t>Recommended that it be created as a /26, /27 or /28</a:t>
            </a:r>
            <a:endParaRPr lang="en-US"/>
          </a:p>
          <a:p>
            <a:pPr marL="571500" lvl="1" indent="-342900">
              <a:buFont typeface="Wingdings"/>
              <a:buChar char="q"/>
              <a:defRPr/>
            </a:pPr>
            <a:r>
              <a:rPr lang="en-US"/>
              <a:t>Don’t apply an NSG to the gateway subnet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3516" y="1705969"/>
            <a:ext cx="2866030" cy="22382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Hybrid connection—ExpressRoute</a:t>
            </a:r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200" y="1775220"/>
            <a:ext cx="11025188" cy="3358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ExpressRoute architecture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69878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On-premises network.</a:t>
            </a:r>
            <a:r>
              <a:rPr lang="en-US"/>
              <a:t> Internal protected network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ExpressRoute circuit. </a:t>
            </a:r>
            <a:r>
              <a:rPr lang="en-US"/>
              <a:t>Layer 2 or Layer 3 circuit provisioned by connectivity provider. Connects on-premises network with Azure through edge routers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Local edge routers. </a:t>
            </a:r>
            <a:r>
              <a:rPr lang="en-US"/>
              <a:t>Managed by the connectivity provider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Microsoft edge routers. </a:t>
            </a:r>
            <a:r>
              <a:rPr lang="en-US"/>
              <a:t>Active-active highly available routers connect </a:t>
            </a:r>
            <a:br>
              <a:rPr lang="en-US"/>
            </a:br>
            <a:r>
              <a:rPr lang="en-US"/>
              <a:t>to Azure datacenter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ExpressRoute architecture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783953"/>
          </a:xfrm>
        </p:spPr>
        <p:txBody>
          <a:bodyPr/>
          <a:lstStyle/>
          <a:p>
            <a:pPr lvl="0"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Azure VNets. </a:t>
            </a:r>
            <a:r>
              <a:rPr lang="en-US"/>
              <a:t>Network within Azure that hosts Azure resources</a:t>
            </a:r>
            <a:endParaRPr lang="en-US"/>
          </a:p>
          <a:p>
            <a:pPr lvl="0"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Connectivity providers. </a:t>
            </a:r>
            <a:r>
              <a:rPr lang="en-US"/>
              <a:t>Third-party telecommunications providers </a:t>
            </a:r>
            <a:br>
              <a:rPr lang="en-US"/>
            </a:br>
            <a:r>
              <a:rPr lang="en-US"/>
              <a:t>that provision layer 2 or 3 connectivity between on-premises environment and Azure datacenter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ExpressRoute (benefits)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184003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Up to 10 Gbps*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 altLang="ko-KR"/>
              <a:t>More reliability, faster speeds, and lower latencies</a:t>
            </a:r>
            <a:endParaRPr lang="en-US" altLang="ko-KR"/>
          </a:p>
          <a:p>
            <a:pPr>
              <a:spcAft>
                <a:spcPts val="600"/>
              </a:spcAft>
              <a:defRPr/>
            </a:pPr>
            <a:r>
              <a:rPr lang="en-US"/>
              <a:t>Traffic does not pass across public internet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99.9% availability SLA of entire connection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ExpressRoute (challenges)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314113" cy="2212913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Not available all locations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Can be complex to configure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Third party connectivity provider is responsible for provisioning network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Requires high bandwidth network equipment on-premises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3516" y="1705969"/>
            <a:ext cx="2866030" cy="22382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ExpressRoute with VPN fallback</a:t>
            </a:r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200" y="1760182"/>
            <a:ext cx="11018520" cy="332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virtual WAN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0">
            <a:off x="588263" y="1436688"/>
            <a:ext cx="11018520" cy="4832350"/>
            <a:chOff x="588263" y="1436688"/>
            <a:chExt cx="11018520" cy="4832350"/>
          </a:xfrm>
        </p:grpSpPr>
        <p:sp>
          <p:nvSpPr>
            <p:cNvPr id="2" name="Rectangle 1"/>
            <p:cNvSpPr/>
            <p:nvPr/>
          </p:nvSpPr>
          <p:spPr>
            <a:xfrm>
              <a:off x="588263" y="1436688"/>
              <a:ext cx="11018520" cy="4832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pic>
          <p:nvPicPr>
            <p:cNvPr id="1026" name="Picture 2" descr="Virtual WAN diagram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515291" y="1611450"/>
              <a:ext cx="9161418" cy="44951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virtual WAN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4238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Provides </a:t>
            </a:r>
            <a:r>
              <a:rPr lang="en-US">
                <a:latin typeface="+mj-lt"/>
              </a:rPr>
              <a:t>branch-to-branch connectivity </a:t>
            </a:r>
            <a:r>
              <a:rPr lang="en-US"/>
              <a:t>through Azure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Automatic site-to-site configuration and connectivity between on-premises sites and an Azure Hub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>
                <a:latin typeface="+mj-lt"/>
              </a:rPr>
              <a:t>Automated</a:t>
            </a:r>
            <a:r>
              <a:rPr lang="en-US"/>
              <a:t> spoke setup and configuration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Built in </a:t>
            </a:r>
            <a:r>
              <a:rPr lang="en-US">
                <a:latin typeface="+mj-lt"/>
              </a:rPr>
              <a:t>Azure dashboard </a:t>
            </a:r>
            <a:r>
              <a:rPr lang="en-US"/>
              <a:t>to provide troubleshooting insights and view large scale connectivity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virtual WAN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02320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Up to 1000 connections are supported </a:t>
            </a:r>
            <a:r>
              <a:rPr lang="en-US">
                <a:latin typeface="+mj-lt"/>
              </a:rPr>
              <a:t>per virtual </a:t>
            </a:r>
            <a:r>
              <a:rPr lang="en-US"/>
              <a:t>hub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Each connection has two tunnels in an </a:t>
            </a:r>
            <a:r>
              <a:rPr lang="en-US">
                <a:latin typeface="+mj-lt"/>
              </a:rPr>
              <a:t>active-active</a:t>
            </a:r>
            <a:r>
              <a:rPr lang="en-US"/>
              <a:t> configuration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On premises VPN devices can connect to </a:t>
            </a:r>
            <a:r>
              <a:rPr lang="en-US">
                <a:latin typeface="+mj-lt"/>
              </a:rPr>
              <a:t>multiple </a:t>
            </a:r>
            <a:br>
              <a:rPr lang="en-US"/>
            </a:br>
            <a:r>
              <a:rPr lang="en-US"/>
              <a:t>Azure Virtual WAN hubs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0"/>
          </p:nvPr>
        </p:nvSpPr>
        <p:spPr>
          <a:xfrm>
            <a:off x="584200" y="2438400"/>
            <a:ext cx="7589520" cy="1095376"/>
          </a:xfrm>
        </p:spPr>
        <p:txBody>
          <a:bodyPr/>
          <a:lstStyle/>
          <a:p>
            <a:pPr lvl="0">
              <a:defRPr/>
            </a:pPr>
            <a:r>
              <a:rPr lang="en-US"/>
              <a:t>Planning and implementing </a:t>
            </a:r>
            <a:br>
              <a:rPr lang="en-US"/>
            </a:br>
            <a:r>
              <a:rPr lang="en-US"/>
              <a:t>hybrid network connectivity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>
          <a:xfrm>
            <a:off x="0" y="-9350"/>
            <a:ext cx="12192000" cy="3602942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IN" sz="1800" b="0" i="0" u="none" strike="noStrike" kern="1200" cap="none" spc="0" normalizeH="0" baseline="0">
              <a:solidFill>
                <a:srgbClr val="2c292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88263" y="457200"/>
            <a:ext cx="11018520" cy="1095375"/>
          </a:xfrm>
        </p:spPr>
        <p:txBody>
          <a:bodyPr/>
          <a:lstStyle/>
          <a:p>
            <a:pPr lvl="0">
              <a:defRPr/>
            </a:pPr>
            <a:r>
              <a:rPr lang="en-US">
                <a:solidFill>
                  <a:schemeClr val="tx1"/>
                </a:solidFill>
              </a:rPr>
              <a:t>Cloud security is a shared responsibility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851630"/>
          </a:xfrm>
        </p:spPr>
        <p:txBody>
          <a:bodyPr/>
          <a:lstStyle/>
          <a:p>
            <a:pPr lvl="0"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“Through 2020, 95 percent of cloud security failures will </a:t>
            </a:r>
            <a:br>
              <a:rPr lang="en-US">
                <a:solidFill>
                  <a:schemeClr val="tx1"/>
                </a:solidFill>
                <a:latin typeface="+mn-lt"/>
              </a:rPr>
            </a:br>
            <a:r>
              <a:rPr lang="en-US">
                <a:solidFill>
                  <a:schemeClr val="tx1"/>
                </a:solidFill>
                <a:latin typeface="+mn-lt"/>
              </a:rPr>
              <a:t>  be the customer’s fault” - Gartner</a:t>
            </a: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AutoShape 90"/>
          <p:cNvSpPr/>
          <p:nvPr/>
        </p:nvSpPr>
        <p:spPr>
          <a:xfrm>
            <a:off x="0" y="2160000"/>
            <a:ext cx="12193200" cy="1663200"/>
          </a:xfrm>
          <a:custGeom>
            <a:avLst/>
            <a:gdLst>
              <a:gd name="T0" fmla="*/ 2098 w 12240"/>
              <a:gd name="T1" fmla="+- 0 2618 1566"/>
              <a:gd name="T2" fmla="*/ 2618 h 1359"/>
              <a:gd name="T3" fmla="*/ 1946 w 12240"/>
              <a:gd name="T4" fmla="+- 0 2518 1566"/>
              <a:gd name="T5" fmla="*/ 2518 h 1359"/>
              <a:gd name="T6" fmla="*/ 1757 w 12240"/>
              <a:gd name="T7" fmla="+- 0 2457 1566"/>
              <a:gd name="T8" fmla="*/ 2457 h 1359"/>
              <a:gd name="T9" fmla="*/ 1522 w 12240"/>
              <a:gd name="T10" fmla="+- 0 2462 1566"/>
              <a:gd name="T11" fmla="*/ 2462 h 1359"/>
              <a:gd name="T12" fmla="*/ 1327 w 12240"/>
              <a:gd name="T13" fmla="+- 0 2518 1566"/>
              <a:gd name="T14" fmla="*/ 2518 h 1359"/>
              <a:gd name="T15" fmla="*/ 1304 w 12240"/>
              <a:gd name="T16" fmla="+- 0 2423 1566"/>
              <a:gd name="T17" fmla="*/ 2423 h 1359"/>
              <a:gd name="T18" fmla="*/ 1193 w 12240"/>
              <a:gd name="T19" fmla="+- 0 2288 1566"/>
              <a:gd name="T20" fmla="*/ 2288 h 1359"/>
              <a:gd name="T21" fmla="*/ 1011 w 12240"/>
              <a:gd name="T22" fmla="+- 0 2176 1566"/>
              <a:gd name="T23" fmla="*/ 2176 h 1359"/>
              <a:gd name="T24" fmla="*/ 781 w 12240"/>
              <a:gd name="T25" fmla="+- 0 2105 1566"/>
              <a:gd name="T26" fmla="*/ 2105 h 1359"/>
              <a:gd name="T27" fmla="*/ 529 w 12240"/>
              <a:gd name="T28" fmla="+- 0 2091 1566"/>
              <a:gd name="T29" fmla="*/ 2091 h 1359"/>
              <a:gd name="T30" fmla="*/ 255 w 12240"/>
              <a:gd name="T31" fmla="+- 0 2139 1566"/>
              <a:gd name="T32" fmla="*/ 2139 h 1359"/>
              <a:gd name="T33" fmla="*/ 45 w 12240"/>
              <a:gd name="T34" fmla="+- 0 2229 1566"/>
              <a:gd name="T35" fmla="*/ 2229 h 1359"/>
              <a:gd name="T36" fmla="*/ 4 w 12240"/>
              <a:gd name="T37" fmla="+- 0 2715 1566"/>
              <a:gd name="T38" fmla="*/ 2715 h 1359"/>
              <a:gd name="T39" fmla="*/ 5214 w 12240"/>
              <a:gd name="T40" fmla="+- 0 2711 1566"/>
              <a:gd name="T41" fmla="*/ 2711 h 1359"/>
              <a:gd name="T42" fmla="*/ 5173 w 12240"/>
              <a:gd name="T43" fmla="+- 0 2534 1566"/>
              <a:gd name="T44" fmla="*/ 2534 h 1359"/>
              <a:gd name="T45" fmla="*/ 5056 w 12240"/>
              <a:gd name="T46" fmla="+- 0 2384 1566"/>
              <a:gd name="T47" fmla="*/ 2384 h 1359"/>
              <a:gd name="T48" fmla="*/ 4886 w 12240"/>
              <a:gd name="T49" fmla="+- 0 2300 1566"/>
              <a:gd name="T50" fmla="*/ 2300 h 1359"/>
              <a:gd name="T51" fmla="*/ 4737 w 12240"/>
              <a:gd name="T52" fmla="+- 0 2284 1566"/>
              <a:gd name="T53" fmla="*/ 2284 h 1359"/>
              <a:gd name="T54" fmla="*/ 4645 w 12240"/>
              <a:gd name="T55" fmla="+- 0 2300 1566"/>
              <a:gd name="T56" fmla="*/ 2300 h 1359"/>
              <a:gd name="T57" fmla="*/ 4486 w 12240"/>
              <a:gd name="T58" fmla="+- 0 2148 1566"/>
              <a:gd name="T59" fmla="*/ 2148 h 1359"/>
              <a:gd name="T60" fmla="*/ 4263 w 12240"/>
              <a:gd name="T61" fmla="+- 0 2090 1566"/>
              <a:gd name="T62" fmla="*/ 2090 h 1359"/>
              <a:gd name="T63" fmla="*/ 4058 w 12240"/>
              <a:gd name="T64" fmla="+- 0 2138 1566"/>
              <a:gd name="T65" fmla="*/ 2138 h 1359"/>
              <a:gd name="T66" fmla="*/ 3904 w 12240"/>
              <a:gd name="T67" fmla="+- 0 2268 1566"/>
              <a:gd name="T68" fmla="*/ 2268 h 1359"/>
              <a:gd name="T69" fmla="*/ 3823 w 12240"/>
              <a:gd name="T70" fmla="+- 0 2454 1566"/>
              <a:gd name="T71" fmla="*/ 2454 h 1359"/>
              <a:gd name="T72" fmla="*/ 3812 w 12240"/>
              <a:gd name="T73" fmla="+- 0 2534 1566"/>
              <a:gd name="T74" fmla="*/ 2534 h 1359"/>
              <a:gd name="T75" fmla="*/ 3707 w 12240"/>
              <a:gd name="T76" fmla="+- 0 2542 1566"/>
              <a:gd name="T77" fmla="*/ 2542 h 1359"/>
              <a:gd name="T78" fmla="*/ 3499 w 12240"/>
              <a:gd name="T79" fmla="+- 0 2661 1566"/>
              <a:gd name="T80" fmla="*/ 2661 h 1359"/>
              <a:gd name="T81" fmla="*/ 5214 w 12240"/>
              <a:gd name="T82" fmla="+- 0 2711 1566"/>
              <a:gd name="T83" fmla="*/ 2711 h 1359"/>
              <a:gd name="T84" fmla="*/ 12118 w 12240"/>
              <a:gd name="T85" fmla="+- 0 2073 1566"/>
              <a:gd name="T86" fmla="*/ 2073 h 1359"/>
              <a:gd name="T87" fmla="*/ 11975 w 12240"/>
              <a:gd name="T88" fmla="+- 0 1996 1566"/>
              <a:gd name="T89" fmla="*/ 1996 h 1359"/>
              <a:gd name="T90" fmla="*/ 11733 w 12240"/>
              <a:gd name="T91" fmla="+- 0 1950 1566"/>
              <a:gd name="T92" fmla="*/ 1950 h 1359"/>
              <a:gd name="T93" fmla="*/ 11506 w 12240"/>
              <a:gd name="T94" fmla="+- 0 1990 1566"/>
              <a:gd name="T95" fmla="*/ 1990 h 1359"/>
              <a:gd name="T96" fmla="*/ 11362 w 12240"/>
              <a:gd name="T97" fmla="+- 0 1903 1566"/>
              <a:gd name="T98" fmla="*/ 1903 h 1359"/>
              <a:gd name="T99" fmla="*/ 11213 w 12240"/>
              <a:gd name="T100" fmla="+- 0 1753 1566"/>
              <a:gd name="T101" fmla="*/ 1753 h 1359"/>
              <a:gd name="T102" fmla="*/ 11025 w 12240"/>
              <a:gd name="T103" fmla="+- 0 1643 1566"/>
              <a:gd name="T104" fmla="*/ 1643 h 1359"/>
              <a:gd name="T105" fmla="*/ 10807 w 12240"/>
              <a:gd name="T106" fmla="+- 0 1579 1566"/>
              <a:gd name="T107" fmla="*/ 1579 h 1359"/>
              <a:gd name="T108" fmla="*/ 10571 w 12240"/>
              <a:gd name="T109" fmla="+- 0 1569 1566"/>
              <a:gd name="T110" fmla="*/ 1569 h 1359"/>
              <a:gd name="T111" fmla="*/ 10348 w 12240"/>
              <a:gd name="T112" fmla="+- 0 1615 1566"/>
              <a:gd name="T113" fmla="*/ 1615 h 1359"/>
              <a:gd name="T114" fmla="*/ 10151 w 12240"/>
              <a:gd name="T115" fmla="+- 0 1708 1566"/>
              <a:gd name="T116" fmla="*/ 1708 h 1359"/>
              <a:gd name="T117" fmla="*/ 9988 w 12240"/>
              <a:gd name="T118" fmla="+- 0 1843 1566"/>
              <a:gd name="T119" fmla="*/ 1843 h 1359"/>
              <a:gd name="T120" fmla="*/ 9868 w 12240"/>
              <a:gd name="T121" fmla="+- 0 2010 1566"/>
              <a:gd name="T122" fmla="*/ 2010 h 1359"/>
              <a:gd name="T123" fmla="*/ 9799 w 12240"/>
              <a:gd name="T124" fmla="+- 0 2204 1566"/>
              <a:gd name="T125" fmla="*/ 2204 h 1359"/>
              <a:gd name="T126" fmla="*/ 9786 w 12240"/>
              <a:gd name="T127" fmla="+- 0 2375 1566"/>
              <a:gd name="T128" fmla="*/ 2375 h 1359"/>
              <a:gd name="T129" fmla="*/ 9796 w 12240"/>
              <a:gd name="T130" fmla="+- 0 2467 1566"/>
              <a:gd name="T131" fmla="*/ 2467 h 1359"/>
              <a:gd name="T132" fmla="*/ 9722 w 12240"/>
              <a:gd name="T133" fmla="+- 0 2460 1566"/>
              <a:gd name="T134" fmla="*/ 2460 h 1359"/>
              <a:gd name="T135" fmla="*/ 9543 w 12240"/>
              <a:gd name="T136" fmla="+- 0 2478 1566"/>
              <a:gd name="T137" fmla="*/ 2478 h 1359"/>
              <a:gd name="T138" fmla="*/ 9335 w 12240"/>
              <a:gd name="T139" fmla="+- 0 2568 1566"/>
              <a:gd name="T140" fmla="*/ 2568 h 1359"/>
              <a:gd name="T141" fmla="*/ 9165 w 12240"/>
              <a:gd name="T142" fmla="+- 0 2721 1566"/>
              <a:gd name="T143" fmla="*/ 2721 h 1359"/>
              <a:gd name="T144" fmla="*/ 9045 w 12240"/>
              <a:gd name="T145" fmla="+- 0 2924 1566"/>
              <a:gd name="T146" fmla="*/ 2924 h 1359"/>
              <a:gd name="T147" fmla="*/ 12240 w 12240"/>
              <a:gd name="T148" fmla="+- 0 2182 1566"/>
              <a:gd name="T149" fmla="*/ 2182 h 1359"/>
            </a:gdLst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  <a:cxn ang="0">
                <a:pos x="T15" y="T17"/>
              </a:cxn>
              <a:cxn ang="0">
                <a:pos x="T18" y="T20"/>
              </a:cxn>
              <a:cxn ang="0">
                <a:pos x="T21" y="T23"/>
              </a:cxn>
              <a:cxn ang="0">
                <a:pos x="T24" y="T26"/>
              </a:cxn>
              <a:cxn ang="0">
                <a:pos x="T27" y="T29"/>
              </a:cxn>
              <a:cxn ang="0">
                <a:pos x="T30" y="T32"/>
              </a:cxn>
              <a:cxn ang="0">
                <a:pos x="T33" y="T35"/>
              </a:cxn>
              <a:cxn ang="0">
                <a:pos x="T36" y="T38"/>
              </a:cxn>
              <a:cxn ang="0">
                <a:pos x="T39" y="T41"/>
              </a:cxn>
              <a:cxn ang="0">
                <a:pos x="T42" y="T44"/>
              </a:cxn>
              <a:cxn ang="0">
                <a:pos x="T45" y="T47"/>
              </a:cxn>
              <a:cxn ang="0">
                <a:pos x="T48" y="T50"/>
              </a:cxn>
              <a:cxn ang="0">
                <a:pos x="T51" y="T53"/>
              </a:cxn>
              <a:cxn ang="0">
                <a:pos x="T54" y="T56"/>
              </a:cxn>
              <a:cxn ang="0">
                <a:pos x="T57" y="T59"/>
              </a:cxn>
              <a:cxn ang="0">
                <a:pos x="T60" y="T62"/>
              </a:cxn>
              <a:cxn ang="0">
                <a:pos x="T63" y="T65"/>
              </a:cxn>
              <a:cxn ang="0">
                <a:pos x="T66" y="T68"/>
              </a:cxn>
              <a:cxn ang="0">
                <a:pos x="T69" y="T71"/>
              </a:cxn>
              <a:cxn ang="0">
                <a:pos x="T72" y="T74"/>
              </a:cxn>
              <a:cxn ang="0">
                <a:pos x="T75" y="T77"/>
              </a:cxn>
              <a:cxn ang="0">
                <a:pos x="T78" y="T80"/>
              </a:cxn>
              <a:cxn ang="0">
                <a:pos x="T81" y="T83"/>
              </a:cxn>
              <a:cxn ang="0">
                <a:pos x="T84" y="T86"/>
              </a:cxn>
              <a:cxn ang="0">
                <a:pos x="T87" y="T89"/>
              </a:cxn>
              <a:cxn ang="0">
                <a:pos x="T90" y="T92"/>
              </a:cxn>
              <a:cxn ang="0">
                <a:pos x="T93" y="T95"/>
              </a:cxn>
              <a:cxn ang="0">
                <a:pos x="T96" y="T98"/>
              </a:cxn>
              <a:cxn ang="0">
                <a:pos x="T99" y="T101"/>
              </a:cxn>
              <a:cxn ang="0">
                <a:pos x="T102" y="T104"/>
              </a:cxn>
              <a:cxn ang="0">
                <a:pos x="T105" y="T107"/>
              </a:cxn>
              <a:cxn ang="0">
                <a:pos x="T108" y="T110"/>
              </a:cxn>
              <a:cxn ang="0">
                <a:pos x="T111" y="T113"/>
              </a:cxn>
              <a:cxn ang="0">
                <a:pos x="T114" y="T116"/>
              </a:cxn>
              <a:cxn ang="0">
                <a:pos x="T117" y="T119"/>
              </a:cxn>
              <a:cxn ang="0">
                <a:pos x="T120" y="T122"/>
              </a:cxn>
              <a:cxn ang="0">
                <a:pos x="T123" y="T125"/>
              </a:cxn>
              <a:cxn ang="0">
                <a:pos x="T126" y="T128"/>
              </a:cxn>
              <a:cxn ang="0">
                <a:pos x="T129" y="T131"/>
              </a:cxn>
              <a:cxn ang="0">
                <a:pos x="T132" y="T134"/>
              </a:cxn>
              <a:cxn ang="0">
                <a:pos x="T135" y="T137"/>
              </a:cxn>
              <a:cxn ang="0">
                <a:pos x="T138" y="T140"/>
              </a:cxn>
              <a:cxn ang="0">
                <a:pos x="T141" y="T143"/>
              </a:cxn>
              <a:cxn ang="0">
                <a:pos x="T144" y="T146"/>
              </a:cxn>
              <a:cxn ang="0">
                <a:pos x="T147" y="T149"/>
              </a:cxn>
            </a:cxnLst>
            <a:rect l="0" t="0" r="r" b="b"/>
            <a:pathLst>
              <a:path w="12240" h="1359">
                <a:moveTo>
                  <a:pt x="2186" y="1154"/>
                </a:moveTo>
                <a:lnTo>
                  <a:pt x="2147" y="1101"/>
                </a:lnTo>
                <a:lnTo>
                  <a:pt x="2098" y="1052"/>
                </a:lnTo>
                <a:lnTo>
                  <a:pt x="2041" y="1007"/>
                </a:lnTo>
                <a:lnTo>
                  <a:pt x="1977" y="967"/>
                </a:lnTo>
                <a:lnTo>
                  <a:pt x="1946" y="952"/>
                </a:lnTo>
                <a:lnTo>
                  <a:pt x="1908" y="934"/>
                </a:lnTo>
                <a:lnTo>
                  <a:pt x="1834" y="908"/>
                </a:lnTo>
                <a:lnTo>
                  <a:pt x="1757" y="891"/>
                </a:lnTo>
                <a:lnTo>
                  <a:pt x="1677" y="883"/>
                </a:lnTo>
                <a:lnTo>
                  <a:pt x="1596" y="885"/>
                </a:lnTo>
                <a:lnTo>
                  <a:pt x="1522" y="896"/>
                </a:lnTo>
                <a:lnTo>
                  <a:pt x="1453" y="910"/>
                </a:lnTo>
                <a:lnTo>
                  <a:pt x="1388" y="929"/>
                </a:lnTo>
                <a:lnTo>
                  <a:pt x="1327" y="952"/>
                </a:lnTo>
                <a:lnTo>
                  <a:pt x="1328" y="952"/>
                </a:lnTo>
                <a:lnTo>
                  <a:pt x="1322" y="905"/>
                </a:lnTo>
                <a:lnTo>
                  <a:pt x="1304" y="857"/>
                </a:lnTo>
                <a:lnTo>
                  <a:pt x="1276" y="811"/>
                </a:lnTo>
                <a:lnTo>
                  <a:pt x="1239" y="765"/>
                </a:lnTo>
                <a:lnTo>
                  <a:pt x="1193" y="722"/>
                </a:lnTo>
                <a:lnTo>
                  <a:pt x="1139" y="681"/>
                </a:lnTo>
                <a:lnTo>
                  <a:pt x="1078" y="644"/>
                </a:lnTo>
                <a:lnTo>
                  <a:pt x="1011" y="610"/>
                </a:lnTo>
                <a:lnTo>
                  <a:pt x="938" y="581"/>
                </a:lnTo>
                <a:lnTo>
                  <a:pt x="862" y="557"/>
                </a:lnTo>
                <a:lnTo>
                  <a:pt x="781" y="539"/>
                </a:lnTo>
                <a:lnTo>
                  <a:pt x="699" y="527"/>
                </a:lnTo>
                <a:lnTo>
                  <a:pt x="614" y="523"/>
                </a:lnTo>
                <a:lnTo>
                  <a:pt x="529" y="525"/>
                </a:lnTo>
                <a:lnTo>
                  <a:pt x="432" y="536"/>
                </a:lnTo>
                <a:lnTo>
                  <a:pt x="340" y="552"/>
                </a:lnTo>
                <a:lnTo>
                  <a:pt x="255" y="573"/>
                </a:lnTo>
                <a:lnTo>
                  <a:pt x="177" y="599"/>
                </a:lnTo>
                <a:lnTo>
                  <a:pt x="107" y="629"/>
                </a:lnTo>
                <a:lnTo>
                  <a:pt x="45" y="663"/>
                </a:lnTo>
                <a:lnTo>
                  <a:pt x="0" y="697"/>
                </a:lnTo>
                <a:lnTo>
                  <a:pt x="0" y="1145"/>
                </a:lnTo>
                <a:lnTo>
                  <a:pt x="4" y="1149"/>
                </a:lnTo>
                <a:lnTo>
                  <a:pt x="10" y="1154"/>
                </a:lnTo>
                <a:lnTo>
                  <a:pt x="2186" y="1154"/>
                </a:lnTo>
                <a:moveTo>
                  <a:pt x="5214" y="1145"/>
                </a:moveTo>
                <a:lnTo>
                  <a:pt x="5207" y="1068"/>
                </a:lnTo>
                <a:lnTo>
                  <a:pt x="5186" y="995"/>
                </a:lnTo>
                <a:lnTo>
                  <a:pt x="5173" y="968"/>
                </a:lnTo>
                <a:lnTo>
                  <a:pt x="5153" y="929"/>
                </a:lnTo>
                <a:lnTo>
                  <a:pt x="5109" y="869"/>
                </a:lnTo>
                <a:lnTo>
                  <a:pt x="5056" y="818"/>
                </a:lnTo>
                <a:lnTo>
                  <a:pt x="4993" y="776"/>
                </a:lnTo>
                <a:lnTo>
                  <a:pt x="4924" y="744"/>
                </a:lnTo>
                <a:lnTo>
                  <a:pt x="4886" y="734"/>
                </a:lnTo>
                <a:lnTo>
                  <a:pt x="4848" y="724"/>
                </a:lnTo>
                <a:lnTo>
                  <a:pt x="4768" y="717"/>
                </a:lnTo>
                <a:lnTo>
                  <a:pt x="4737" y="718"/>
                </a:lnTo>
                <a:lnTo>
                  <a:pt x="4705" y="721"/>
                </a:lnTo>
                <a:lnTo>
                  <a:pt x="4675" y="727"/>
                </a:lnTo>
                <a:lnTo>
                  <a:pt x="4645" y="734"/>
                </a:lnTo>
                <a:lnTo>
                  <a:pt x="4601" y="675"/>
                </a:lnTo>
                <a:lnTo>
                  <a:pt x="4547" y="623"/>
                </a:lnTo>
                <a:lnTo>
                  <a:pt x="4486" y="582"/>
                </a:lnTo>
                <a:lnTo>
                  <a:pt x="4417" y="550"/>
                </a:lnTo>
                <a:lnTo>
                  <a:pt x="4342" y="531"/>
                </a:lnTo>
                <a:lnTo>
                  <a:pt x="4263" y="524"/>
                </a:lnTo>
                <a:lnTo>
                  <a:pt x="4191" y="529"/>
                </a:lnTo>
                <a:lnTo>
                  <a:pt x="4122" y="546"/>
                </a:lnTo>
                <a:lnTo>
                  <a:pt x="4058" y="572"/>
                </a:lnTo>
                <a:lnTo>
                  <a:pt x="4000" y="608"/>
                </a:lnTo>
                <a:lnTo>
                  <a:pt x="3948" y="651"/>
                </a:lnTo>
                <a:lnTo>
                  <a:pt x="3904" y="702"/>
                </a:lnTo>
                <a:lnTo>
                  <a:pt x="3867" y="759"/>
                </a:lnTo>
                <a:lnTo>
                  <a:pt x="3840" y="821"/>
                </a:lnTo>
                <a:lnTo>
                  <a:pt x="3823" y="888"/>
                </a:lnTo>
                <a:lnTo>
                  <a:pt x="3817" y="959"/>
                </a:lnTo>
                <a:lnTo>
                  <a:pt x="3818" y="968"/>
                </a:lnTo>
                <a:lnTo>
                  <a:pt x="3812" y="968"/>
                </a:lnTo>
                <a:lnTo>
                  <a:pt x="3806" y="967"/>
                </a:lnTo>
                <a:lnTo>
                  <a:pt x="3800" y="967"/>
                </a:lnTo>
                <a:lnTo>
                  <a:pt x="3707" y="976"/>
                </a:lnTo>
                <a:lnTo>
                  <a:pt x="3624" y="1002"/>
                </a:lnTo>
                <a:lnTo>
                  <a:pt x="3554" y="1043"/>
                </a:lnTo>
                <a:lnTo>
                  <a:pt x="3499" y="1095"/>
                </a:lnTo>
                <a:lnTo>
                  <a:pt x="3464" y="1156"/>
                </a:lnTo>
                <a:lnTo>
                  <a:pt x="5214" y="1156"/>
                </a:lnTo>
                <a:lnTo>
                  <a:pt x="5214" y="1145"/>
                </a:lnTo>
                <a:moveTo>
                  <a:pt x="12240" y="616"/>
                </a:moveTo>
                <a:lnTo>
                  <a:pt x="12182" y="558"/>
                </a:lnTo>
                <a:lnTo>
                  <a:pt x="12118" y="507"/>
                </a:lnTo>
                <a:lnTo>
                  <a:pt x="12049" y="464"/>
                </a:lnTo>
                <a:lnTo>
                  <a:pt x="12027" y="454"/>
                </a:lnTo>
                <a:lnTo>
                  <a:pt x="11975" y="430"/>
                </a:lnTo>
                <a:lnTo>
                  <a:pt x="11897" y="405"/>
                </a:lnTo>
                <a:lnTo>
                  <a:pt x="11816" y="389"/>
                </a:lnTo>
                <a:lnTo>
                  <a:pt x="11733" y="384"/>
                </a:lnTo>
                <a:lnTo>
                  <a:pt x="11654" y="388"/>
                </a:lnTo>
                <a:lnTo>
                  <a:pt x="11579" y="402"/>
                </a:lnTo>
                <a:lnTo>
                  <a:pt x="11506" y="424"/>
                </a:lnTo>
                <a:lnTo>
                  <a:pt x="11437" y="454"/>
                </a:lnTo>
                <a:lnTo>
                  <a:pt x="11402" y="394"/>
                </a:lnTo>
                <a:lnTo>
                  <a:pt x="11362" y="337"/>
                </a:lnTo>
                <a:lnTo>
                  <a:pt x="11317" y="283"/>
                </a:lnTo>
                <a:lnTo>
                  <a:pt x="11267" y="233"/>
                </a:lnTo>
                <a:lnTo>
                  <a:pt x="11213" y="187"/>
                </a:lnTo>
                <a:lnTo>
                  <a:pt x="11154" y="146"/>
                </a:lnTo>
                <a:lnTo>
                  <a:pt x="11091" y="109"/>
                </a:lnTo>
                <a:lnTo>
                  <a:pt x="11025" y="77"/>
                </a:lnTo>
                <a:lnTo>
                  <a:pt x="10955" y="50"/>
                </a:lnTo>
                <a:lnTo>
                  <a:pt x="10883" y="28"/>
                </a:lnTo>
                <a:lnTo>
                  <a:pt x="10807" y="13"/>
                </a:lnTo>
                <a:lnTo>
                  <a:pt x="10730" y="3"/>
                </a:lnTo>
                <a:lnTo>
                  <a:pt x="10650" y="0"/>
                </a:lnTo>
                <a:lnTo>
                  <a:pt x="10571" y="3"/>
                </a:lnTo>
                <a:lnTo>
                  <a:pt x="10495" y="13"/>
                </a:lnTo>
                <a:lnTo>
                  <a:pt x="10420" y="28"/>
                </a:lnTo>
                <a:lnTo>
                  <a:pt x="10348" y="49"/>
                </a:lnTo>
                <a:lnTo>
                  <a:pt x="10279" y="75"/>
                </a:lnTo>
                <a:lnTo>
                  <a:pt x="10213" y="106"/>
                </a:lnTo>
                <a:lnTo>
                  <a:pt x="10151" y="142"/>
                </a:lnTo>
                <a:lnTo>
                  <a:pt x="10093" y="183"/>
                </a:lnTo>
                <a:lnTo>
                  <a:pt x="10038" y="228"/>
                </a:lnTo>
                <a:lnTo>
                  <a:pt x="9988" y="277"/>
                </a:lnTo>
                <a:lnTo>
                  <a:pt x="9943" y="329"/>
                </a:lnTo>
                <a:lnTo>
                  <a:pt x="9903" y="385"/>
                </a:lnTo>
                <a:lnTo>
                  <a:pt x="9868" y="444"/>
                </a:lnTo>
                <a:lnTo>
                  <a:pt x="9839" y="506"/>
                </a:lnTo>
                <a:lnTo>
                  <a:pt x="9816" y="571"/>
                </a:lnTo>
                <a:lnTo>
                  <a:pt x="9799" y="638"/>
                </a:lnTo>
                <a:lnTo>
                  <a:pt x="9789" y="707"/>
                </a:lnTo>
                <a:lnTo>
                  <a:pt x="9785" y="778"/>
                </a:lnTo>
                <a:lnTo>
                  <a:pt x="9786" y="809"/>
                </a:lnTo>
                <a:lnTo>
                  <a:pt x="9788" y="840"/>
                </a:lnTo>
                <a:lnTo>
                  <a:pt x="9791" y="871"/>
                </a:lnTo>
                <a:lnTo>
                  <a:pt x="9796" y="901"/>
                </a:lnTo>
                <a:lnTo>
                  <a:pt x="9772" y="898"/>
                </a:lnTo>
                <a:lnTo>
                  <a:pt x="9747" y="896"/>
                </a:lnTo>
                <a:lnTo>
                  <a:pt x="9722" y="894"/>
                </a:lnTo>
                <a:lnTo>
                  <a:pt x="9698" y="894"/>
                </a:lnTo>
                <a:lnTo>
                  <a:pt x="9619" y="898"/>
                </a:lnTo>
                <a:lnTo>
                  <a:pt x="9543" y="912"/>
                </a:lnTo>
                <a:lnTo>
                  <a:pt x="9470" y="934"/>
                </a:lnTo>
                <a:lnTo>
                  <a:pt x="9401" y="964"/>
                </a:lnTo>
                <a:lnTo>
                  <a:pt x="9335" y="1002"/>
                </a:lnTo>
                <a:lnTo>
                  <a:pt x="9273" y="1047"/>
                </a:lnTo>
                <a:lnTo>
                  <a:pt x="9216" y="1098"/>
                </a:lnTo>
                <a:lnTo>
                  <a:pt x="9165" y="1155"/>
                </a:lnTo>
                <a:lnTo>
                  <a:pt x="9119" y="1218"/>
                </a:lnTo>
                <a:lnTo>
                  <a:pt x="9079" y="1286"/>
                </a:lnTo>
                <a:lnTo>
                  <a:pt x="9045" y="1358"/>
                </a:lnTo>
                <a:lnTo>
                  <a:pt x="12240" y="1358"/>
                </a:lnTo>
                <a:lnTo>
                  <a:pt x="12240" y="901"/>
                </a:lnTo>
                <a:lnTo>
                  <a:pt x="12240" y="616"/>
                </a:lnTo>
              </a:path>
            </a:pathLst>
          </a:custGeom>
          <a:solidFill>
            <a:schemeClr val="tx1"/>
          </a:solidFill>
          <a:ln algn="ctr"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IN" sz="1800" b="0" i="0" u="none" strike="noStrike" kern="1200" cap="none" spc="0" normalizeH="0" baseline="0">
              <a:solidFill>
                <a:srgbClr val="0279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Box 47"/>
          <p:cNvSpPr txBox="1">
            <a:spLocks noChangeArrowheads="1"/>
          </p:cNvSpPr>
          <p:nvPr/>
        </p:nvSpPr>
        <p:spPr>
          <a:xfrm>
            <a:off x="584200" y="3839973"/>
            <a:ext cx="2752889" cy="1800798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15875" lvl="0">
              <a:spcBef>
                <a:spcPts val="200"/>
              </a:spcBef>
              <a:defRPr/>
            </a:pP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Security concerns are </a:t>
            </a:r>
            <a:b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</a:b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still the biggest reason organizations avoid the </a:t>
            </a:r>
            <a:b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</a:b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public cloud</a:t>
            </a:r>
            <a:endParaRPr lang="en-US" sz="2000">
              <a:solidFill>
                <a:schemeClr val="bg1"/>
              </a:solidFill>
              <a:ea typeface="Segoe UI"/>
            </a:endParaRPr>
          </a:p>
        </p:txBody>
      </p:sp>
      <p:sp>
        <p:nvSpPr>
          <p:cNvPr id="7" name="Text Box 47"/>
          <p:cNvSpPr txBox="1">
            <a:spLocks noChangeArrowheads="1"/>
          </p:cNvSpPr>
          <p:nvPr/>
        </p:nvSpPr>
        <p:spPr>
          <a:xfrm>
            <a:off x="4176443" y="3839973"/>
            <a:ext cx="3560746" cy="1800798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15875" lvl="0">
              <a:spcBef>
                <a:spcPts val="200"/>
              </a:spcBef>
              <a:defRPr/>
            </a:pP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Only a small percentage </a:t>
            </a:r>
            <a:b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</a:b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of security incidents impacting enterprises were the fault of the cloud platform</a:t>
            </a:r>
            <a:endParaRPr lang="en-US" sz="2000">
              <a:solidFill>
                <a:schemeClr val="bg1"/>
              </a:solidFill>
              <a:ea typeface="Segoe UI"/>
            </a:endParaRPr>
          </a:p>
        </p:txBody>
      </p:sp>
      <p:sp>
        <p:nvSpPr>
          <p:cNvPr id="8" name="Text Box 47"/>
          <p:cNvSpPr txBox="1">
            <a:spLocks noChangeArrowheads="1"/>
          </p:cNvSpPr>
          <p:nvPr/>
        </p:nvSpPr>
        <p:spPr>
          <a:xfrm>
            <a:off x="8576544" y="3839973"/>
            <a:ext cx="3032844" cy="1800798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15875" lvl="0">
              <a:spcBef>
                <a:spcPts val="200"/>
              </a:spcBef>
              <a:defRPr/>
            </a:pP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Cloud platform providers </a:t>
            </a:r>
            <a:b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</a:br>
            <a:r>
              <a:rPr lang="en-CA" sz="2000">
                <a:solidFill>
                  <a:schemeClr val="bg1"/>
                </a:solidFill>
                <a:ea typeface="Segoe UI"/>
                <a:cs typeface="Segoe UI Semibold"/>
              </a:rPr>
              <a:t>must take steps to help customers know the right measures to take to secure their deployments</a:t>
            </a:r>
            <a:endParaRPr lang="en-US" sz="2000">
              <a:solidFill>
                <a:schemeClr val="bg1"/>
              </a:solidFill>
              <a:ea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437" y="6379647"/>
            <a:ext cx="1098512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CA" sz="12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Gartner Revels Top Predictions for IT Organizations and Users for 2016 and Beyond, October 2015, </a:t>
            </a:r>
            <a:r>
              <a:rPr lang="en-CA" sz="12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http://www.gartner.com/newsroom/id/3143718</a:t>
            </a:r>
            <a:r>
              <a:rPr lang="en-CA" sz="12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CA" sz="1200">
              <a:gradFill>
                <a:gsLst>
                  <a:gs pos="2920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88263" y="457200"/>
            <a:ext cx="11018520" cy="1095375"/>
          </a:xfrm>
        </p:spPr>
        <p:txBody>
          <a:bodyPr/>
          <a:lstStyle/>
          <a:p>
            <a:pPr lvl="0">
              <a:defRPr/>
            </a:pPr>
            <a:r>
              <a:rPr lang="en-US"/>
              <a:t>Hybrid cloud requires new approach to security</a:t>
            </a:r>
            <a:br>
              <a:rPr lang="en-US"/>
            </a:br>
            <a:r>
              <a:rPr lang="en-US" sz="1800">
                <a:latin typeface="+mn-lt"/>
              </a:rPr>
              <a:t>Infrastructure increasingly distributed across public clouds and on-premises datacenter</a:t>
            </a:r>
            <a:br>
              <a:rPr lang="en-US" sz="1800">
                <a:latin typeface="+mn-lt"/>
              </a:rPr>
            </a:br>
            <a:endParaRPr lang="en-US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80" r="16680"/>
          <a:stretch>
            <a:fillRect/>
          </a:stretch>
        </p:blipFill>
        <p:spPr>
          <a:xfrm>
            <a:off x="615038" y="1856361"/>
            <a:ext cx="3145276" cy="3145276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688" y="5112274"/>
            <a:ext cx="2763977" cy="887129"/>
          </a:xfrm>
          <a:prstGeom prst="rect">
            <a:avLst/>
          </a:prstGeom>
          <a:noFill/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3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FontTx/>
              <a:buNone/>
              <a:defRPr/>
            </a:pPr>
            <a: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Rapidly </a:t>
            </a:r>
            <a:b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changing resources</a:t>
            </a:r>
            <a:endParaRPr kumimoji="0" lang="en-US" sz="2157" b="0" i="0" u="none" strike="noStrike" kern="1200" cap="none" spc="0" normalizeH="0" baseline="0">
              <a:solidFill>
                <a:srgbClr val="1a1a1a"/>
              </a:solidFill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130" t="10370" r="35130"/>
          <a:stretch>
            <a:fillRect/>
          </a:stretch>
        </p:blipFill>
        <p:spPr>
          <a:xfrm>
            <a:off x="8463588" y="1856361"/>
            <a:ext cx="3145277" cy="3145277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1688" y="5112274"/>
            <a:ext cx="3209077" cy="887075"/>
          </a:xfrm>
          <a:prstGeom prst="rect">
            <a:avLst/>
          </a:prstGeom>
          <a:noFill/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3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FontTx/>
              <a:buNone/>
              <a:defRPr/>
            </a:pPr>
            <a: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skills are </a:t>
            </a:r>
            <a:b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short supply</a:t>
            </a:r>
            <a:endParaRPr kumimoji="0" lang="en-US" sz="2157" b="0" i="0" u="none" strike="noStrike" kern="1200" cap="none" spc="0" normalizeH="0" baseline="0">
              <a:solidFill>
                <a:srgbClr val="1a1a1a"/>
              </a:solidFill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person sitting in front of a computer  Description generated with high confidenc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24889" y="1856361"/>
            <a:ext cx="3174124" cy="3145276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06569" y="5112274"/>
            <a:ext cx="3010764" cy="887129"/>
          </a:xfrm>
          <a:prstGeom prst="rect">
            <a:avLst/>
          </a:prstGeom>
          <a:noFill/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3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FontTx/>
              <a:buNone/>
              <a:defRPr/>
            </a:pPr>
            <a:r>
              <a:rPr kumimoji="0" lang="en-US" sz="2157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Increasingly sophisticated attacks</a:t>
            </a:r>
            <a:endParaRPr kumimoji="0" lang="en-US" sz="2157" b="0" i="0" u="none" strike="noStrike" kern="1200" cap="none" spc="0" normalizeH="0" baseline="0">
              <a:solidFill>
                <a:srgbClr val="1a1a1a"/>
              </a:solidFill>
              <a:latin typeface="Segoe U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What does Azure security center report on?</a:t>
            </a:r>
            <a:endParaRPr lang="en-US"/>
          </a:p>
        </p:txBody>
      </p:sp>
      <p:sp>
        <p:nvSpPr>
          <p:cNvPr id="3" name="Arrow: Pentagon 2"/>
          <p:cNvSpPr/>
          <p:nvPr/>
        </p:nvSpPr>
        <p:spPr>
          <a:xfrm>
            <a:off x="3288363" y="3271291"/>
            <a:ext cx="2060832" cy="813225"/>
          </a:xfrm>
          <a:prstGeom prst="homePlate">
            <a:avLst>
              <a:gd name="adj" fmla="val 50000"/>
            </a:avLst>
          </a:prstGeom>
          <a:noFill/>
          <a:ln w="38100" cap="flat" cmpd="sng" algn="ctr">
            <a:noFill/>
            <a:prstDash val="solid"/>
          </a:ln>
          <a:effectLst/>
        </p:spPr>
        <p:txBody>
          <a:bodyPr rot="0" vert="horz" wrap="square" lIns="179285" tIns="143428" rIns="179285" bIns="143428" anchor="b" anchorCtr="0">
            <a:prstTxWarp prst="textNoShape">
              <a:avLst/>
            </a:prstTxWarp>
            <a:noAutofit/>
          </a:bodyPr>
          <a:lstStyle/>
          <a:p>
            <a:pPr defTabSz="91410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/>
              <a:cs typeface="Segoe UI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6437763" y="4758158"/>
            <a:ext cx="1497929" cy="978366"/>
            <a:chOff x="6437763" y="4758158"/>
            <a:chExt cx="1497929" cy="97836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026793" y="4758158"/>
              <a:ext cx="0" cy="479202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grpSp>
          <p:nvGrpSpPr>
            <p:cNvPr id="6" name="Group 5"/>
            <p:cNvGrpSpPr/>
            <p:nvPr/>
          </p:nvGrpSpPr>
          <p:grpSpPr>
            <a:xfrm rot="0">
              <a:off x="6437763" y="5274859"/>
              <a:ext cx="1497929" cy="461665"/>
              <a:chOff x="6440116" y="5174771"/>
              <a:chExt cx="1497929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709274" y="5174771"/>
                <a:ext cx="12287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sz="12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  <a:t>Export to Excel </a:t>
                </a:r>
                <a:br>
                  <a:rPr kumimoji="0" lang="en-US" sz="12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</a:br>
                <a:r>
                  <a:rPr kumimoji="0" lang="en-US" sz="12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  <a:t>and Power BI</a:t>
                </a:r>
                <a:endParaRPr kumimoji="0" lang="en-US" sz="1200" b="0" i="0" u="none" strike="noStrike" kern="0" cap="none" spc="0" normalizeH="0" baseline="0">
                  <a:solidFill>
                    <a:srgbClr val="0d0d0d"/>
                  </a:solidFill>
                  <a:latin typeface="Segoe UI"/>
                  <a:ea typeface="Segoe UI"/>
                  <a:cs typeface="Segoe UI"/>
                </a:endParaRPr>
              </a:p>
            </p:txBody>
          </p:sp>
          <p:sp>
            <p:nvSpPr>
              <p:cNvPr id="8" name="arrow_3"/>
              <p:cNvSpPr>
                <a:spLocks noChangeAspect="1" noEditPoints="1"/>
              </p:cNvSpPr>
              <p:nvPr/>
            </p:nvSpPr>
            <p:spPr>
              <a:xfrm>
                <a:off x="6440116" y="5279597"/>
                <a:ext cx="146331" cy="252013"/>
              </a:xfrm>
              <a:custGeom>
                <a:avLst/>
                <a:gdLst>
                  <a:gd name="T0" fmla="*/ 144 w 144"/>
                  <a:gd name="T1" fmla="*/ 132 h 248"/>
                  <a:gd name="T2" fmla="*/ 72 w 144"/>
                  <a:gd name="T3" fmla="*/ 203 h 248"/>
                  <a:gd name="T4" fmla="*/ 0 w 144"/>
                  <a:gd name="T5" fmla="*/ 132 h 248"/>
                  <a:gd name="T6" fmla="*/ 72 w 144"/>
                  <a:gd name="T7" fmla="*/ 203 h 248"/>
                  <a:gd name="T8" fmla="*/ 72 w 144"/>
                  <a:gd name="T9" fmla="*/ 0 h 248"/>
                  <a:gd name="T10" fmla="*/ 0 w 144"/>
                  <a:gd name="T11" fmla="*/ 248 h 248"/>
                  <a:gd name="T12" fmla="*/ 144 w 144"/>
                  <a:gd name="T13" fmla="*/ 248 h 24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48">
                    <a:moveTo>
                      <a:pt x="144" y="132"/>
                    </a:moveTo>
                    <a:lnTo>
                      <a:pt x="72" y="203"/>
                    </a:lnTo>
                    <a:lnTo>
                      <a:pt x="0" y="132"/>
                    </a:lnTo>
                    <a:moveTo>
                      <a:pt x="72" y="203"/>
                    </a:moveTo>
                    <a:lnTo>
                      <a:pt x="72" y="0"/>
                    </a:lnTo>
                    <a:moveTo>
                      <a:pt x="0" y="248"/>
                    </a:moveTo>
                    <a:lnTo>
                      <a:pt x="144" y="248"/>
                    </a:lnTo>
                  </a:path>
                </a:pathLst>
              </a:custGeom>
              <a:noFill/>
              <a:ln w="19050" cap="sq">
                <a:solidFill>
                  <a:srgbClr val="0078d4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882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83420" y="3440343"/>
            <a:ext cx="1859308" cy="798519"/>
          </a:xfrm>
          <a:prstGeom prst="rect">
            <a:avLst/>
          </a:prstGeom>
          <a:solidFill>
            <a:srgbClr val="e6e6e6"/>
          </a:solidFill>
          <a:ln w="38100" cap="flat" cmpd="sng" algn="ctr">
            <a:noFill/>
            <a:prstDash val="solid"/>
          </a:ln>
          <a:effectLst/>
        </p:spPr>
        <p:txBody>
          <a:bodyPr lIns="35292" rIns="89642" bIns="89642" anchor="b"/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896386">
              <a:defRPr/>
            </a:pPr>
            <a:endParaRPr lang="en-US" sz="1372" kern="0" cap="all">
              <a:solidFill>
                <a:srgbClr val="353535">
                  <a:lumMod val="85000"/>
                  <a:lumOff val="15000"/>
                </a:srgbClr>
              </a:solidFill>
              <a:latin typeface="Segoe UI Semilight"/>
            </a:endParaRPr>
          </a:p>
        </p:txBody>
      </p:sp>
      <p:grpSp>
        <p:nvGrpSpPr>
          <p:cNvPr id="10" name="Group 9"/>
          <p:cNvGrpSpPr/>
          <p:nvPr/>
        </p:nvGrpSpPr>
        <p:grpSpPr>
          <a:xfrm rot="0">
            <a:off x="2627376" y="3409078"/>
            <a:ext cx="5599586" cy="1538527"/>
            <a:chOff x="2627376" y="3409078"/>
            <a:chExt cx="5599586" cy="1538527"/>
          </a:xfrm>
        </p:grpSpPr>
        <p:sp>
          <p:nvSpPr>
            <p:cNvPr id="11" name="Rectangle 10"/>
            <p:cNvSpPr/>
            <p:nvPr/>
          </p:nvSpPr>
          <p:spPr>
            <a:xfrm>
              <a:off x="3600752" y="3409078"/>
              <a:ext cx="16236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1117679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Normalization </a:t>
              </a:r>
              <a:b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</a:b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&amp; enrichment</a:t>
              </a:r>
              <a:br>
                <a:rPr kumimoji="0" lang="en-US" sz="1078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/>
                </a:rPr>
              </a:b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IP Geotagging, …</a:t>
              </a:r>
              <a:endParaRPr kumimoji="0" lang="en-US" sz="1200" b="0" i="0" u="none" strike="noStrike" kern="0" cap="none" spc="0" normalizeH="0" baseline="0">
                <a:solidFill>
                  <a:srgbClr val="0d0d0d"/>
                </a:solidFill>
                <a:cs typeface="Segoe UI"/>
              </a:endParaRPr>
            </a:p>
          </p:txBody>
        </p:sp>
        <p:sp>
          <p:nvSpPr>
            <p:cNvPr id="12" name="Freeform 95"/>
            <p:cNvSpPr/>
            <p:nvPr/>
          </p:nvSpPr>
          <p:spPr>
            <a:xfrm flipH="1">
              <a:off x="5826624" y="3522849"/>
              <a:ext cx="2400338" cy="142475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quadBezTo>
                    <a:pt x="522" y="484"/>
                    <a:pt x="522" y="484"/>
                  </a:quadBezTo>
                  <a:cubicBezTo>
                    <a:pt x="526" y="484"/>
                    <a:pt x="538" y="484"/>
                    <a:pt x="546" y="484"/>
                  </a:cubicBezTo>
                  <a:quadBezTo>
                    <a:pt x="599" y="484"/>
                    <a:pt x="599" y="484"/>
                  </a:quad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noFill/>
              <a:round/>
            </a:ln>
          </p:spPr>
          <p:txBody>
            <a:bodyPr vert="horz" wrap="square" lIns="91388" tIns="45694" rIns="91388" bIns="45694" anchor="t" anchorCtr="0">
              <a:prstTxWarp prst="textNoShape">
                <a:avLst/>
              </a:prstTxWarp>
            </a:bodyPr>
            <a:lstStyle/>
            <a:p>
              <a:pPr marL="0" marR="0" lvl="0" indent="0" defTabSz="913698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57752" y="4317493"/>
              <a:ext cx="2138082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Scalable Log </a:t>
              </a:r>
              <a:b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</a:b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Analytics Platform</a:t>
              </a:r>
              <a:endParaRPr kumimoji="0" lang="en-US" sz="1400" b="1" i="0" u="none" strike="noStrike" kern="0" cap="none" spc="0" normalizeH="0" baseline="0">
                <a:solidFill>
                  <a:srgbClr val="0078d4"/>
                </a:solidFill>
                <a:latin typeface="Segoe UI Semibold"/>
                <a:cs typeface="Segoe U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84424" y="3953697"/>
              <a:ext cx="808869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2627376" y="3818774"/>
              <a:ext cx="860715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sp>
          <p:nvSpPr>
            <p:cNvPr id="16" name="Trackers_EADF" title="Icon of a clipboard with a checklist on it"/>
            <p:cNvSpPr>
              <a:spLocks noChangeAspect="1" noEditPoints="1"/>
            </p:cNvSpPr>
            <p:nvPr/>
          </p:nvSpPr>
          <p:spPr>
            <a:xfrm>
              <a:off x="6840509" y="3762254"/>
              <a:ext cx="372569" cy="508014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quadBezTo>
                    <a:pt x="1750" y="500"/>
                    <a:pt x="1750" y="500"/>
                  </a:quadBezTo>
                  <a:quadBezTo>
                    <a:pt x="2250" y="500"/>
                    <a:pt x="2250" y="500"/>
                  </a:quadBezTo>
                  <a:quadBezTo>
                    <a:pt x="2250" y="1000"/>
                    <a:pt x="2250" y="1000"/>
                  </a:quadBezTo>
                  <a:quadBezTo>
                    <a:pt x="500" y="1000"/>
                    <a:pt x="500" y="1000"/>
                  </a:quadBezTo>
                  <a:quadBezTo>
                    <a:pt x="500" y="500"/>
                    <a:pt x="500" y="500"/>
                  </a:quadBezTo>
                  <a:quadBezTo>
                    <a:pt x="1000" y="500"/>
                    <a:pt x="1000" y="500"/>
                  </a:quadBezTo>
                  <a:lnTo>
                    <a:pt x="1000" y="375"/>
                  </a:lnTo>
                  <a:close/>
                  <a:moveTo>
                    <a:pt x="500" y="500"/>
                  </a:moveTo>
                  <a:quadBezTo>
                    <a:pt x="0" y="500"/>
                    <a:pt x="0" y="500"/>
                  </a:quadBezTo>
                  <a:quadBezTo>
                    <a:pt x="0" y="3750"/>
                    <a:pt x="0" y="3750"/>
                  </a:quadBezTo>
                  <a:quadBezTo>
                    <a:pt x="2750" y="3750"/>
                    <a:pt x="2750" y="3750"/>
                  </a:quadBezTo>
                  <a:quadBezTo>
                    <a:pt x="2750" y="500"/>
                    <a:pt x="2750" y="500"/>
                  </a:quadBezTo>
                  <a:quadBezTo>
                    <a:pt x="2250" y="500"/>
                    <a:pt x="2250" y="500"/>
                  </a:quadBezTo>
                  <a:moveTo>
                    <a:pt x="2375" y="1750"/>
                  </a:moveTo>
                  <a:quadBezTo>
                    <a:pt x="1375" y="1750"/>
                    <a:pt x="1375" y="1750"/>
                  </a:quadBezTo>
                  <a:moveTo>
                    <a:pt x="2375" y="2500"/>
                  </a:moveTo>
                  <a:quadBezTo>
                    <a:pt x="1375" y="2500"/>
                    <a:pt x="1375" y="2500"/>
                  </a:quadBezTo>
                  <a:moveTo>
                    <a:pt x="2375" y="3250"/>
                  </a:moveTo>
                  <a:quadBezTo>
                    <a:pt x="1375" y="3250"/>
                    <a:pt x="1375" y="3250"/>
                  </a:quadBezTo>
                  <a:moveTo>
                    <a:pt x="500" y="1500"/>
                  </a:moveTo>
                  <a:quadBezTo>
                    <a:pt x="750" y="1750"/>
                    <a:pt x="750" y="1750"/>
                  </a:quadBezTo>
                  <a:quadBezTo>
                    <a:pt x="1125" y="1375"/>
                    <a:pt x="1125" y="1375"/>
                  </a:quadBezTo>
                  <a:moveTo>
                    <a:pt x="500" y="2250"/>
                  </a:moveTo>
                  <a:quadBezTo>
                    <a:pt x="750" y="2500"/>
                    <a:pt x="750" y="2500"/>
                  </a:quadBezTo>
                  <a:quadBezTo>
                    <a:pt x="1125" y="2125"/>
                    <a:pt x="1125" y="2125"/>
                  </a:quadBezTo>
                  <a:moveTo>
                    <a:pt x="500" y="3000"/>
                  </a:moveTo>
                  <a:quadBezTo>
                    <a:pt x="750" y="3250"/>
                    <a:pt x="750" y="3250"/>
                  </a:quadBezTo>
                  <a:quadBezTo>
                    <a:pt x="1125" y="2875"/>
                    <a:pt x="1125" y="2875"/>
                  </a:quadBezTo>
                </a:path>
              </a:pathLst>
            </a:custGeom>
            <a:noFill/>
            <a:ln w="19050" cap="flat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0">
            <a:off x="2817238" y="1982867"/>
            <a:ext cx="3136351" cy="677108"/>
            <a:chOff x="2817238" y="1982867"/>
            <a:chExt cx="3136351" cy="67710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029712" y="2416488"/>
              <a:ext cx="458379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600752" y="1982867"/>
              <a:ext cx="1651882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Network &amp; PaaS</a:t>
              </a:r>
              <a:br>
                <a:rPr kumimoji="0" lang="en-US" sz="1176" b="0" i="0" u="none" strike="noStrike" kern="0" cap="none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/>
                </a:rPr>
              </a:b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Netflow, SQL DB </a:t>
              </a:r>
              <a:b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</a:b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and Storage Logs, …</a:t>
              </a:r>
              <a:endParaRPr kumimoji="0" lang="en-US" sz="1078" b="0" i="0" u="none" strike="noStrike" kern="0" cap="none" spc="0" normalizeH="0" baseline="0">
                <a:solidFill>
                  <a:srgbClr val="0d0d0d"/>
                </a:solidFill>
                <a:effectLst/>
                <a:uLnTx/>
                <a:uFillTx/>
                <a:cs typeface="Segoe UI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817238" y="2127924"/>
              <a:ext cx="670853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>
            <a:xfrm>
              <a:off x="5164739" y="2389879"/>
              <a:ext cx="788850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 rot="0">
            <a:off x="297280" y="1337965"/>
            <a:ext cx="3647591" cy="5156182"/>
            <a:chOff x="297280" y="1337965"/>
            <a:chExt cx="3647591" cy="515618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718342" y="4126862"/>
              <a:ext cx="0" cy="920318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>
            <a:xfrm>
              <a:off x="718342" y="3060433"/>
              <a:ext cx="0" cy="434956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1025815" y="4308875"/>
              <a:ext cx="2919056" cy="218527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3698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cloud" title="Icon of a cloud"/>
            <p:cNvSpPr>
              <a:spLocks noChangeAspect="1"/>
            </p:cNvSpPr>
            <p:nvPr/>
          </p:nvSpPr>
          <p:spPr>
            <a:xfrm>
              <a:off x="2355588" y="5205494"/>
              <a:ext cx="629431" cy="4010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quadBezTo>
                    <a:pt x="281" y="217"/>
                    <a:pt x="281" y="217"/>
                  </a:quadBezTo>
                  <a:quadBezTo>
                    <a:pt x="88" y="217"/>
                    <a:pt x="88" y="217"/>
                  </a:quadBezTo>
                  <a:quadBezTo>
                    <a:pt x="88" y="217"/>
                    <a:pt x="88" y="217"/>
                  </a:quadBezTo>
                  <a:quadBezTo>
                    <a:pt x="87" y="217"/>
                    <a:pt x="86" y="217"/>
                  </a:quad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quadBezTo>
                    <a:pt x="278" y="85"/>
                    <a:pt x="278" y="85"/>
                  </a:quad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900" b="0" i="0" u="none" strike="noStrike" kern="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27" name="cloud" title="Icon of a cloud"/>
            <p:cNvSpPr>
              <a:spLocks noChangeAspect="1"/>
            </p:cNvSpPr>
            <p:nvPr/>
          </p:nvSpPr>
          <p:spPr>
            <a:xfrm>
              <a:off x="3268477" y="4947605"/>
              <a:ext cx="502920" cy="3204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quadBezTo>
                    <a:pt x="281" y="217"/>
                    <a:pt x="281" y="217"/>
                  </a:quadBezTo>
                  <a:quadBezTo>
                    <a:pt x="88" y="217"/>
                    <a:pt x="88" y="217"/>
                  </a:quadBezTo>
                  <a:quadBezTo>
                    <a:pt x="88" y="217"/>
                    <a:pt x="88" y="217"/>
                  </a:quadBezTo>
                  <a:quadBezTo>
                    <a:pt x="87" y="217"/>
                    <a:pt x="86" y="217"/>
                  </a:quad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quadBezTo>
                    <a:pt x="278" y="85"/>
                    <a:pt x="278" y="85"/>
                  </a:quad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900" b="0" i="0" u="none" strike="noStrike" kern="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7394" y="4958803"/>
              <a:ext cx="1467073" cy="12275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2353" b="0" i="0" u="none" strike="noStrike" kern="0" cap="none" spc="0" normalizeH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/>
                <a:cs typeface="Segoe U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90500" y="4363147"/>
              <a:ext cx="2373828" cy="492443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1767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On-premises, private </a:t>
              </a:r>
              <a:br>
                <a:rPr kumimoji="0" lang="en-US" sz="1600" b="0" i="0" u="none" strike="noStrike" kern="120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</a:br>
              <a:r>
                <a:rPr kumimoji="0" lang="en-US" sz="1600" b="0" i="0" u="none" strike="noStrike" kern="120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and public clouds</a:t>
              </a:r>
              <a:endParaRPr kumimoji="0" lang="en-US" sz="1600" b="0" i="0" u="none" strike="noStrike" kern="1200" cap="none" spc="0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30" name="building_1" title="Icon of two tall rectangular buildings of different heights"/>
            <p:cNvSpPr>
              <a:spLocks noChangeAspect="1" noEditPoints="1"/>
            </p:cNvSpPr>
            <p:nvPr/>
          </p:nvSpPr>
          <p:spPr>
            <a:xfrm>
              <a:off x="2159112" y="5138164"/>
              <a:ext cx="1350474" cy="1355983"/>
            </a:xfrm>
            <a:custGeom>
              <a:avLst/>
              <a:gdLst>
                <a:gd name="T0" fmla="*/ 140 w 245"/>
                <a:gd name="T1" fmla="*/ 246 h 246"/>
                <a:gd name="T2" fmla="*/ 245 w 245"/>
                <a:gd name="T3" fmla="*/ 0 h 246"/>
                <a:gd name="T4" fmla="*/ 105 w 245"/>
                <a:gd name="T5" fmla="*/ 69 h 246"/>
                <a:gd name="T6" fmla="*/ 0 w 245"/>
                <a:gd name="T7" fmla="*/ 246 h 246"/>
                <a:gd name="T8" fmla="*/ 105 w 245"/>
                <a:gd name="T9" fmla="*/ 69 h 246"/>
                <a:gd name="T10" fmla="*/ 58 w 245"/>
                <a:gd name="T11" fmla="*/ 203 h 246"/>
                <a:gd name="T12" fmla="*/ 45 w 245"/>
                <a:gd name="T13" fmla="*/ 246 h 246"/>
                <a:gd name="T14" fmla="*/ 198 w 245"/>
                <a:gd name="T15" fmla="*/ 203 h 246"/>
                <a:gd name="T16" fmla="*/ 185 w 245"/>
                <a:gd name="T17" fmla="*/ 246 h 246"/>
                <a:gd name="T18" fmla="*/ 179 w 245"/>
                <a:gd name="T19" fmla="*/ 29 h 246"/>
                <a:gd name="T20" fmla="*/ 172 w 245"/>
                <a:gd name="T21" fmla="*/ 38 h 246"/>
                <a:gd name="T22" fmla="*/ 179 w 245"/>
                <a:gd name="T23" fmla="*/ 33 h 246"/>
                <a:gd name="T24" fmla="*/ 214 w 245"/>
                <a:gd name="T25" fmla="*/ 29 h 246"/>
                <a:gd name="T26" fmla="*/ 206 w 245"/>
                <a:gd name="T27" fmla="*/ 38 h 246"/>
                <a:gd name="T28" fmla="*/ 214 w 245"/>
                <a:gd name="T29" fmla="*/ 33 h 246"/>
                <a:gd name="T30" fmla="*/ 179 w 245"/>
                <a:gd name="T31" fmla="*/ 99 h 246"/>
                <a:gd name="T32" fmla="*/ 172 w 245"/>
                <a:gd name="T33" fmla="*/ 107 h 246"/>
                <a:gd name="T34" fmla="*/ 179 w 245"/>
                <a:gd name="T35" fmla="*/ 103 h 246"/>
                <a:gd name="T36" fmla="*/ 214 w 245"/>
                <a:gd name="T37" fmla="*/ 99 h 246"/>
                <a:gd name="T38" fmla="*/ 206 w 245"/>
                <a:gd name="T39" fmla="*/ 107 h 246"/>
                <a:gd name="T40" fmla="*/ 214 w 245"/>
                <a:gd name="T41" fmla="*/ 103 h 246"/>
                <a:gd name="T42" fmla="*/ 179 w 245"/>
                <a:gd name="T43" fmla="*/ 134 h 246"/>
                <a:gd name="T44" fmla="*/ 172 w 245"/>
                <a:gd name="T45" fmla="*/ 142 h 246"/>
                <a:gd name="T46" fmla="*/ 179 w 245"/>
                <a:gd name="T47" fmla="*/ 137 h 246"/>
                <a:gd name="T48" fmla="*/ 214 w 245"/>
                <a:gd name="T49" fmla="*/ 134 h 246"/>
                <a:gd name="T50" fmla="*/ 206 w 245"/>
                <a:gd name="T51" fmla="*/ 142 h 246"/>
                <a:gd name="T52" fmla="*/ 214 w 245"/>
                <a:gd name="T53" fmla="*/ 137 h 246"/>
                <a:gd name="T54" fmla="*/ 179 w 245"/>
                <a:gd name="T55" fmla="*/ 169 h 246"/>
                <a:gd name="T56" fmla="*/ 172 w 245"/>
                <a:gd name="T57" fmla="*/ 177 h 246"/>
                <a:gd name="T58" fmla="*/ 179 w 245"/>
                <a:gd name="T59" fmla="*/ 172 h 246"/>
                <a:gd name="T60" fmla="*/ 214 w 245"/>
                <a:gd name="T61" fmla="*/ 169 h 246"/>
                <a:gd name="T62" fmla="*/ 206 w 245"/>
                <a:gd name="T63" fmla="*/ 177 h 246"/>
                <a:gd name="T64" fmla="*/ 214 w 245"/>
                <a:gd name="T65" fmla="*/ 172 h 246"/>
                <a:gd name="T66" fmla="*/ 179 w 245"/>
                <a:gd name="T67" fmla="*/ 64 h 246"/>
                <a:gd name="T68" fmla="*/ 172 w 245"/>
                <a:gd name="T69" fmla="*/ 73 h 246"/>
                <a:gd name="T70" fmla="*/ 179 w 245"/>
                <a:gd name="T71" fmla="*/ 68 h 246"/>
                <a:gd name="T72" fmla="*/ 214 w 245"/>
                <a:gd name="T73" fmla="*/ 64 h 246"/>
                <a:gd name="T74" fmla="*/ 206 w 245"/>
                <a:gd name="T75" fmla="*/ 73 h 246"/>
                <a:gd name="T76" fmla="*/ 214 w 245"/>
                <a:gd name="T77" fmla="*/ 68 h 246"/>
                <a:gd name="T78" fmla="*/ 39 w 245"/>
                <a:gd name="T79" fmla="*/ 100 h 246"/>
                <a:gd name="T80" fmla="*/ 31 w 245"/>
                <a:gd name="T81" fmla="*/ 108 h 246"/>
                <a:gd name="T82" fmla="*/ 39 w 245"/>
                <a:gd name="T83" fmla="*/ 104 h 246"/>
                <a:gd name="T84" fmla="*/ 74 w 245"/>
                <a:gd name="T85" fmla="*/ 100 h 246"/>
                <a:gd name="T86" fmla="*/ 66 w 245"/>
                <a:gd name="T87" fmla="*/ 108 h 246"/>
                <a:gd name="T88" fmla="*/ 74 w 245"/>
                <a:gd name="T89" fmla="*/ 104 h 246"/>
                <a:gd name="T90" fmla="*/ 39 w 245"/>
                <a:gd name="T91" fmla="*/ 171 h 246"/>
                <a:gd name="T92" fmla="*/ 31 w 245"/>
                <a:gd name="T93" fmla="*/ 179 h 246"/>
                <a:gd name="T94" fmla="*/ 39 w 245"/>
                <a:gd name="T95" fmla="*/ 175 h 246"/>
                <a:gd name="T96" fmla="*/ 74 w 245"/>
                <a:gd name="T97" fmla="*/ 171 h 246"/>
                <a:gd name="T98" fmla="*/ 66 w 245"/>
                <a:gd name="T99" fmla="*/ 179 h 246"/>
                <a:gd name="T100" fmla="*/ 74 w 245"/>
                <a:gd name="T101" fmla="*/ 175 h 246"/>
                <a:gd name="T102" fmla="*/ 39 w 245"/>
                <a:gd name="T103" fmla="*/ 135 h 246"/>
                <a:gd name="T104" fmla="*/ 31 w 245"/>
                <a:gd name="T105" fmla="*/ 144 h 246"/>
                <a:gd name="T106" fmla="*/ 39 w 245"/>
                <a:gd name="T107" fmla="*/ 140 h 246"/>
                <a:gd name="T108" fmla="*/ 74 w 245"/>
                <a:gd name="T109" fmla="*/ 135 h 246"/>
                <a:gd name="T110" fmla="*/ 66 w 245"/>
                <a:gd name="T111" fmla="*/ 144 h 246"/>
                <a:gd name="T112" fmla="*/ 74 w 245"/>
                <a:gd name="T113" fmla="*/ 140 h 2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46">
                  <a:moveTo>
                    <a:pt x="245" y="246"/>
                  </a:moveTo>
                  <a:lnTo>
                    <a:pt x="140" y="246"/>
                  </a:lnTo>
                  <a:lnTo>
                    <a:pt x="140" y="0"/>
                  </a:lnTo>
                  <a:lnTo>
                    <a:pt x="245" y="0"/>
                  </a:lnTo>
                  <a:lnTo>
                    <a:pt x="245" y="246"/>
                  </a:lnTo>
                  <a:moveTo>
                    <a:pt x="105" y="69"/>
                  </a:moveTo>
                  <a:lnTo>
                    <a:pt x="0" y="69"/>
                  </a:lnTo>
                  <a:lnTo>
                    <a:pt x="0" y="246"/>
                  </a:lnTo>
                  <a:lnTo>
                    <a:pt x="105" y="246"/>
                  </a:lnTo>
                  <a:lnTo>
                    <a:pt x="105" y="69"/>
                  </a:lnTo>
                  <a:moveTo>
                    <a:pt x="58" y="246"/>
                  </a:moveTo>
                  <a:lnTo>
                    <a:pt x="58" y="203"/>
                  </a:lnTo>
                  <a:lnTo>
                    <a:pt x="45" y="203"/>
                  </a:lnTo>
                  <a:lnTo>
                    <a:pt x="45" y="246"/>
                  </a:lnTo>
                  <a:moveTo>
                    <a:pt x="198" y="246"/>
                  </a:moveTo>
                  <a:lnTo>
                    <a:pt x="198" y="203"/>
                  </a:lnTo>
                  <a:lnTo>
                    <a:pt x="185" y="203"/>
                  </a:lnTo>
                  <a:lnTo>
                    <a:pt x="185" y="246"/>
                  </a:lnTo>
                  <a:moveTo>
                    <a:pt x="179" y="33"/>
                  </a:moveTo>
                  <a:lnTo>
                    <a:pt x="179" y="29"/>
                  </a:lnTo>
                  <a:lnTo>
                    <a:pt x="172" y="29"/>
                  </a:lnTo>
                  <a:lnTo>
                    <a:pt x="172" y="38"/>
                  </a:lnTo>
                  <a:lnTo>
                    <a:pt x="179" y="38"/>
                  </a:lnTo>
                  <a:lnTo>
                    <a:pt x="179" y="33"/>
                  </a:lnTo>
                  <a:moveTo>
                    <a:pt x="214" y="33"/>
                  </a:moveTo>
                  <a:lnTo>
                    <a:pt x="214" y="29"/>
                  </a:lnTo>
                  <a:lnTo>
                    <a:pt x="206" y="29"/>
                  </a:lnTo>
                  <a:lnTo>
                    <a:pt x="206" y="38"/>
                  </a:lnTo>
                  <a:lnTo>
                    <a:pt x="214" y="38"/>
                  </a:lnTo>
                  <a:lnTo>
                    <a:pt x="214" y="33"/>
                  </a:lnTo>
                  <a:moveTo>
                    <a:pt x="179" y="103"/>
                  </a:moveTo>
                  <a:lnTo>
                    <a:pt x="179" y="99"/>
                  </a:lnTo>
                  <a:lnTo>
                    <a:pt x="172" y="99"/>
                  </a:lnTo>
                  <a:lnTo>
                    <a:pt x="172" y="107"/>
                  </a:lnTo>
                  <a:lnTo>
                    <a:pt x="179" y="107"/>
                  </a:lnTo>
                  <a:lnTo>
                    <a:pt x="179" y="103"/>
                  </a:lnTo>
                  <a:moveTo>
                    <a:pt x="214" y="103"/>
                  </a:moveTo>
                  <a:lnTo>
                    <a:pt x="214" y="99"/>
                  </a:lnTo>
                  <a:lnTo>
                    <a:pt x="206" y="99"/>
                  </a:lnTo>
                  <a:lnTo>
                    <a:pt x="206" y="107"/>
                  </a:lnTo>
                  <a:lnTo>
                    <a:pt x="214" y="107"/>
                  </a:lnTo>
                  <a:lnTo>
                    <a:pt x="214" y="103"/>
                  </a:lnTo>
                  <a:moveTo>
                    <a:pt x="179" y="137"/>
                  </a:moveTo>
                  <a:lnTo>
                    <a:pt x="179" y="134"/>
                  </a:lnTo>
                  <a:lnTo>
                    <a:pt x="172" y="134"/>
                  </a:lnTo>
                  <a:lnTo>
                    <a:pt x="172" y="142"/>
                  </a:lnTo>
                  <a:lnTo>
                    <a:pt x="179" y="142"/>
                  </a:lnTo>
                  <a:lnTo>
                    <a:pt x="179" y="137"/>
                  </a:lnTo>
                  <a:moveTo>
                    <a:pt x="214" y="137"/>
                  </a:moveTo>
                  <a:lnTo>
                    <a:pt x="214" y="134"/>
                  </a:lnTo>
                  <a:lnTo>
                    <a:pt x="206" y="134"/>
                  </a:lnTo>
                  <a:lnTo>
                    <a:pt x="206" y="142"/>
                  </a:lnTo>
                  <a:lnTo>
                    <a:pt x="214" y="142"/>
                  </a:lnTo>
                  <a:lnTo>
                    <a:pt x="214" y="137"/>
                  </a:lnTo>
                  <a:moveTo>
                    <a:pt x="179" y="172"/>
                  </a:moveTo>
                  <a:lnTo>
                    <a:pt x="179" y="169"/>
                  </a:lnTo>
                  <a:lnTo>
                    <a:pt x="172" y="169"/>
                  </a:lnTo>
                  <a:lnTo>
                    <a:pt x="172" y="177"/>
                  </a:lnTo>
                  <a:lnTo>
                    <a:pt x="179" y="177"/>
                  </a:lnTo>
                  <a:lnTo>
                    <a:pt x="179" y="172"/>
                  </a:lnTo>
                  <a:moveTo>
                    <a:pt x="214" y="172"/>
                  </a:moveTo>
                  <a:lnTo>
                    <a:pt x="214" y="169"/>
                  </a:lnTo>
                  <a:lnTo>
                    <a:pt x="206" y="169"/>
                  </a:lnTo>
                  <a:lnTo>
                    <a:pt x="206" y="177"/>
                  </a:lnTo>
                  <a:lnTo>
                    <a:pt x="214" y="177"/>
                  </a:lnTo>
                  <a:lnTo>
                    <a:pt x="214" y="172"/>
                  </a:lnTo>
                  <a:moveTo>
                    <a:pt x="179" y="68"/>
                  </a:moveTo>
                  <a:lnTo>
                    <a:pt x="179" y="64"/>
                  </a:lnTo>
                  <a:lnTo>
                    <a:pt x="172" y="64"/>
                  </a:lnTo>
                  <a:lnTo>
                    <a:pt x="172" y="73"/>
                  </a:lnTo>
                  <a:lnTo>
                    <a:pt x="179" y="73"/>
                  </a:lnTo>
                  <a:lnTo>
                    <a:pt x="179" y="68"/>
                  </a:lnTo>
                  <a:moveTo>
                    <a:pt x="214" y="68"/>
                  </a:moveTo>
                  <a:lnTo>
                    <a:pt x="214" y="64"/>
                  </a:lnTo>
                  <a:lnTo>
                    <a:pt x="206" y="64"/>
                  </a:lnTo>
                  <a:lnTo>
                    <a:pt x="206" y="73"/>
                  </a:lnTo>
                  <a:lnTo>
                    <a:pt x="214" y="73"/>
                  </a:lnTo>
                  <a:lnTo>
                    <a:pt x="214" y="68"/>
                  </a:lnTo>
                  <a:moveTo>
                    <a:pt x="39" y="104"/>
                  </a:moveTo>
                  <a:lnTo>
                    <a:pt x="39" y="100"/>
                  </a:lnTo>
                  <a:lnTo>
                    <a:pt x="31" y="100"/>
                  </a:lnTo>
                  <a:lnTo>
                    <a:pt x="31" y="108"/>
                  </a:lnTo>
                  <a:lnTo>
                    <a:pt x="39" y="108"/>
                  </a:lnTo>
                  <a:lnTo>
                    <a:pt x="39" y="104"/>
                  </a:lnTo>
                  <a:moveTo>
                    <a:pt x="74" y="104"/>
                  </a:moveTo>
                  <a:lnTo>
                    <a:pt x="74" y="100"/>
                  </a:lnTo>
                  <a:lnTo>
                    <a:pt x="66" y="100"/>
                  </a:lnTo>
                  <a:lnTo>
                    <a:pt x="66" y="108"/>
                  </a:lnTo>
                  <a:lnTo>
                    <a:pt x="74" y="108"/>
                  </a:lnTo>
                  <a:lnTo>
                    <a:pt x="74" y="104"/>
                  </a:lnTo>
                  <a:moveTo>
                    <a:pt x="39" y="175"/>
                  </a:moveTo>
                  <a:lnTo>
                    <a:pt x="39" y="171"/>
                  </a:lnTo>
                  <a:lnTo>
                    <a:pt x="31" y="171"/>
                  </a:lnTo>
                  <a:lnTo>
                    <a:pt x="31" y="179"/>
                  </a:lnTo>
                  <a:lnTo>
                    <a:pt x="39" y="179"/>
                  </a:lnTo>
                  <a:lnTo>
                    <a:pt x="39" y="175"/>
                  </a:lnTo>
                  <a:moveTo>
                    <a:pt x="74" y="175"/>
                  </a:moveTo>
                  <a:lnTo>
                    <a:pt x="74" y="171"/>
                  </a:lnTo>
                  <a:lnTo>
                    <a:pt x="66" y="171"/>
                  </a:lnTo>
                  <a:lnTo>
                    <a:pt x="66" y="179"/>
                  </a:lnTo>
                  <a:lnTo>
                    <a:pt x="74" y="179"/>
                  </a:lnTo>
                  <a:lnTo>
                    <a:pt x="74" y="175"/>
                  </a:lnTo>
                  <a:moveTo>
                    <a:pt x="39" y="140"/>
                  </a:moveTo>
                  <a:lnTo>
                    <a:pt x="39" y="135"/>
                  </a:lnTo>
                  <a:lnTo>
                    <a:pt x="31" y="135"/>
                  </a:lnTo>
                  <a:lnTo>
                    <a:pt x="31" y="144"/>
                  </a:lnTo>
                  <a:lnTo>
                    <a:pt x="39" y="144"/>
                  </a:lnTo>
                  <a:lnTo>
                    <a:pt x="39" y="140"/>
                  </a:lnTo>
                  <a:moveTo>
                    <a:pt x="74" y="140"/>
                  </a:moveTo>
                  <a:lnTo>
                    <a:pt x="74" y="135"/>
                  </a:lnTo>
                  <a:lnTo>
                    <a:pt x="66" y="135"/>
                  </a:lnTo>
                  <a:lnTo>
                    <a:pt x="66" y="144"/>
                  </a:lnTo>
                  <a:lnTo>
                    <a:pt x="74" y="144"/>
                  </a:lnTo>
                  <a:lnTo>
                    <a:pt x="74" y="140"/>
                  </a:lnTo>
                </a:path>
              </a:pathLst>
            </a:custGeom>
            <a:solidFill>
              <a:srgbClr val="ffffff">
                <a:lumMod val="95000"/>
              </a:srgbClr>
            </a:solidFill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31" name="monitor" title="Icon of a monitor"/>
            <p:cNvSpPr>
              <a:spLocks noChangeAspect="1" noEditPoints="1"/>
            </p:cNvSpPr>
            <p:nvPr/>
          </p:nvSpPr>
          <p:spPr>
            <a:xfrm>
              <a:off x="731838" y="504718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 rot="0">
              <a:off x="717184" y="5523942"/>
              <a:ext cx="486508" cy="587078"/>
              <a:chOff x="668872" y="5764009"/>
              <a:chExt cx="486508" cy="587078"/>
            </a:xfrm>
          </p:grpSpPr>
          <p:sp>
            <p:nvSpPr>
              <p:cNvPr id="69" name="server" title="Icon of a server tower"/>
              <p:cNvSpPr>
                <a:spLocks noChangeAspect="1" noEditPoints="1"/>
              </p:cNvSpPr>
              <p:nvPr/>
            </p:nvSpPr>
            <p:spPr>
              <a:xfrm>
                <a:off x="668872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70" name="server" title="Icon of a server tower"/>
              <p:cNvSpPr>
                <a:spLocks noChangeAspect="1" noEditPoints="1"/>
              </p:cNvSpPr>
              <p:nvPr/>
            </p:nvSpPr>
            <p:spPr>
              <a:xfrm>
                <a:off x="941661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71" name="server" title="Icon of a server tower"/>
              <p:cNvSpPr>
                <a:spLocks noChangeAspect="1" noEditPoints="1"/>
              </p:cNvSpPr>
              <p:nvPr/>
            </p:nvSpPr>
            <p:spPr>
              <a:xfrm>
                <a:off x="805267" y="5945155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0">
              <a:off x="1403033" y="5275496"/>
              <a:ext cx="505061" cy="526333"/>
              <a:chOff x="1252560" y="5449400"/>
              <a:chExt cx="505061" cy="526333"/>
            </a:xfrm>
          </p:grpSpPr>
          <p:sp>
            <p:nvSpPr>
              <p:cNvPr id="58" name="server" title="Icon of a server tower"/>
              <p:cNvSpPr>
                <a:spLocks noChangeAspect="1" noEditPoints="1"/>
              </p:cNvSpPr>
              <p:nvPr/>
            </p:nvSpPr>
            <p:spPr>
              <a:xfrm>
                <a:off x="1252560" y="5449400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grpSp>
            <p:nvGrpSpPr>
              <p:cNvPr id="59" name="Group 58"/>
              <p:cNvGrpSpPr>
                <a:grpSpLocks noChangeAspect="1"/>
              </p:cNvGrpSpPr>
              <p:nvPr/>
            </p:nvGrpSpPr>
            <p:grpSpPr>
              <a:xfrm rot="0">
                <a:off x="1369326" y="5620461"/>
                <a:ext cx="388295" cy="355272"/>
                <a:chOff x="4475586" y="2774300"/>
                <a:chExt cx="954390" cy="873220"/>
              </a:xfrm>
              <a:solidFill>
                <a:srgbClr val="ffffff"/>
              </a:solidFill>
            </p:grpSpPr>
            <p:grpSp>
              <p:nvGrpSpPr>
                <p:cNvPr id="60" name="Group 59"/>
                <p:cNvGrpSpPr/>
                <p:nvPr/>
              </p:nvGrpSpPr>
              <p:grpSpPr>
                <a:xfrm rot="0">
                  <a:off x="4475586" y="2774300"/>
                  <a:ext cx="867747" cy="807096"/>
                  <a:chOff x="4475583" y="2774302"/>
                  <a:chExt cx="867748" cy="807098"/>
                </a:xfrm>
                <a:grpFill/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4705548" y="2774302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4705548" y="3341914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4475583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4935512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5162932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4475583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4475583" y="3341914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rgbClr val="0d0d0d"/>
                    </a:solidFill>
                    <a:miter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61" name="Freeform: Shape 60"/>
                <p:cNvSpPr/>
                <p:nvPr/>
              </p:nvSpPr>
              <p:spPr>
                <a:xfrm>
                  <a:off x="5078028" y="3132220"/>
                  <a:ext cx="351948" cy="515300"/>
                </a:xfrm>
                <a:custGeom>
                  <a:avLst/>
                  <a:gdLst>
                    <a:gd name="connsiteX0" fmla="*/ 338211 w 361950"/>
                    <a:gd name="connsiteY0" fmla="*/ 271939 h 523875"/>
                    <a:gd name="connsiteX1" fmla="*/ 260106 w 361950"/>
                    <a:gd name="connsiteY1" fmla="*/ 340519 h 523875"/>
                    <a:gd name="connsiteX2" fmla="*/ 234388 w 361950"/>
                    <a:gd name="connsiteY2" fmla="*/ 247174 h 523875"/>
                    <a:gd name="connsiteX3" fmla="*/ 153426 w 361950"/>
                    <a:gd name="connsiteY3" fmla="*/ 7144 h 523875"/>
                    <a:gd name="connsiteX4" fmla="*/ 91513 w 361950"/>
                    <a:gd name="connsiteY4" fmla="*/ 197644 h 523875"/>
                    <a:gd name="connsiteX5" fmla="*/ 20076 w 361950"/>
                    <a:gd name="connsiteY5" fmla="*/ 281464 h 523875"/>
                    <a:gd name="connsiteX6" fmla="*/ 79131 w 361950"/>
                    <a:gd name="connsiteY6" fmla="*/ 488156 h 523875"/>
                    <a:gd name="connsiteX7" fmla="*/ 115326 w 361950"/>
                    <a:gd name="connsiteY7" fmla="*/ 296704 h 523875"/>
                    <a:gd name="connsiteX8" fmla="*/ 139138 w 361950"/>
                    <a:gd name="connsiteY8" fmla="*/ 428149 h 523875"/>
                    <a:gd name="connsiteX9" fmla="*/ 182953 w 361950"/>
                    <a:gd name="connsiteY9" fmla="*/ 522446 h 523875"/>
                    <a:gd name="connsiteX10" fmla="*/ 344878 w 361950"/>
                    <a:gd name="connsiteY10" fmla="*/ 413861 h 523875"/>
                    <a:gd name="connsiteX11" fmla="*/ 338211 w 361950"/>
                    <a:gd name="connsiteY11" fmla="*/ 271939 h 523875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12" fmla="*/ 331068 w 351949"/>
                    <a:gd name="connsiteY12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1949" h="515302">
                      <a:moveTo>
                        <a:pt x="331068" y="264795"/>
                      </a:moveTo>
                      <a:cubicBezTo>
                        <a:pt x="332248" y="317591"/>
                        <a:pt x="284441" y="351336"/>
                        <a:pt x="252963" y="333375"/>
                      </a:cubicBezTo>
                      <a:cubicBezTo>
                        <a:pt x="215815" y="320040"/>
                        <a:pt x="201528" y="277177"/>
                        <a:pt x="227245" y="240030"/>
                      </a:cubicBezTo>
                      <a:cubicBezTo>
                        <a:pt x="285348" y="162877"/>
                        <a:pt x="242485" y="41910"/>
                        <a:pt x="146283" y="0"/>
                      </a:cubicBezTo>
                      <a:cubicBezTo>
                        <a:pt x="190098" y="82867"/>
                        <a:pt x="123423" y="158115"/>
                        <a:pt x="84370" y="190500"/>
                      </a:cubicBezTo>
                      <a:cubicBezTo>
                        <a:pt x="46270" y="221932"/>
                        <a:pt x="20553" y="255270"/>
                        <a:pt x="12933" y="274320"/>
                      </a:cubicBezTo>
                      <a:cubicBezTo>
                        <a:pt x="-26120" y="368617"/>
                        <a:pt x="31983" y="459105"/>
                        <a:pt x="71988" y="481012"/>
                      </a:cubicBezTo>
                      <a:cubicBezTo>
                        <a:pt x="53890" y="440055"/>
                        <a:pt x="37698" y="362902"/>
                        <a:pt x="108183" y="289560"/>
                      </a:cubicBezTo>
                      <a:cubicBezTo>
                        <a:pt x="108183" y="289560"/>
                        <a:pt x="88181" y="367665"/>
                        <a:pt x="131995" y="421005"/>
                      </a:cubicBezTo>
                      <a:cubicBezTo>
                        <a:pt x="175810" y="475297"/>
                        <a:pt x="175810" y="515302"/>
                        <a:pt x="175810" y="515302"/>
                      </a:cubicBezTo>
                      <a:cubicBezTo>
                        <a:pt x="244390" y="515302"/>
                        <a:pt x="310113" y="474345"/>
                        <a:pt x="337735" y="406717"/>
                      </a:cubicBezTo>
                      <a:cubicBezTo>
                        <a:pt x="356785" y="365760"/>
                        <a:pt x="358691" y="301942"/>
                        <a:pt x="331068" y="264795"/>
                      </a:cubicBezTo>
                      <a:close/>
                    </a:path>
                  </a:pathLst>
                </a:custGeom>
                <a:grpFill/>
                <a:ln w="19050" cap="flat">
                  <a:solidFill>
                    <a:srgbClr val="0d0d0d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4" name="Freeform 95"/>
            <p:cNvSpPr/>
            <p:nvPr/>
          </p:nvSpPr>
          <p:spPr>
            <a:xfrm flipH="1">
              <a:off x="297280" y="1337965"/>
              <a:ext cx="2843200" cy="1752973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quadBezTo>
                    <a:pt x="522" y="484"/>
                    <a:pt x="522" y="484"/>
                  </a:quadBezTo>
                  <a:cubicBezTo>
                    <a:pt x="526" y="484"/>
                    <a:pt x="538" y="484"/>
                    <a:pt x="546" y="484"/>
                  </a:cubicBezTo>
                  <a:quadBezTo>
                    <a:pt x="599" y="484"/>
                    <a:pt x="599" y="484"/>
                  </a:quad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8d7"/>
            </a:solidFill>
            <a:ln w="38100">
              <a:solidFill>
                <a:srgbClr val="0078d7"/>
              </a:solidFill>
              <a:round/>
            </a:ln>
          </p:spPr>
          <p:txBody>
            <a:bodyPr vert="horz" wrap="square" lIns="91388" tIns="45694" rIns="91388" bIns="45694" anchor="t" anchorCtr="0">
              <a:prstTxWarp prst="textNoShape">
                <a:avLst/>
              </a:prstTxWarp>
            </a:bodyPr>
            <a:lstStyle/>
            <a:p>
              <a:pPr marL="0" marR="0" lvl="0" indent="0" defTabSz="913698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 rot="0">
              <a:off x="1118213" y="2584830"/>
              <a:ext cx="452148" cy="452148"/>
              <a:chOff x="2789237" y="1642042"/>
              <a:chExt cx="461215" cy="461215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789237" y="1642042"/>
                <a:ext cx="461215" cy="461215"/>
              </a:xfrm>
              <a:prstGeom prst="rect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3698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57" name="Picture 31"/>
              <p:cNvPicPr>
                <a:picLocks noChangeAspect="1"/>
              </p:cNvPicPr>
              <p:nvPr/>
            </p:nvPicPr>
            <p:blipFill rotWithShape="1">
              <a:blip r:embed="rId3">
                <a:biLevel thresh="25000"/>
              </a:blip>
              <a:srcRect/>
              <a:stretch>
                <a:fillRect/>
              </a:stretch>
            </p:blipFill>
            <p:spPr>
              <a:xfrm>
                <a:off x="2822472" y="1744240"/>
                <a:ext cx="424515" cy="2748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846566" y="1596805"/>
              <a:ext cx="1468493" cy="246221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11767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Azure</a:t>
              </a:r>
              <a:endParaRPr kumimoji="0" lang="en-US" sz="1600" b="0" i="0" u="none" strike="noStrike" kern="1200" cap="none" spc="0" normalizeH="0" baseline="0">
                <a:solidFill>
                  <a:srgbClr val="ffffff"/>
                </a:solidFill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5734" y="1955871"/>
              <a:ext cx="1188980" cy="12194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2353" b="0" i="0" u="none" strike="noStrike" kern="0" cap="none" spc="0" normalizeH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cs typeface="Segoe U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25983" y="2005219"/>
              <a:ext cx="1073031" cy="983075"/>
            </a:xfrm>
            <a:prstGeom prst="rect">
              <a:avLst/>
            </a:prstGeom>
            <a:solidFill>
              <a:srgbClr val="0078d7"/>
            </a:solidFill>
            <a:ln w="25400" cap="sq" cmpd="sng" algn="ctr">
              <a:solidFill>
                <a:srgbClr val="ffffff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2353" b="0" i="0" u="none" strike="noStrike" kern="0" cap="none" spc="0" normalizeH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/>
                <a:cs typeface="Segoe UI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912607" y="2153263"/>
              <a:ext cx="765016" cy="729155"/>
            </a:xfrm>
            <a:prstGeom prst="rect">
              <a:avLst/>
            </a:prstGeom>
          </p:spPr>
        </p:pic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0">
              <a:off x="986909" y="2050421"/>
              <a:ext cx="561627" cy="513858"/>
              <a:chOff x="4475583" y="2774302"/>
              <a:chExt cx="954393" cy="873218"/>
            </a:xfrm>
          </p:grpSpPr>
          <p:grpSp>
            <p:nvGrpSpPr>
              <p:cNvPr id="47" name="Group 46"/>
              <p:cNvGrpSpPr/>
              <p:nvPr/>
            </p:nvGrpSpPr>
            <p:grpSpPr>
              <a:xfrm rot="0">
                <a:off x="4475583" y="2774302"/>
                <a:ext cx="867748" cy="807098"/>
                <a:chOff x="4475583" y="2774302"/>
                <a:chExt cx="867748" cy="80709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4705548" y="2774302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4705548" y="3341914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4475583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4935512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162932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4475583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4475583" y="3341914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rgbClr val="0d0d0d"/>
                  </a:solidFill>
                  <a:miter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8" name="Freeform: Shape 47"/>
              <p:cNvSpPr/>
              <p:nvPr/>
            </p:nvSpPr>
            <p:spPr>
              <a:xfrm>
                <a:off x="5078027" y="3132218"/>
                <a:ext cx="351949" cy="515302"/>
              </a:xfrm>
              <a:custGeom>
                <a:avLst/>
                <a:gdLst>
                  <a:gd name="connsiteX0" fmla="*/ 338211 w 361950"/>
                  <a:gd name="connsiteY0" fmla="*/ 271939 h 523875"/>
                  <a:gd name="connsiteX1" fmla="*/ 260106 w 361950"/>
                  <a:gd name="connsiteY1" fmla="*/ 340519 h 523875"/>
                  <a:gd name="connsiteX2" fmla="*/ 234388 w 361950"/>
                  <a:gd name="connsiteY2" fmla="*/ 247174 h 523875"/>
                  <a:gd name="connsiteX3" fmla="*/ 153426 w 361950"/>
                  <a:gd name="connsiteY3" fmla="*/ 7144 h 523875"/>
                  <a:gd name="connsiteX4" fmla="*/ 91513 w 361950"/>
                  <a:gd name="connsiteY4" fmla="*/ 197644 h 523875"/>
                  <a:gd name="connsiteX5" fmla="*/ 20076 w 361950"/>
                  <a:gd name="connsiteY5" fmla="*/ 281464 h 523875"/>
                  <a:gd name="connsiteX6" fmla="*/ 79131 w 361950"/>
                  <a:gd name="connsiteY6" fmla="*/ 488156 h 523875"/>
                  <a:gd name="connsiteX7" fmla="*/ 115326 w 361950"/>
                  <a:gd name="connsiteY7" fmla="*/ 296704 h 523875"/>
                  <a:gd name="connsiteX8" fmla="*/ 139138 w 361950"/>
                  <a:gd name="connsiteY8" fmla="*/ 428149 h 523875"/>
                  <a:gd name="connsiteX9" fmla="*/ 182953 w 361950"/>
                  <a:gd name="connsiteY9" fmla="*/ 522446 h 523875"/>
                  <a:gd name="connsiteX10" fmla="*/ 344878 w 361950"/>
                  <a:gd name="connsiteY10" fmla="*/ 413861 h 523875"/>
                  <a:gd name="connsiteX11" fmla="*/ 338211 w 361950"/>
                  <a:gd name="connsiteY11" fmla="*/ 271939 h 523875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12" fmla="*/ 331068 w 351949"/>
                  <a:gd name="connsiteY12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949" h="515302">
                    <a:moveTo>
                      <a:pt x="331068" y="264795"/>
                    </a:moveTo>
                    <a:cubicBezTo>
                      <a:pt x="332248" y="317591"/>
                      <a:pt x="284441" y="351336"/>
                      <a:pt x="252963" y="333375"/>
                    </a:cubicBezTo>
                    <a:cubicBezTo>
                      <a:pt x="215815" y="320040"/>
                      <a:pt x="201528" y="277177"/>
                      <a:pt x="227245" y="240030"/>
                    </a:cubicBezTo>
                    <a:cubicBezTo>
                      <a:pt x="285348" y="162877"/>
                      <a:pt x="242485" y="41910"/>
                      <a:pt x="146283" y="0"/>
                    </a:cubicBezTo>
                    <a:cubicBezTo>
                      <a:pt x="190098" y="82867"/>
                      <a:pt x="123423" y="158115"/>
                      <a:pt x="84370" y="190500"/>
                    </a:cubicBezTo>
                    <a:cubicBezTo>
                      <a:pt x="46270" y="221932"/>
                      <a:pt x="20553" y="255270"/>
                      <a:pt x="12933" y="274320"/>
                    </a:cubicBezTo>
                    <a:cubicBezTo>
                      <a:pt x="-26120" y="368617"/>
                      <a:pt x="31983" y="459105"/>
                      <a:pt x="71988" y="481012"/>
                    </a:cubicBezTo>
                    <a:cubicBezTo>
                      <a:pt x="53890" y="440055"/>
                      <a:pt x="37698" y="362902"/>
                      <a:pt x="108183" y="289560"/>
                    </a:cubicBezTo>
                    <a:cubicBezTo>
                      <a:pt x="108183" y="289560"/>
                      <a:pt x="88181" y="367665"/>
                      <a:pt x="131995" y="421005"/>
                    </a:cubicBezTo>
                    <a:cubicBezTo>
                      <a:pt x="175810" y="475297"/>
                      <a:pt x="175810" y="515302"/>
                      <a:pt x="175810" y="515302"/>
                    </a:cubicBezTo>
                    <a:cubicBezTo>
                      <a:pt x="244390" y="515302"/>
                      <a:pt x="310113" y="474345"/>
                      <a:pt x="337735" y="406717"/>
                    </a:cubicBezTo>
                    <a:cubicBezTo>
                      <a:pt x="356785" y="365760"/>
                      <a:pt x="358691" y="301942"/>
                      <a:pt x="331068" y="2647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0d0d0d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 rot="0">
              <a:off x="584227" y="2651999"/>
              <a:ext cx="589305" cy="451638"/>
              <a:chOff x="2874388" y="4218652"/>
              <a:chExt cx="665630" cy="510133"/>
            </a:xfrm>
          </p:grpSpPr>
          <p:sp>
            <p:nvSpPr>
              <p:cNvPr id="43" name="monitor" title="Icon of a monitor"/>
              <p:cNvSpPr>
                <a:spLocks noChangeAspect="1" noEditPoints="1"/>
              </p:cNvSpPr>
              <p:nvPr/>
            </p:nvSpPr>
            <p:spPr>
              <a:xfrm>
                <a:off x="2874388" y="4218652"/>
                <a:ext cx="665630" cy="51013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9050" cap="flat">
                <a:solidFill>
                  <a:srgbClr val="0d0d0d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5"/>
              <p:cNvSpPr/>
              <p:nvPr/>
            </p:nvSpPr>
            <p:spPr>
              <a:xfrm>
                <a:off x="3208143" y="4347647"/>
                <a:ext cx="127161" cy="219871"/>
              </a:xfrm>
              <a:custGeom>
                <a:avLst/>
                <a:gdLst>
                  <a:gd name="T0" fmla="*/ 0 w 374"/>
                  <a:gd name="T1" fmla="*/ 219353 h 645"/>
                  <a:gd name="T2" fmla="*/ 0 w 374"/>
                  <a:gd name="T3" fmla="*/ 658058 h 645"/>
                  <a:gd name="T4" fmla="*/ 381571 w 374"/>
                  <a:gd name="T5" fmla="*/ 437685 h 645"/>
                  <a:gd name="T6" fmla="*/ 381571 w 374"/>
                  <a:gd name="T7" fmla="*/ 0 h 645"/>
                  <a:gd name="T8" fmla="*/ 0 w 374"/>
                  <a:gd name="T9" fmla="*/ 219353 h 645"/>
                  <a:gd name="T10" fmla="*/ 0 w 374"/>
                  <a:gd name="T11" fmla="*/ 219353 h 645"/>
                  <a:gd name="T12" fmla="*/ 0 w 374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4" h="645">
                    <a:moveTo>
                      <a:pt x="0" y="215"/>
                    </a:moveTo>
                    <a:lnTo>
                      <a:pt x="0" y="645"/>
                    </a:lnTo>
                    <a:lnTo>
                      <a:pt x="374" y="429"/>
                    </a:lnTo>
                    <a:lnTo>
                      <a:pt x="374" y="0"/>
                    </a:lnTo>
                    <a:lnTo>
                      <a:pt x="0" y="21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0d0d0d"/>
                </a:solidFill>
                <a:bevel/>
              </a:ln>
            </p:spPr>
            <p:txBody>
              <a:bodyPr lIns="87867" tIns="43934" rIns="87867" bIns="43934"/>
              <a:lstStyle/>
              <a:p>
                <a:pPr marL="0" marR="0" lvl="0" indent="0" defTabSz="91333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>
              <a:xfrm>
                <a:off x="3079102" y="4347647"/>
                <a:ext cx="129041" cy="219871"/>
              </a:xfrm>
              <a:custGeom>
                <a:avLst/>
                <a:gdLst>
                  <a:gd name="T0" fmla="*/ 385652 w 378"/>
                  <a:gd name="T1" fmla="*/ 219353 h 645"/>
                  <a:gd name="T2" fmla="*/ 385652 w 378"/>
                  <a:gd name="T3" fmla="*/ 658058 h 645"/>
                  <a:gd name="T4" fmla="*/ 0 w 378"/>
                  <a:gd name="T5" fmla="*/ 437685 h 645"/>
                  <a:gd name="T6" fmla="*/ 0 w 378"/>
                  <a:gd name="T7" fmla="*/ 0 h 645"/>
                  <a:gd name="T8" fmla="*/ 385652 w 378"/>
                  <a:gd name="T9" fmla="*/ 219353 h 645"/>
                  <a:gd name="T10" fmla="*/ 385652 w 378"/>
                  <a:gd name="T11" fmla="*/ 219353 h 645"/>
                  <a:gd name="T12" fmla="*/ 385652 w 378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8" h="645">
                    <a:moveTo>
                      <a:pt x="378" y="215"/>
                    </a:moveTo>
                    <a:lnTo>
                      <a:pt x="378" y="645"/>
                    </a:lnTo>
                    <a:lnTo>
                      <a:pt x="0" y="429"/>
                    </a:lnTo>
                    <a:lnTo>
                      <a:pt x="0" y="0"/>
                    </a:lnTo>
                    <a:lnTo>
                      <a:pt x="378" y="21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0d0d0d"/>
                </a:solidFill>
                <a:bevel/>
              </a:ln>
            </p:spPr>
            <p:txBody>
              <a:bodyPr lIns="87867" tIns="43934" rIns="87867" bIns="43934"/>
              <a:lstStyle/>
              <a:p>
                <a:pPr marL="0" marR="0" lvl="0" indent="0" defTabSz="91333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7"/>
              <p:cNvSpPr/>
              <p:nvPr/>
            </p:nvSpPr>
            <p:spPr>
              <a:xfrm>
                <a:off x="3079102" y="4274357"/>
                <a:ext cx="256202" cy="147833"/>
              </a:xfrm>
              <a:custGeom>
                <a:avLst/>
                <a:gdLst>
                  <a:gd name="T0" fmla="*/ 385652 w 752"/>
                  <a:gd name="T1" fmla="*/ 442787 h 434"/>
                  <a:gd name="T2" fmla="*/ 0 w 752"/>
                  <a:gd name="T3" fmla="*/ 223434 h 434"/>
                  <a:gd name="T4" fmla="*/ 385652 w 752"/>
                  <a:gd name="T5" fmla="*/ 0 h 434"/>
                  <a:gd name="T6" fmla="*/ 767223 w 752"/>
                  <a:gd name="T7" fmla="*/ 223434 h 434"/>
                  <a:gd name="T8" fmla="*/ 385652 w 752"/>
                  <a:gd name="T9" fmla="*/ 439726 h 434"/>
                  <a:gd name="T10" fmla="*/ 385652 w 752"/>
                  <a:gd name="T11" fmla="*/ 439726 h 434"/>
                  <a:gd name="T12" fmla="*/ 385652 w 752"/>
                  <a:gd name="T13" fmla="*/ 442787 h 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52" h="434">
                    <a:moveTo>
                      <a:pt x="378" y="434"/>
                    </a:moveTo>
                    <a:lnTo>
                      <a:pt x="0" y="219"/>
                    </a:lnTo>
                    <a:lnTo>
                      <a:pt x="378" y="0"/>
                    </a:lnTo>
                    <a:lnTo>
                      <a:pt x="752" y="219"/>
                    </a:lnTo>
                    <a:lnTo>
                      <a:pt x="378" y="431"/>
                    </a:lnTo>
                    <a:lnTo>
                      <a:pt x="378" y="43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0d0d0d"/>
                </a:solidFill>
                <a:bevel/>
              </a:ln>
            </p:spPr>
            <p:txBody>
              <a:bodyPr lIns="87867" tIns="43934" rIns="87867" bIns="43934"/>
              <a:lstStyle/>
              <a:p>
                <a:pPr marL="0" marR="0" lvl="0" indent="0" defTabSz="91333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83420" y="3457460"/>
              <a:ext cx="2333818" cy="67710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Windows &amp; Linux agents</a:t>
              </a:r>
              <a:endParaRPr kumimoji="0" lang="en-US" sz="1400" b="1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/>
              </a:endParaRPr>
            </a:p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Windows Events, Syslog, </a:t>
              </a:r>
              <a:b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</a:b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CEF, Configurations</a:t>
              </a:r>
              <a:endParaRPr kumimoji="0" lang="en-US" sz="1200" b="0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d0d0d"/>
                </a:solidFill>
                <a:effectLst/>
                <a:uLnTx/>
                <a:uFillTx/>
                <a:cs typeface="Segoe U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0">
            <a:off x="5164739" y="1005067"/>
            <a:ext cx="3054503" cy="2577311"/>
            <a:chOff x="5164739" y="1005067"/>
            <a:chExt cx="3054503" cy="2577311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7026793" y="3181334"/>
              <a:ext cx="0" cy="341515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>
            <a:xfrm flipV="1">
              <a:off x="5164739" y="3204594"/>
              <a:ext cx="512426" cy="377784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sp>
          <p:nvSpPr>
            <p:cNvPr id="75" name="Freeform 95"/>
            <p:cNvSpPr/>
            <p:nvPr/>
          </p:nvSpPr>
          <p:spPr>
            <a:xfrm flipH="1">
              <a:off x="5834344" y="1923475"/>
              <a:ext cx="2384898" cy="1373910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quadBezTo>
                    <a:pt x="522" y="484"/>
                    <a:pt x="522" y="484"/>
                  </a:quadBezTo>
                  <a:cubicBezTo>
                    <a:pt x="526" y="484"/>
                    <a:pt x="538" y="484"/>
                    <a:pt x="546" y="484"/>
                  </a:cubicBezTo>
                  <a:quadBezTo>
                    <a:pt x="599" y="484"/>
                    <a:pt x="599" y="484"/>
                  </a:quad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noFill/>
              <a:round/>
            </a:ln>
          </p:spPr>
          <p:txBody>
            <a:bodyPr vert="horz" wrap="square" lIns="91388" tIns="45694" rIns="91388" bIns="45694" anchor="t" anchorCtr="0">
              <a:prstTxWarp prst="textNoShape">
                <a:avLst/>
              </a:prstTxWarp>
            </a:bodyPr>
            <a:lstStyle/>
            <a:p>
              <a:pPr marL="0" marR="0" lvl="0" indent="0" defTabSz="913698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13635" y="2536238"/>
              <a:ext cx="2226316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Security analytics</a:t>
              </a:r>
              <a:endParaRPr kumimoji="0" lang="en-US" sz="1400" b="1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/>
              </a:endParaRPr>
            </a:p>
            <a:p>
              <a:pPr marL="0" marR="0" lvl="0" indent="0" algn="ctr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Threat Detections, Prescriptive Recommendations</a:t>
              </a:r>
              <a:endParaRPr kumimoji="0" lang="en-US" sz="1200" b="0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d0d0d"/>
                </a:solidFill>
                <a:effectLst/>
                <a:uLnTx/>
                <a:uFillTx/>
                <a:cs typeface="Segoe UI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26229" y="1005067"/>
              <a:ext cx="1401128" cy="623302"/>
            </a:xfrm>
            <a:prstGeom prst="rect">
              <a:avLst/>
            </a:prstGeom>
            <a:noFill/>
            <a:ln w="38100" cap="flat" cmpd="sng" algn="ctr">
              <a:noFill/>
              <a:prstDash val="solid"/>
            </a:ln>
            <a:effectLst/>
          </p:spPr>
          <p:txBody>
            <a:bodyPr lIns="89642" rIns="89642" bIns="89642" anchor="b"/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Threat</a:t>
              </a:r>
              <a:endParaRPr kumimoji="0" lang="en-US" sz="1400" b="1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/>
              </a:endParaRPr>
            </a:p>
            <a:p>
              <a:pPr marL="0" marR="0" lvl="0" indent="0" algn="ctr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Intelligence</a:t>
              </a:r>
              <a:endParaRPr kumimoji="0" lang="en-US" sz="1400" b="1" i="0" u="none" strike="noStrike" kern="0" cap="none" spc="0" normalizeH="0" baseline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/>
              </a:endParaRPr>
            </a:p>
          </p:txBody>
        </p:sp>
        <p:sp>
          <p:nvSpPr>
            <p:cNvPr id="78" name="BarChartVertical_E9EC" title="Icon of a vertical bar graph"/>
            <p:cNvSpPr>
              <a:spLocks noChangeAspect="1" noEditPoints="1"/>
            </p:cNvSpPr>
            <p:nvPr/>
          </p:nvSpPr>
          <p:spPr>
            <a:xfrm>
              <a:off x="6843956" y="2174875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900" b="0" i="0" u="none" strike="noStrike" kern="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7026793" y="1596805"/>
              <a:ext cx="0" cy="32667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 rot="0">
            <a:off x="8139951" y="2139394"/>
            <a:ext cx="3728334" cy="4321336"/>
            <a:chOff x="8139951" y="2139394"/>
            <a:chExt cx="3728334" cy="4321336"/>
          </a:xfrm>
        </p:grpSpPr>
        <p:sp>
          <p:nvSpPr>
            <p:cNvPr id="81" name="TextBox 80"/>
            <p:cNvSpPr txBox="1"/>
            <p:nvPr/>
          </p:nvSpPr>
          <p:spPr>
            <a:xfrm>
              <a:off x="10033608" y="2612512"/>
              <a:ext cx="1834677" cy="75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078" b="0" i="0" u="none" strike="noStrike" kern="0" cap="none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/>
                </a:rPr>
                <a:t>Security Dashboards</a:t>
              </a:r>
              <a:br>
                <a:rPr kumimoji="0" lang="en-US" sz="1078" b="0" i="0" u="none" strike="noStrike" kern="0" cap="none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/>
                </a:rPr>
              </a:br>
              <a:r>
                <a:rPr kumimoji="0" lang="en-US" sz="1078" b="0" i="0" u="none" strike="noStrike" kern="0" cap="none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/>
                </a:rPr>
                <a:t>Deliver Rapid Insights into Security State Across All Workloads</a:t>
              </a:r>
              <a:endParaRPr kumimoji="0" lang="en-US" sz="1078" b="0" i="0" u="none" strike="noStrike" kern="0" cap="none" spc="0" normalizeH="0" baseline="0">
                <a:solidFill>
                  <a:srgbClr val="353535">
                    <a:lumMod val="85000"/>
                    <a:lumOff val="15000"/>
                  </a:srgbClr>
                </a:solidFill>
                <a:latin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002900" y="2139394"/>
              <a:ext cx="2842768" cy="296394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571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3698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138563" y="2211902"/>
              <a:ext cx="25977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1117679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Azure Security Center</a:t>
              </a:r>
              <a:endParaRPr kumimoji="0" lang="en-US" sz="1800" b="0" i="0" u="none" strike="noStrike" kern="0" cap="none" spc="0" normalizeH="0" baseline="0">
                <a:solidFill>
                  <a:srgbClr val="0d0d0d"/>
                </a:solidFill>
                <a:latin typeface="Segoe UI Semibold"/>
                <a:cs typeface="Segoe U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736589" y="3415411"/>
              <a:ext cx="163795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Actionable Security Recommendations</a:t>
              </a:r>
              <a:endParaRPr kumimoji="0" lang="en-US" sz="1100" b="0" i="0" u="none" strike="noStrike" kern="0" cap="none" spc="0" normalizeH="0" baseline="0">
                <a:solidFill>
                  <a:srgbClr val="0d0d0d"/>
                </a:solidFill>
                <a:cs typeface="Segoe UI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736589" y="4561818"/>
              <a:ext cx="150524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Investigation Tools</a:t>
              </a:r>
              <a:b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</a:b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and Log Search</a:t>
              </a:r>
              <a:endParaRPr kumimoji="0" lang="en-US" sz="1100" b="0" i="0" u="none" strike="noStrike" kern="0" cap="none" spc="0" normalizeH="0" baseline="0">
                <a:solidFill>
                  <a:srgbClr val="0d0d0d"/>
                </a:solidFill>
                <a:cs typeface="Segoe UI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736589" y="3988615"/>
              <a:ext cx="163795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Curated, Prioritized Security Alerts</a:t>
              </a:r>
              <a:endParaRPr kumimoji="0" lang="en-US" sz="1100" b="0" i="0" u="none" strike="noStrike" kern="0" cap="none" spc="0" normalizeH="0" baseline="0">
                <a:solidFill>
                  <a:srgbClr val="0d0d0d"/>
                </a:solidFill>
                <a:cs typeface="Segoe UI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736589" y="2683800"/>
              <a:ext cx="209274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8963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Security Dashboards Deliver Rapid Insights into Security </a:t>
              </a:r>
              <a:b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</a:br>
              <a:r>
                <a:rPr kumimoji="0" lang="en-US" sz="1100" b="0" i="0" u="none" strike="noStrike" kern="0" cap="none" spc="0" normalizeH="0" baseline="0">
                  <a:solidFill>
                    <a:srgbClr val="0d0d0d"/>
                  </a:solidFill>
                  <a:effectLst/>
                  <a:uLnTx/>
                  <a:uFillTx/>
                  <a:cs typeface="Segoe UI"/>
                </a:rPr>
                <a:t>State Across All Workloads</a:t>
              </a:r>
              <a:endParaRPr kumimoji="0" lang="en-US" sz="1100" b="0" i="0" u="none" strike="noStrike" kern="0" cap="none" spc="0" normalizeH="0" baseline="0">
                <a:solidFill>
                  <a:srgbClr val="0d0d0d"/>
                </a:solidFill>
                <a:cs typeface="Segoe UI"/>
              </a:endParaRPr>
            </a:p>
          </p:txBody>
        </p:sp>
        <p:sp>
          <p:nvSpPr>
            <p:cNvPr id="88" name="magnify" title="Icon of a magnifying glass"/>
            <p:cNvSpPr>
              <a:spLocks noChangeAspect="1" noEditPoints="1"/>
            </p:cNvSpPr>
            <p:nvPr/>
          </p:nvSpPr>
          <p:spPr>
            <a:xfrm flipH="1">
              <a:off x="9303636" y="4592133"/>
              <a:ext cx="285416" cy="27996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quadBezTo>
                    <a:pt x="191" y="189"/>
                    <a:pt x="191" y="189"/>
                  </a:quadBezTo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list_4" title="Icon of a checklist"/>
            <p:cNvSpPr>
              <a:spLocks noChangeAspect="1" noEditPoints="1"/>
            </p:cNvSpPr>
            <p:nvPr/>
          </p:nvSpPr>
          <p:spPr>
            <a:xfrm>
              <a:off x="9276250" y="4043297"/>
              <a:ext cx="340190" cy="229932"/>
            </a:xfrm>
            <a:custGeom>
              <a:avLst/>
              <a:gdLst>
                <a:gd name="T0" fmla="*/ 90 w 253"/>
                <a:gd name="T1" fmla="*/ 24 h 171"/>
                <a:gd name="T2" fmla="*/ 253 w 253"/>
                <a:gd name="T3" fmla="*/ 24 h 171"/>
                <a:gd name="T4" fmla="*/ 90 w 253"/>
                <a:gd name="T5" fmla="*/ 73 h 171"/>
                <a:gd name="T6" fmla="*/ 253 w 253"/>
                <a:gd name="T7" fmla="*/ 73 h 171"/>
                <a:gd name="T8" fmla="*/ 90 w 253"/>
                <a:gd name="T9" fmla="*/ 121 h 171"/>
                <a:gd name="T10" fmla="*/ 253 w 253"/>
                <a:gd name="T11" fmla="*/ 121 h 171"/>
                <a:gd name="T12" fmla="*/ 90 w 253"/>
                <a:gd name="T13" fmla="*/ 171 h 171"/>
                <a:gd name="T14" fmla="*/ 253 w 253"/>
                <a:gd name="T15" fmla="*/ 171 h 171"/>
                <a:gd name="T16" fmla="*/ 0 w 253"/>
                <a:gd name="T17" fmla="*/ 23 h 171"/>
                <a:gd name="T18" fmla="*/ 17 w 253"/>
                <a:gd name="T19" fmla="*/ 40 h 171"/>
                <a:gd name="T20" fmla="*/ 58 w 253"/>
                <a:gd name="T21" fmla="*/ 0 h 171"/>
                <a:gd name="T22" fmla="*/ 0 w 253"/>
                <a:gd name="T23" fmla="*/ 121 h 171"/>
                <a:gd name="T24" fmla="*/ 17 w 253"/>
                <a:gd name="T25" fmla="*/ 138 h 171"/>
                <a:gd name="T26" fmla="*/ 58 w 253"/>
                <a:gd name="T27" fmla="*/ 98 h 1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171">
                  <a:moveTo>
                    <a:pt x="90" y="24"/>
                  </a:moveTo>
                  <a:lnTo>
                    <a:pt x="253" y="24"/>
                  </a:lnTo>
                  <a:moveTo>
                    <a:pt x="90" y="73"/>
                  </a:moveTo>
                  <a:lnTo>
                    <a:pt x="253" y="73"/>
                  </a:lnTo>
                  <a:moveTo>
                    <a:pt x="90" y="121"/>
                  </a:moveTo>
                  <a:lnTo>
                    <a:pt x="253" y="121"/>
                  </a:lnTo>
                  <a:moveTo>
                    <a:pt x="90" y="171"/>
                  </a:moveTo>
                  <a:lnTo>
                    <a:pt x="253" y="171"/>
                  </a:lnTo>
                  <a:moveTo>
                    <a:pt x="0" y="23"/>
                  </a:moveTo>
                  <a:lnTo>
                    <a:pt x="17" y="40"/>
                  </a:lnTo>
                  <a:lnTo>
                    <a:pt x="58" y="0"/>
                  </a:lnTo>
                  <a:moveTo>
                    <a:pt x="0" y="121"/>
                  </a:moveTo>
                  <a:lnTo>
                    <a:pt x="17" y="138"/>
                  </a:lnTo>
                  <a:lnTo>
                    <a:pt x="58" y="98"/>
                  </a:lnTo>
                </a:path>
              </a:pathLst>
            </a:custGeom>
            <a:noFill/>
            <a:ln w="19050" cap="flat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Browser_4" title="Icon of a website or an app window"/>
            <p:cNvSpPr>
              <a:spLocks noChangeAspect="1" noEditPoints="1"/>
            </p:cNvSpPr>
            <p:nvPr/>
          </p:nvSpPr>
          <p:spPr>
            <a:xfrm>
              <a:off x="9288769" y="2837845"/>
              <a:ext cx="315150" cy="233232"/>
            </a:xfrm>
            <a:custGeom>
              <a:avLst/>
              <a:gdLst>
                <a:gd name="T0" fmla="*/ 80 w 604"/>
                <a:gd name="T1" fmla="*/ 244 h 447"/>
                <a:gd name="T2" fmla="*/ 320 w 604"/>
                <a:gd name="T3" fmla="*/ 244 h 447"/>
                <a:gd name="T4" fmla="*/ 80 w 604"/>
                <a:gd name="T5" fmla="*/ 367 h 447"/>
                <a:gd name="T6" fmla="*/ 320 w 604"/>
                <a:gd name="T7" fmla="*/ 367 h 447"/>
                <a:gd name="T8" fmla="*/ 525 w 604"/>
                <a:gd name="T9" fmla="*/ 305 h 447"/>
                <a:gd name="T10" fmla="*/ 525 w 604"/>
                <a:gd name="T11" fmla="*/ 244 h 447"/>
                <a:gd name="T12" fmla="*/ 403 w 604"/>
                <a:gd name="T13" fmla="*/ 244 h 447"/>
                <a:gd name="T14" fmla="*/ 403 w 604"/>
                <a:gd name="T15" fmla="*/ 367 h 447"/>
                <a:gd name="T16" fmla="*/ 525 w 604"/>
                <a:gd name="T17" fmla="*/ 367 h 447"/>
                <a:gd name="T18" fmla="*/ 525 w 604"/>
                <a:gd name="T19" fmla="*/ 305 h 447"/>
                <a:gd name="T20" fmla="*/ 525 w 604"/>
                <a:gd name="T21" fmla="*/ 123 h 447"/>
                <a:gd name="T22" fmla="*/ 525 w 604"/>
                <a:gd name="T23" fmla="*/ 80 h 447"/>
                <a:gd name="T24" fmla="*/ 82 w 604"/>
                <a:gd name="T25" fmla="*/ 80 h 447"/>
                <a:gd name="T26" fmla="*/ 82 w 604"/>
                <a:gd name="T27" fmla="*/ 166 h 447"/>
                <a:gd name="T28" fmla="*/ 525 w 604"/>
                <a:gd name="T29" fmla="*/ 166 h 447"/>
                <a:gd name="T30" fmla="*/ 525 w 604"/>
                <a:gd name="T31" fmla="*/ 123 h 447"/>
                <a:gd name="T32" fmla="*/ 604 w 604"/>
                <a:gd name="T33" fmla="*/ 225 h 447"/>
                <a:gd name="T34" fmla="*/ 604 w 604"/>
                <a:gd name="T35" fmla="*/ 0 h 447"/>
                <a:gd name="T36" fmla="*/ 0 w 604"/>
                <a:gd name="T37" fmla="*/ 0 h 447"/>
                <a:gd name="T38" fmla="*/ 0 w 604"/>
                <a:gd name="T39" fmla="*/ 447 h 447"/>
                <a:gd name="T40" fmla="*/ 604 w 604"/>
                <a:gd name="T41" fmla="*/ 447 h 447"/>
                <a:gd name="T42" fmla="*/ 604 w 604"/>
                <a:gd name="T43" fmla="*/ 225 h 44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4" h="447">
                  <a:moveTo>
                    <a:pt x="80" y="244"/>
                  </a:moveTo>
                  <a:lnTo>
                    <a:pt x="320" y="244"/>
                  </a:lnTo>
                  <a:moveTo>
                    <a:pt x="80" y="367"/>
                  </a:moveTo>
                  <a:lnTo>
                    <a:pt x="320" y="367"/>
                  </a:lnTo>
                  <a:moveTo>
                    <a:pt x="525" y="305"/>
                  </a:moveTo>
                  <a:lnTo>
                    <a:pt x="525" y="244"/>
                  </a:lnTo>
                  <a:lnTo>
                    <a:pt x="403" y="244"/>
                  </a:lnTo>
                  <a:lnTo>
                    <a:pt x="403" y="367"/>
                  </a:lnTo>
                  <a:lnTo>
                    <a:pt x="525" y="367"/>
                  </a:lnTo>
                  <a:lnTo>
                    <a:pt x="525" y="305"/>
                  </a:lnTo>
                  <a:moveTo>
                    <a:pt x="525" y="123"/>
                  </a:moveTo>
                  <a:lnTo>
                    <a:pt x="525" y="80"/>
                  </a:lnTo>
                  <a:lnTo>
                    <a:pt x="82" y="80"/>
                  </a:lnTo>
                  <a:lnTo>
                    <a:pt x="82" y="166"/>
                  </a:lnTo>
                  <a:lnTo>
                    <a:pt x="525" y="166"/>
                  </a:lnTo>
                  <a:lnTo>
                    <a:pt x="525" y="123"/>
                  </a:lnTo>
                  <a:moveTo>
                    <a:pt x="604" y="225"/>
                  </a:moveTo>
                  <a:lnTo>
                    <a:pt x="604" y="0"/>
                  </a:lnTo>
                  <a:lnTo>
                    <a:pt x="0" y="0"/>
                  </a:lnTo>
                  <a:lnTo>
                    <a:pt x="0" y="447"/>
                  </a:lnTo>
                  <a:lnTo>
                    <a:pt x="604" y="447"/>
                  </a:lnTo>
                  <a:lnTo>
                    <a:pt x="604" y="225"/>
                  </a:lnTo>
                </a:path>
              </a:pathLst>
            </a:custGeom>
            <a:noFill/>
            <a:ln w="19050" cap="sq">
              <a:solidFill>
                <a:srgbClr val="1a1a1a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 rot="0">
              <a:off x="9314866" y="3425277"/>
              <a:ext cx="262956" cy="279960"/>
              <a:chOff x="8994501" y="3382377"/>
              <a:chExt cx="343544" cy="365760"/>
            </a:xfrm>
          </p:grpSpPr>
          <p:sp>
            <p:nvSpPr>
              <p:cNvPr id="109" name="Shield_EA18" title="Icon of a shield"/>
              <p:cNvSpPr>
                <a:spLocks noChangeAspect="1"/>
              </p:cNvSpPr>
              <p:nvPr/>
            </p:nvSpPr>
            <p:spPr>
              <a:xfrm>
                <a:off x="8994501" y="3382377"/>
                <a:ext cx="343544" cy="365760"/>
              </a:xfrm>
              <a:custGeom>
                <a:avLst/>
                <a:gdLst>
                  <a:gd name="T0" fmla="*/ 3500 w 3500"/>
                  <a:gd name="T1" fmla="*/ 1375 h 3725"/>
                  <a:gd name="T2" fmla="*/ 1750 w 3500"/>
                  <a:gd name="T3" fmla="*/ 3725 h 3725"/>
                  <a:gd name="T4" fmla="*/ 0 w 3500"/>
                  <a:gd name="T5" fmla="*/ 1375 h 3725"/>
                  <a:gd name="T6" fmla="*/ 0 w 3500"/>
                  <a:gd name="T7" fmla="*/ 500 h 3725"/>
                  <a:gd name="T8" fmla="*/ 1125 w 3500"/>
                  <a:gd name="T9" fmla="*/ 187 h 3725"/>
                  <a:gd name="T10" fmla="*/ 1750 w 3500"/>
                  <a:gd name="T11" fmla="*/ 0 h 3725"/>
                  <a:gd name="T12" fmla="*/ 2375 w 3500"/>
                  <a:gd name="T13" fmla="*/ 187 h 3725"/>
                  <a:gd name="T14" fmla="*/ 3500 w 3500"/>
                  <a:gd name="T15" fmla="*/ 500 h 3725"/>
                  <a:gd name="T16" fmla="*/ 3500 w 3500"/>
                  <a:gd name="T17" fmla="*/ 1375 h 3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00" h="3725">
                    <a:moveTo>
                      <a:pt x="3500" y="1375"/>
                    </a:moveTo>
                    <a:cubicBezTo>
                      <a:pt x="3500" y="2302"/>
                      <a:pt x="2831" y="3117"/>
                      <a:pt x="1750" y="3725"/>
                    </a:cubicBezTo>
                    <a:cubicBezTo>
                      <a:pt x="669" y="3117"/>
                      <a:pt x="0" y="2302"/>
                      <a:pt x="0" y="1375"/>
                    </a:cubicBezTo>
                    <a:quadBezTo>
                      <a:pt x="0" y="500"/>
                      <a:pt x="0" y="500"/>
                    </a:quadBezTo>
                    <a:cubicBezTo>
                      <a:pt x="440" y="500"/>
                      <a:pt x="837" y="380"/>
                      <a:pt x="1125" y="187"/>
                    </a:cubicBezTo>
                    <a:cubicBezTo>
                      <a:pt x="1285" y="71"/>
                      <a:pt x="1506" y="0"/>
                      <a:pt x="1750" y="0"/>
                    </a:cubicBezTo>
                    <a:cubicBezTo>
                      <a:pt x="1994" y="0"/>
                      <a:pt x="2215" y="71"/>
                      <a:pt x="2375" y="187"/>
                    </a:cubicBezTo>
                    <a:cubicBezTo>
                      <a:pt x="2663" y="380"/>
                      <a:pt x="3060" y="500"/>
                      <a:pt x="3500" y="500"/>
                    </a:cubicBezTo>
                    <a:lnTo>
                      <a:pt x="3500" y="1375"/>
                    </a:lnTo>
                    <a:close/>
                  </a:path>
                </a:pathLst>
              </a:custGeom>
              <a:noFill/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10" name="arrow_11" title="Icon of a circle made of two curved arrows"/>
              <p:cNvSpPr>
                <a:spLocks noChangeAspect="1" noEditPoints="1"/>
              </p:cNvSpPr>
              <p:nvPr/>
            </p:nvSpPr>
            <p:spPr>
              <a:xfrm>
                <a:off x="9091391" y="3473977"/>
                <a:ext cx="149764" cy="156450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quadBezTo>
                      <a:pt x="230" y="104"/>
                      <a:pt x="230" y="104"/>
                    </a:quadBezTo>
                    <a:moveTo>
                      <a:pt x="295" y="104"/>
                    </a:moveTo>
                    <a:quadBezTo>
                      <a:pt x="304" y="104"/>
                      <a:pt x="304" y="104"/>
                    </a:quadBezTo>
                    <a:quadBezTo>
                      <a:pt x="304" y="29"/>
                      <a:pt x="304" y="29"/>
                    </a:quadBezTo>
                    <a:moveTo>
                      <a:pt x="9" y="211"/>
                    </a:moveTo>
                    <a:quadBezTo>
                      <a:pt x="75" y="211"/>
                      <a:pt x="75" y="211"/>
                    </a:quadBezTo>
                    <a:moveTo>
                      <a:pt x="9" y="211"/>
                    </a:moveTo>
                    <a:quadBezTo>
                      <a:pt x="1" y="211"/>
                      <a:pt x="1" y="211"/>
                    </a:quadBezTo>
                    <a:quadBezTo>
                      <a:pt x="1" y="286"/>
                      <a:pt x="1" y="286"/>
                    </a:quadBezTo>
                  </a:path>
                </a:pathLst>
              </a:custGeom>
              <a:noFill/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2" name="Straight Connector 91"/>
            <p:cNvCxnSpPr/>
            <p:nvPr/>
          </p:nvCxnSpPr>
          <p:spPr>
            <a:xfrm>
              <a:off x="8139951" y="3953697"/>
              <a:ext cx="788850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  <p:grpSp>
          <p:nvGrpSpPr>
            <p:cNvPr id="93" name="Group 92"/>
            <p:cNvGrpSpPr/>
            <p:nvPr/>
          </p:nvGrpSpPr>
          <p:grpSpPr>
            <a:xfrm rot="0">
              <a:off x="9004474" y="5103343"/>
              <a:ext cx="873777" cy="1357387"/>
              <a:chOff x="8981523" y="5103343"/>
              <a:chExt cx="873777" cy="135738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9418411" y="5103343"/>
                <a:ext cx="0" cy="333750"/>
              </a:xfrm>
              <a:prstGeom prst="line">
                <a:avLst/>
              </a:prstGeom>
              <a:noFill/>
              <a:ln w="19050" cap="flat" cmpd="sng" algn="ctr">
                <a:solidFill>
                  <a:srgbClr val="0d0d0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06" name="TextBox 105"/>
              <p:cNvSpPr txBox="1"/>
              <p:nvPr/>
            </p:nvSpPr>
            <p:spPr>
              <a:xfrm>
                <a:off x="8981523" y="5454820"/>
                <a:ext cx="873777" cy="1000261"/>
              </a:xfrm>
              <a:prstGeom prst="rect">
                <a:avLst/>
              </a:prstGeom>
              <a:noFill/>
              <a:ln w="19050" cap="flat" cmpd="sng" algn="ctr">
                <a:solidFill>
                  <a:srgbClr val="0078d4"/>
                </a:solidFill>
                <a:prstDash val="solid"/>
              </a:ln>
              <a:effectLst/>
            </p:spPr>
            <p:txBody>
              <a:bodyPr lIns="35292" rIns="89642" bIns="89642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372" b="0" i="0" u="none" strike="noStrike" kern="0" cap="all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Segoe UI Semibold"/>
                  <a:cs typeface="Segoe UI Semibold"/>
                </a:endParaRPr>
              </a:p>
            </p:txBody>
          </p:sp>
          <p:pic>
            <p:nvPicPr>
              <p:cNvPr id="107" name="Graphic 10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180286" y="5668341"/>
                <a:ext cx="476250" cy="476250"/>
              </a:xfrm>
              <a:prstGeom prst="rect">
                <a:avLst/>
              </a:prstGeom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9055688" y="6199120"/>
                <a:ext cx="725448" cy="261610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marL="0" marR="0" lvl="0" indent="0" algn="ct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sz="11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  <a:t>REST APIs</a:t>
                </a:r>
                <a:endParaRPr kumimoji="0" lang="en-US" sz="1100" b="0" i="0" u="none" strike="noStrike" kern="0" cap="none" spc="0" normalizeH="0" baseline="0">
                  <a:solidFill>
                    <a:srgbClr val="0d0d0d"/>
                  </a:solidFill>
                  <a:latin typeface="Segoe UI"/>
                  <a:ea typeface="Segoe UI"/>
                  <a:cs typeface="Segoe UI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0">
              <a:off x="10956920" y="5107984"/>
              <a:ext cx="857625" cy="1352746"/>
              <a:chOff x="11037439" y="5107984"/>
              <a:chExt cx="857625" cy="1352746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11466251" y="5107984"/>
                <a:ext cx="0" cy="333750"/>
              </a:xfrm>
              <a:prstGeom prst="line">
                <a:avLst/>
              </a:prstGeom>
              <a:noFill/>
              <a:ln w="19050" cap="flat" cmpd="sng" algn="ctr">
                <a:solidFill>
                  <a:srgbClr val="0d0d0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02" name="TextBox 101"/>
              <p:cNvSpPr txBox="1"/>
              <p:nvPr/>
            </p:nvSpPr>
            <p:spPr>
              <a:xfrm>
                <a:off x="11037439" y="5454820"/>
                <a:ext cx="857625" cy="995630"/>
              </a:xfrm>
              <a:prstGeom prst="rect">
                <a:avLst/>
              </a:prstGeom>
              <a:noFill/>
              <a:ln w="19050" cap="flat" cmpd="sng" algn="ctr">
                <a:solidFill>
                  <a:srgbClr val="0078d4"/>
                </a:solidFill>
                <a:prstDash val="solid"/>
              </a:ln>
              <a:effectLst/>
            </p:spPr>
            <p:txBody>
              <a:bodyPr lIns="35292" rIns="89642" bIns="89642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372" b="0" i="0" u="none" strike="noStrike" kern="0" cap="all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Segoe UI Semibold"/>
                  <a:cs typeface="Segoe UI Semibold"/>
                </a:endParaRPr>
              </a:p>
            </p:txBody>
          </p:sp>
          <p:sp>
            <p:nvSpPr>
              <p:cNvPr id="103" name="OpenMailbox_F008" title="Icon of an open mailbox with a letter coming out"/>
              <p:cNvSpPr>
                <a:spLocks noChangeAspect="1" noEditPoints="1"/>
              </p:cNvSpPr>
              <p:nvPr/>
            </p:nvSpPr>
            <p:spPr>
              <a:xfrm>
                <a:off x="11254601" y="5723586"/>
                <a:ext cx="423300" cy="365760"/>
              </a:xfrm>
              <a:custGeom>
                <a:avLst/>
                <a:gdLst>
                  <a:gd name="T0" fmla="*/ 1505 w 3779"/>
                  <a:gd name="T1" fmla="*/ 1883 h 3263"/>
                  <a:gd name="T2" fmla="*/ 1505 w 3779"/>
                  <a:gd name="T3" fmla="*/ 0 h 3263"/>
                  <a:gd name="T4" fmla="*/ 752 w 3779"/>
                  <a:gd name="T5" fmla="*/ 0 h 3263"/>
                  <a:gd name="T6" fmla="*/ 752 w 3779"/>
                  <a:gd name="T7" fmla="*/ 251 h 3263"/>
                  <a:gd name="T8" fmla="*/ 1505 w 3779"/>
                  <a:gd name="T9" fmla="*/ 251 h 3263"/>
                  <a:gd name="T10" fmla="*/ 3779 w 3779"/>
                  <a:gd name="T11" fmla="*/ 2756 h 3263"/>
                  <a:gd name="T12" fmla="*/ 2261 w 3779"/>
                  <a:gd name="T13" fmla="*/ 2756 h 3263"/>
                  <a:gd name="T14" fmla="*/ 2261 w 3779"/>
                  <a:gd name="T15" fmla="*/ 1491 h 3263"/>
                  <a:gd name="T16" fmla="*/ 3779 w 3779"/>
                  <a:gd name="T17" fmla="*/ 1491 h 3263"/>
                  <a:gd name="T18" fmla="*/ 3779 w 3779"/>
                  <a:gd name="T19" fmla="*/ 2756 h 3263"/>
                  <a:gd name="T20" fmla="*/ 3779 w 3779"/>
                  <a:gd name="T21" fmla="*/ 1744 h 3263"/>
                  <a:gd name="T22" fmla="*/ 2894 w 3779"/>
                  <a:gd name="T23" fmla="*/ 2250 h 3263"/>
                  <a:gd name="T24" fmla="*/ 2323 w 3779"/>
                  <a:gd name="T25" fmla="*/ 1924 h 3263"/>
                  <a:gd name="T26" fmla="*/ 3513 w 3779"/>
                  <a:gd name="T27" fmla="*/ 2756 h 3263"/>
                  <a:gd name="T28" fmla="*/ 3513 w 3779"/>
                  <a:gd name="T29" fmla="*/ 3263 h 3263"/>
                  <a:gd name="T30" fmla="*/ 2258 w 3779"/>
                  <a:gd name="T31" fmla="*/ 3263 h 3263"/>
                  <a:gd name="T32" fmla="*/ 2258 w 3779"/>
                  <a:gd name="T33" fmla="*/ 1381 h 3263"/>
                  <a:gd name="T34" fmla="*/ 2886 w 3779"/>
                  <a:gd name="T35" fmla="*/ 753 h 3263"/>
                  <a:gd name="T36" fmla="*/ 2886 w 3779"/>
                  <a:gd name="T37" fmla="*/ 753 h 3263"/>
                  <a:gd name="T38" fmla="*/ 3513 w 3779"/>
                  <a:gd name="T39" fmla="*/ 1381 h 3263"/>
                  <a:gd name="T40" fmla="*/ 3513 w 3779"/>
                  <a:gd name="T41" fmla="*/ 1491 h 3263"/>
                  <a:gd name="T42" fmla="*/ 2886 w 3779"/>
                  <a:gd name="T43" fmla="*/ 753 h 3263"/>
                  <a:gd name="T44" fmla="*/ 627 w 3779"/>
                  <a:gd name="T45" fmla="*/ 753 h 3263"/>
                  <a:gd name="T46" fmla="*/ 0 w 3779"/>
                  <a:gd name="T47" fmla="*/ 1381 h 3263"/>
                  <a:gd name="T48" fmla="*/ 0 w 3779"/>
                  <a:gd name="T49" fmla="*/ 3263 h 3263"/>
                  <a:gd name="T50" fmla="*/ 2886 w 3779"/>
                  <a:gd name="T51" fmla="*/ 3263 h 326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9" h="3263">
                    <a:moveTo>
                      <a:pt x="1505" y="1883"/>
                    </a:moveTo>
                    <a:quadBezTo>
                      <a:pt x="1505" y="0"/>
                      <a:pt x="1505" y="0"/>
                    </a:quadBezTo>
                    <a:quadBezTo>
                      <a:pt x="752" y="0"/>
                      <a:pt x="752" y="0"/>
                    </a:quadBezTo>
                    <a:quadBezTo>
                      <a:pt x="752" y="251"/>
                      <a:pt x="752" y="251"/>
                    </a:quadBezTo>
                    <a:quadBezTo>
                      <a:pt x="1505" y="251"/>
                      <a:pt x="1505" y="251"/>
                    </a:quadBezTo>
                    <a:moveTo>
                      <a:pt x="3779" y="2756"/>
                    </a:moveTo>
                    <a:quadBezTo>
                      <a:pt x="2261" y="2756"/>
                      <a:pt x="2261" y="2756"/>
                    </a:quadBezTo>
                    <a:quadBezTo>
                      <a:pt x="2261" y="1491"/>
                      <a:pt x="2261" y="1491"/>
                    </a:quadBezTo>
                    <a:quadBezTo>
                      <a:pt x="3779" y="1491"/>
                      <a:pt x="3779" y="1491"/>
                    </a:quadBezTo>
                    <a:lnTo>
                      <a:pt x="3779" y="2756"/>
                    </a:lnTo>
                    <a:close/>
                    <a:moveTo>
                      <a:pt x="3779" y="1744"/>
                    </a:moveTo>
                    <a:quadBezTo>
                      <a:pt x="2894" y="2250"/>
                      <a:pt x="2894" y="2250"/>
                    </a:quadBezTo>
                    <a:quadBezTo>
                      <a:pt x="2323" y="1924"/>
                      <a:pt x="2323" y="1924"/>
                    </a:quadBezTo>
                    <a:moveTo>
                      <a:pt x="3513" y="2756"/>
                    </a:moveTo>
                    <a:quadBezTo>
                      <a:pt x="3513" y="3263"/>
                      <a:pt x="3513" y="3263"/>
                    </a:quadBezTo>
                    <a:quadBezTo>
                      <a:pt x="2258" y="3263"/>
                      <a:pt x="2258" y="3263"/>
                    </a:quadBezTo>
                    <a:quadBezTo>
                      <a:pt x="2258" y="1381"/>
                      <a:pt x="2258" y="1381"/>
                    </a:quadBezTo>
                    <a:cubicBezTo>
                      <a:pt x="2258" y="1034"/>
                      <a:pt x="2539" y="753"/>
                      <a:pt x="2886" y="753"/>
                    </a:cubicBezTo>
                    <a:quadBezTo>
                      <a:pt x="2886" y="753"/>
                      <a:pt x="2886" y="753"/>
                    </a:quadBezTo>
                    <a:cubicBezTo>
                      <a:pt x="3232" y="753"/>
                      <a:pt x="3513" y="1034"/>
                      <a:pt x="3513" y="1381"/>
                    </a:cubicBezTo>
                    <a:quadBezTo>
                      <a:pt x="3513" y="1491"/>
                      <a:pt x="3513" y="1491"/>
                    </a:quadBezTo>
                    <a:moveTo>
                      <a:pt x="2886" y="753"/>
                    </a:moveTo>
                    <a:quadBezTo>
                      <a:pt x="627" y="753"/>
                      <a:pt x="627" y="753"/>
                    </a:quadBezTo>
                    <a:cubicBezTo>
                      <a:pt x="280" y="753"/>
                      <a:pt x="0" y="1034"/>
                      <a:pt x="0" y="1381"/>
                    </a:cubicBezTo>
                    <a:quadBezTo>
                      <a:pt x="0" y="3263"/>
                      <a:pt x="0" y="3263"/>
                    </a:quadBezTo>
                    <a:quadBezTo>
                      <a:pt x="2886" y="3263"/>
                      <a:pt x="2886" y="3263"/>
                    </a:quadBezTo>
                  </a:path>
                </a:pathLst>
              </a:custGeom>
              <a:noFill/>
              <a:ln w="19050" cap="flat">
                <a:solidFill>
                  <a:srgbClr val="1a1a1a"/>
                </a:solidFill>
                <a:prstDash val="solid"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>
                  <a:solidFill>
                    <a:srgbClr val="1a1a1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1045264" y="6199120"/>
                <a:ext cx="841976" cy="261610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marL="0" marR="0" lvl="0" indent="0" algn="ct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sz="11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  <a:t>Notifications</a:t>
                </a:r>
                <a:endParaRPr kumimoji="0" lang="en-US" sz="1100" b="0" i="0" u="none" strike="noStrike" kern="0" cap="none" spc="0" normalizeH="0" baseline="0">
                  <a:solidFill>
                    <a:srgbClr val="0d0d0d"/>
                  </a:solidFill>
                  <a:latin typeface="Segoe UI"/>
                  <a:ea typeface="Segoe UI"/>
                  <a:cs typeface="Segoe UI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0">
              <a:off x="9980697" y="5112207"/>
              <a:ext cx="873777" cy="1348523"/>
              <a:chOff x="9974120" y="5112207"/>
              <a:chExt cx="873777" cy="1348523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0411008" y="5112207"/>
                <a:ext cx="0" cy="333750"/>
              </a:xfrm>
              <a:prstGeom prst="line">
                <a:avLst/>
              </a:prstGeom>
              <a:noFill/>
              <a:ln w="19050" cap="flat" cmpd="sng" algn="ctr">
                <a:solidFill>
                  <a:srgbClr val="0d0d0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98" name="TextBox 97"/>
              <p:cNvSpPr txBox="1"/>
              <p:nvPr/>
            </p:nvSpPr>
            <p:spPr>
              <a:xfrm>
                <a:off x="9974120" y="5454819"/>
                <a:ext cx="873777" cy="1000262"/>
              </a:xfrm>
              <a:prstGeom prst="rect">
                <a:avLst/>
              </a:prstGeom>
              <a:noFill/>
              <a:ln w="19050" cap="flat" cmpd="sng" algn="ctr">
                <a:solidFill>
                  <a:srgbClr val="0078d4"/>
                </a:solidFill>
                <a:prstDash val="solid"/>
              </a:ln>
              <a:effectLst/>
            </p:spPr>
            <p:txBody>
              <a:bodyPr lIns="35292" rIns="89642" bIns="89642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176" b="0" i="0" u="none" strike="noStrike" kern="0" cap="all" spc="0" normalizeH="0" baseline="0">
                  <a:solidFill>
                    <a:srgbClr val="353535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Segoe UI Semibold"/>
                  <a:cs typeface="Segoe UI Semibold"/>
                </a:endParaRPr>
              </a:p>
            </p:txBody>
          </p:sp>
          <p:sp>
            <p:nvSpPr>
              <p:cNvPr id="99" name="arrow_11" title="Icon of a circle made of two curved arrows"/>
              <p:cNvSpPr>
                <a:spLocks noChangeAspect="1" noEditPoints="1"/>
              </p:cNvSpPr>
              <p:nvPr/>
            </p:nvSpPr>
            <p:spPr>
              <a:xfrm>
                <a:off x="10235944" y="5723586"/>
                <a:ext cx="350129" cy="365760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quadBezTo>
                      <a:pt x="230" y="104"/>
                      <a:pt x="230" y="104"/>
                    </a:quadBezTo>
                    <a:moveTo>
                      <a:pt x="295" y="104"/>
                    </a:moveTo>
                    <a:quadBezTo>
                      <a:pt x="304" y="104"/>
                      <a:pt x="304" y="104"/>
                    </a:quadBezTo>
                    <a:quadBezTo>
                      <a:pt x="304" y="29"/>
                      <a:pt x="304" y="29"/>
                    </a:quadBezTo>
                    <a:moveTo>
                      <a:pt x="9" y="211"/>
                    </a:moveTo>
                    <a:quadBezTo>
                      <a:pt x="75" y="211"/>
                      <a:pt x="75" y="211"/>
                    </a:quadBezTo>
                    <a:moveTo>
                      <a:pt x="9" y="211"/>
                    </a:moveTo>
                    <a:quadBezTo>
                      <a:pt x="1" y="211"/>
                      <a:pt x="1" y="211"/>
                    </a:quadBezTo>
                    <a:quadBezTo>
                      <a:pt x="1" y="286"/>
                      <a:pt x="1" y="286"/>
                    </a:quadBezTo>
                  </a:path>
                </a:pathLst>
              </a:custGeom>
              <a:noFill/>
              <a:ln w="19050" cap="sq">
                <a:solidFill>
                  <a:srgbClr val="1a1a1a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9997427" y="6199120"/>
                <a:ext cx="827162" cy="261610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marL="0" marR="0" lvl="0" indent="0" algn="ctr" defTabSz="896386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sz="1100" b="0" i="0" u="none" strike="noStrike" kern="0" cap="none" spc="0" normalizeH="0" baseline="0">
                    <a:solidFill>
                      <a:srgbClr val="0d0d0d"/>
                    </a:solidFill>
                    <a:effectLst/>
                    <a:uLnTx/>
                    <a:uFillTx/>
                    <a:latin typeface="Segoe UI"/>
                    <a:ea typeface="Segoe UI"/>
                    <a:cs typeface="Segoe UI"/>
                  </a:rPr>
                  <a:t>Automation</a:t>
                </a:r>
                <a:endParaRPr kumimoji="0" lang="en-US" sz="1100" b="0" i="0" u="none" strike="noStrike" kern="0" cap="none" spc="0" normalizeH="0" baseline="0">
                  <a:solidFill>
                    <a:srgbClr val="0d0d0d"/>
                  </a:solidFill>
                  <a:latin typeface="Segoe UI"/>
                  <a:ea typeface="Segoe UI"/>
                  <a:cs typeface="Segoe UI"/>
                </a:endParaRPr>
              </a:p>
            </p:txBody>
          </p:sp>
        </p:grpSp>
        <p:cxnSp>
          <p:nvCxnSpPr>
            <p:cNvPr id="96" name="Straight Connector 95"/>
            <p:cNvCxnSpPr/>
            <p:nvPr/>
          </p:nvCxnSpPr>
          <p:spPr>
            <a:xfrm>
              <a:off x="8139951" y="2389879"/>
              <a:ext cx="788850" cy="0"/>
            </a:xfrm>
            <a:prstGeom prst="line">
              <a:avLst/>
            </a:prstGeom>
            <a:noFill/>
            <a:ln w="19050" cap="flat" cmpd="sng" algn="ctr">
              <a:solidFill>
                <a:srgbClr val="0d0d0d"/>
              </a:solidFill>
              <a:prstDash val="solid"/>
              <a:tailEnd type="arrow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Firewall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7340" y="1139095"/>
            <a:ext cx="4605370" cy="5404579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en-US" altLang="ko-KR" sz="2400">
                <a:latin typeface="+mj-lt"/>
              </a:rPr>
              <a:t>Cloud native stateful Firewall as a Service</a:t>
            </a:r>
            <a:endParaRPr lang="en-US" altLang="ko-KR" sz="2400">
              <a:latin typeface="+mj-lt"/>
            </a:endParaRPr>
          </a:p>
          <a:p>
            <a:pPr marL="233363" indent="-233363">
              <a:buSzPct val="70000"/>
              <a:buFont typeface="Arial"/>
              <a:buChar char="•"/>
              <a:defRPr/>
            </a:pPr>
            <a:r>
              <a:rPr lang="en-US" altLang="ko-KR" sz="1800">
                <a:latin typeface="+mn-lt"/>
              </a:rPr>
              <a:t>Built-in High Availability and Auto Scale</a:t>
            </a:r>
            <a:endParaRPr lang="en-US" altLang="ko-KR" sz="1800">
              <a:latin typeface="+mn-lt"/>
            </a:endParaRPr>
          </a:p>
          <a:p>
            <a:pPr marL="233363" indent="-233363">
              <a:buSzPct val="70000"/>
              <a:buFont typeface="Arial"/>
              <a:buChar char="•"/>
              <a:defRPr/>
            </a:pPr>
            <a:r>
              <a:rPr lang="en-US" altLang="ko-KR" sz="1800">
                <a:latin typeface="+mn-lt"/>
              </a:rPr>
              <a:t>Network and Application traffic filtering</a:t>
            </a:r>
            <a:endParaRPr lang="en-US" altLang="ko-KR" sz="1800">
              <a:latin typeface="+mn-lt"/>
            </a:endParaRPr>
          </a:p>
          <a:p>
            <a:pPr marL="233363" indent="-233363">
              <a:buSzPct val="70000"/>
              <a:buFont typeface="Arial"/>
              <a:buChar char="•"/>
              <a:defRPr/>
            </a:pPr>
            <a:r>
              <a:rPr lang="en-US" altLang="ko-KR" sz="1800">
                <a:latin typeface="+mn-lt"/>
              </a:rPr>
              <a:t>Centralized policy across vNets and Subscriptions</a:t>
            </a:r>
            <a:endParaRPr lang="en-US" sz="2400">
              <a:latin typeface="+mj-lt"/>
            </a:endParaRPr>
          </a:p>
          <a:p>
            <a:pPr marL="233363" indent="-233363">
              <a:buSzPct val="70000"/>
              <a:buFont typeface="Arial"/>
              <a:buNone/>
              <a:defRPr/>
            </a:pPr>
            <a:r>
              <a:rPr lang="en-US" sz="2400">
                <a:latin typeface="+mj-lt"/>
              </a:rPr>
              <a:t>Complete VNET protection</a:t>
            </a:r>
            <a:endParaRPr lang="en-US" sz="2400">
              <a:latin typeface="+mj-lt"/>
            </a:endParaRPr>
          </a:p>
          <a:p>
            <a:pPr marL="233363" indent="-233363">
              <a:buSzPct val="70000"/>
              <a:buFont typeface="Arial"/>
              <a:buChar char="•"/>
              <a:defRPr/>
            </a:pPr>
            <a:r>
              <a:rPr lang="en-US" sz="1800">
                <a:latin typeface="+mn-lt"/>
              </a:rPr>
              <a:t>Filter Outbound, Inbound, Spoke-Spoke </a:t>
            </a:r>
            <a:br>
              <a:rPr lang="en-US" sz="1800">
                <a:latin typeface="+mn-lt"/>
              </a:rPr>
            </a:br>
            <a:r>
              <a:rPr lang="en-US" sz="1800">
                <a:latin typeface="+mn-lt"/>
              </a:rPr>
              <a:t>&amp; Hybrid Connections traffic </a:t>
            </a:r>
            <a:br>
              <a:rPr lang="en-US" sz="1800">
                <a:latin typeface="+mn-lt"/>
              </a:rPr>
            </a:br>
            <a:r>
              <a:rPr lang="en-US" sz="1800">
                <a:latin typeface="+mn-lt"/>
              </a:rPr>
              <a:t>(VPN and ExpressRoute)</a:t>
            </a:r>
            <a:endParaRPr lang="en-US" sz="1800">
              <a:latin typeface="+mn-lt"/>
            </a:endParaRPr>
          </a:p>
          <a:p>
            <a:pPr>
              <a:spcBef>
                <a:spcPts val="2400"/>
              </a:spcBef>
              <a:defRPr/>
            </a:pPr>
            <a:r>
              <a:rPr lang="en-US" sz="2400">
                <a:latin typeface="+mj-lt"/>
              </a:rPr>
              <a:t>Centralized logging</a:t>
            </a:r>
            <a:endParaRPr lang="en-US" sz="2400">
              <a:latin typeface="+mj-lt"/>
            </a:endParaRPr>
          </a:p>
          <a:p>
            <a:pPr marL="233363" indent="-233363">
              <a:buSzPct val="70000"/>
              <a:buFont typeface="Arial"/>
              <a:buChar char="•"/>
              <a:defRPr/>
            </a:pPr>
            <a:r>
              <a:rPr lang="en-US" sz="1800">
                <a:latin typeface="+mn-lt"/>
              </a:rPr>
              <a:t>Archive logs to a storage account, stream events to your Event Hub, or send them </a:t>
            </a:r>
            <a:br>
              <a:rPr lang="en-US" sz="1800">
                <a:latin typeface="+mn-lt"/>
              </a:rPr>
            </a:br>
            <a:r>
              <a:rPr lang="en-US" sz="1800">
                <a:latin typeface="+mn-lt"/>
              </a:rPr>
              <a:t>to Log Analytics or Security Integration </a:t>
            </a:r>
            <a:br>
              <a:rPr lang="en-US" sz="1800">
                <a:latin typeface="+mn-lt"/>
              </a:rPr>
            </a:br>
            <a:r>
              <a:rPr lang="en-US" sz="1800">
                <a:latin typeface="+mn-lt"/>
              </a:rPr>
              <a:t>and Event Management (SIEM) system </a:t>
            </a:r>
            <a:br>
              <a:rPr lang="en-US" sz="1800">
                <a:latin typeface="+mn-lt"/>
              </a:rPr>
            </a:br>
            <a:r>
              <a:rPr lang="en-US" sz="1800">
                <a:latin typeface="+mn-lt"/>
              </a:rPr>
              <a:t>of choice</a:t>
            </a:r>
            <a:endParaRPr lang="en-US" sz="18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88000" y="0"/>
            <a:ext cx="660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anchor="ctr" anchorCtr="0">
            <a:prstTxWarp prst="textNoShape">
              <a:avLst/>
            </a:prstTxWarp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40080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 rot="2380381">
            <a:off x="11046001" y="167549"/>
            <a:ext cx="1594261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pPr marL="0" marR="0" lvl="0" indent="0" algn="ctr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765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</a:t>
            </a:r>
            <a:endParaRPr kumimoji="0" lang="en-US" sz="1765" b="0" i="0" u="none" strike="noStrike" kern="1200" cap="none" spc="0" normalizeH="0" baseline="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 rot="0">
            <a:off x="6150604" y="1099997"/>
            <a:ext cx="5478792" cy="4658007"/>
            <a:chOff x="6612829" y="1836690"/>
            <a:chExt cx="5478792" cy="4658007"/>
          </a:xfrm>
        </p:grpSpPr>
        <p:sp>
          <p:nvSpPr>
            <p:cNvPr id="7" name="Rectangle 6"/>
            <p:cNvSpPr/>
            <p:nvPr/>
          </p:nvSpPr>
          <p:spPr>
            <a:xfrm>
              <a:off x="8848982" y="3190483"/>
              <a:ext cx="1426464" cy="155890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dash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br>
                <a:rPr kumimoji="0" lang="en-US" sz="1400" b="0" i="0" u="none" strike="noStrike" kern="0" cap="none" spc="0" normalizeH="0" baseline="0">
                  <a:solidFill>
                    <a:srgbClr val="2f2f2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</a:br>
              <a:endParaRPr kumimoji="0" lang="en-US" sz="1400" b="0" i="0" u="none" strike="noStrike" kern="0" cap="none" spc="0" normalizeH="0" baseline="0"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00575" y="2287079"/>
              <a:ext cx="876111" cy="1464377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dash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100" b="1" i="0" u="none" strike="noStrike" kern="0" cap="none" spc="0" normalizeH="0" baseline="0"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Spoke 1</a:t>
              </a:r>
              <a:endParaRPr kumimoji="0" lang="en-US" sz="1100" b="1" i="0" u="none" strike="noStrike" kern="0" cap="none" spc="0" normalizeH="0" baseline="0">
                <a:gradFill>
                  <a:gsLst>
                    <a:gs pos="15190">
                      <a:srgbClr val="353535"/>
                    </a:gs>
                    <a:gs pos="43000">
                      <a:srgbClr val="353535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00576" y="3880139"/>
              <a:ext cx="876110" cy="1464377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dash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100" b="1" i="0" u="none" strike="noStrike" kern="0" cap="none" spc="0" normalizeH="0" baseline="0"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Spoke2</a:t>
              </a:r>
              <a:endParaRPr kumimoji="0" lang="en-US" sz="1100" b="1" i="0" u="none" strike="noStrike" kern="0" cap="none" spc="0" normalizeH="0" baseline="0">
                <a:gradFill>
                  <a:gsLst>
                    <a:gs pos="15190">
                      <a:srgbClr val="353535"/>
                    </a:gs>
                    <a:gs pos="43000">
                      <a:srgbClr val="353535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01751" y="3273207"/>
              <a:ext cx="1252600" cy="1523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100" b="1" i="0" u="none" strike="noStrike" kern="0" cap="none" spc="0" normalizeH="0" baseline="0">
                  <a:gradFill>
                    <a:gsLst>
                      <a:gs pos="15190">
                        <a:srgbClr val="353535"/>
                      </a:gs>
                      <a:gs pos="43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Central VNet</a:t>
              </a:r>
              <a:endParaRPr kumimoji="0" lang="en-US" sz="1100" b="1" i="0" u="none" strike="noStrike" kern="0" cap="none" spc="0" normalizeH="0" baseline="0">
                <a:gradFill>
                  <a:gsLst>
                    <a:gs pos="15190">
                      <a:srgbClr val="353535"/>
                    </a:gs>
                    <a:gs pos="43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12829" y="5473199"/>
              <a:ext cx="1247134" cy="1589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 kumimoji="0" sz="1050" b="0" i="0" u="none" strike="noStrike" cap="none" spc="0" normalizeH="0" baseline="0">
                  <a:solidFill>
                    <a:srgbClr val="0070c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solidFill>
                    <a:srgbClr val="0070c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Spoke VNets</a:t>
              </a:r>
              <a:endParaRPr kumimoji="0" lang="en-US" sz="1050" b="0" i="0" u="none" strike="noStrike" kern="1200" cap="none" spc="0" normalizeH="0" baseline="0">
                <a:solidFill>
                  <a:srgbClr val="0070c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0376125" y="3895266"/>
              <a:ext cx="1002189" cy="13423"/>
            </a:xfrm>
            <a:prstGeom prst="straightConnector1">
              <a:avLst/>
            </a:prstGeom>
            <a:ln w="19050">
              <a:solidFill>
                <a:srgbClr val="107c10"/>
              </a:solidFill>
              <a:miter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0376125" y="4131727"/>
              <a:ext cx="1002189" cy="0"/>
            </a:xfrm>
            <a:prstGeom prst="straightConnector1">
              <a:avLst/>
            </a:prstGeom>
            <a:ln w="19050">
              <a:solidFill>
                <a:srgbClr val="e81123"/>
              </a:solidFill>
              <a:miter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ross 13"/>
            <p:cNvSpPr/>
            <p:nvPr/>
          </p:nvSpPr>
          <p:spPr>
            <a:xfrm rot="2700000">
              <a:off x="10719920" y="3989779"/>
              <a:ext cx="314598" cy="283896"/>
            </a:xfrm>
            <a:prstGeom prst="plus">
              <a:avLst>
                <a:gd name="adj" fmla="val 33130"/>
              </a:avLst>
            </a:prstGeom>
            <a:solidFill>
              <a:srgbClr val="e81123"/>
            </a:solidFill>
            <a:ln w="50800" cap="flat" cmpd="sng" algn="ctr">
              <a:solidFill>
                <a:srgbClr val="f2f2f2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IE" sz="1800" b="0" i="0" u="none" strike="noStrike" kern="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: Shape 68"/>
            <p:cNvSpPr/>
            <p:nvPr/>
          </p:nvSpPr>
          <p:spPr>
            <a:xfrm flipV="1">
              <a:off x="10874193" y="4354763"/>
              <a:ext cx="175307" cy="1116669"/>
            </a:xfrm>
            <a:custGeom>
              <a:avLst/>
              <a:gdLst>
                <a:gd name="connsiteX0" fmla="*/ 0 w 0"/>
                <a:gd name="connsiteY0" fmla="*/ 2133600 h 2133600"/>
                <a:gd name="connsiteX1" fmla="*/ 0 w 0"/>
                <a:gd name="connsiteY1" fmla="*/ 0 h 21336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0">
                  <a:moveTo>
                    <a:pt x="0" y="21336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36580" y="1836690"/>
              <a:ext cx="1938866" cy="1589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L3-L7 Connectivity Policies</a:t>
              </a:r>
              <a:endParaRPr kumimoji="0" lang="en-US" sz="1050" b="0" i="0" u="none" strike="noStrike" kern="1200" cap="none" spc="0" normalizeH="0" baseline="0">
                <a:gradFill>
                  <a:gsLst>
                    <a:gs pos="2920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7" name="Freeform: Shape 68"/>
            <p:cNvSpPr/>
            <p:nvPr/>
          </p:nvSpPr>
          <p:spPr>
            <a:xfrm rot="10800000" flipV="1">
              <a:off x="10662006" y="2855701"/>
              <a:ext cx="227124" cy="937323"/>
            </a:xfrm>
            <a:custGeom>
              <a:avLst/>
              <a:gdLst>
                <a:gd name="connsiteX0" fmla="*/ 0 w 0"/>
                <a:gd name="connsiteY0" fmla="*/ 2133600 h 2133600"/>
                <a:gd name="connsiteX1" fmla="*/ 0 w 0"/>
                <a:gd name="connsiteY1" fmla="*/ 0 h 21336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0">
                  <a:moveTo>
                    <a:pt x="0" y="213360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31791" y="2202163"/>
              <a:ext cx="2114678" cy="47683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 kumimoji="0" sz="1100" b="0" i="0" u="none" strike="noStrike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NAT, Network and Application traffic filtering rules allows Inbound/Outbound access </a:t>
              </a:r>
              <a:endParaRPr kumimoji="0" lang="en-US" sz="1050" b="0" i="0" u="none" strike="noStrike" kern="1200" cap="none" spc="0" normalizeH="0" baseline="0">
                <a:gradFill>
                  <a:gsLst>
                    <a:gs pos="2920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98040" y="5587097"/>
              <a:ext cx="1152306" cy="31788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 kumimoji="0" sz="1100" b="0" i="0" u="none" strike="noStrike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Traffic is denied by default</a:t>
              </a:r>
              <a:endParaRPr kumimoji="0" lang="en-US" sz="1050" b="0" i="0" u="none" strike="noStrike" kern="1200" cap="none" spc="0" normalizeH="0" baseline="0">
                <a:gradFill>
                  <a:gsLst>
                    <a:gs pos="2920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86461" y="6335753"/>
              <a:ext cx="1115002" cy="1589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solidFill>
                    <a:srgbClr val="0070c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On-Premises</a:t>
              </a:r>
              <a:endParaRPr kumimoji="0" lang="en-US" sz="1050" b="0" i="0" u="none" strike="noStrike" kern="1200" cap="none" spc="0" normalizeH="0" baseline="0">
                <a:solidFill>
                  <a:srgbClr val="0070c0"/>
                </a:solidFill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28851" y="5587097"/>
              <a:ext cx="1329950" cy="31788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 kumimoji="0" sz="1100" b="0" i="0" u="none" strike="noStrike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>
                  <a:gradFill>
                    <a:gsLst>
                      <a:gs pos="2920">
                        <a:srgbClr val="2f2f2f"/>
                      </a:gs>
                      <a:gs pos="30000">
                        <a:srgbClr val="2f2f2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to On-Prem traffic filtering</a:t>
              </a:r>
              <a:endParaRPr kumimoji="0" lang="en-US" sz="1050" b="0" i="0" u="none" strike="noStrike" kern="1200" cap="none" spc="0" normalizeH="0" baseline="0">
                <a:gradFill>
                  <a:gsLst>
                    <a:gs pos="2920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 rot="0">
              <a:off x="9423620" y="5578663"/>
              <a:ext cx="609600" cy="666272"/>
              <a:chOff x="7497411" y="5482913"/>
              <a:chExt cx="840140" cy="840138"/>
            </a:xfrm>
          </p:grpSpPr>
          <p:grpSp>
            <p:nvGrpSpPr>
              <p:cNvPr id="23" name="Group 14"/>
              <p:cNvGrpSpPr>
                <a:grpSpLocks noChangeAspect="1"/>
              </p:cNvGrpSpPr>
              <p:nvPr/>
            </p:nvGrpSpPr>
            <p:grpSpPr>
              <a:xfrm rot="0">
                <a:off x="7697436" y="5701112"/>
                <a:ext cx="440090" cy="403738"/>
                <a:chOff x="4676" y="4145"/>
                <a:chExt cx="339" cy="311"/>
              </a:xfrm>
            </p:grpSpPr>
            <p:sp>
              <p:nvSpPr>
                <p:cNvPr id="25" name="Rectangle 15"/>
                <p:cNvSpPr>
                  <a:spLocks noChangeArrowheads="1"/>
                </p:cNvSpPr>
                <p:nvPr/>
              </p:nvSpPr>
              <p:spPr>
                <a:xfrm>
                  <a:off x="4745" y="4145"/>
                  <a:ext cx="199" cy="311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>
                <a:xfrm>
                  <a:off x="4676" y="4456"/>
                  <a:ext cx="339" cy="0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17"/>
                <p:cNvSpPr>
                  <a:spLocks noChangeArrowheads="1"/>
                </p:cNvSpPr>
                <p:nvPr/>
              </p:nvSpPr>
              <p:spPr>
                <a:xfrm>
                  <a:off x="4779" y="4179"/>
                  <a:ext cx="50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18"/>
                <p:cNvSpPr>
                  <a:spLocks noChangeArrowheads="1"/>
                </p:cNvSpPr>
                <p:nvPr/>
              </p:nvSpPr>
              <p:spPr>
                <a:xfrm>
                  <a:off x="4862" y="4179"/>
                  <a:ext cx="48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19"/>
                <p:cNvSpPr>
                  <a:spLocks noChangeArrowheads="1"/>
                </p:cNvSpPr>
                <p:nvPr/>
              </p:nvSpPr>
              <p:spPr>
                <a:xfrm>
                  <a:off x="4779" y="4262"/>
                  <a:ext cx="50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0"/>
                <p:cNvSpPr>
                  <a:spLocks noChangeArrowheads="1"/>
                </p:cNvSpPr>
                <p:nvPr/>
              </p:nvSpPr>
              <p:spPr>
                <a:xfrm>
                  <a:off x="4862" y="4262"/>
                  <a:ext cx="48" cy="50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21"/>
                <p:cNvSpPr>
                  <a:spLocks noChangeArrowheads="1"/>
                </p:cNvSpPr>
                <p:nvPr/>
              </p:nvSpPr>
              <p:spPr>
                <a:xfrm>
                  <a:off x="4804" y="4379"/>
                  <a:ext cx="83" cy="77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22"/>
                <p:cNvSpPr>
                  <a:spLocks noChangeShapeType="1"/>
                </p:cNvSpPr>
                <p:nvPr/>
              </p:nvSpPr>
              <p:spPr>
                <a:xfrm>
                  <a:off x="4846" y="4379"/>
                  <a:ext cx="0" cy="77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7497411" y="5482913"/>
                <a:ext cx="840140" cy="840138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3" name="Freeform: Shape 32"/>
            <p:cNvSpPr/>
            <p:nvPr/>
          </p:nvSpPr>
          <p:spPr>
            <a:xfrm>
              <a:off x="8493826" y="5220557"/>
              <a:ext cx="1225416" cy="252641"/>
            </a:xfrm>
            <a:custGeom>
              <a:avLst/>
              <a:gdLst>
                <a:gd name="connsiteX0" fmla="*/ 944880 w 944880"/>
                <a:gd name="connsiteY0" fmla="*/ 0 h 137160"/>
                <a:gd name="connsiteX1" fmla="*/ 0 w 944880"/>
                <a:gd name="connsiteY1" fmla="*/ 0 h 137160"/>
                <a:gd name="connsiteX2" fmla="*/ 0 w 944880"/>
                <a:gd name="connsiteY2" fmla="*/ 137160 h 1371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4880" h="137160">
                  <a:moveTo>
                    <a:pt x="944880" y="0"/>
                  </a:moveTo>
                  <a:lnTo>
                    <a:pt x="0" y="0"/>
                  </a:lnTo>
                  <a:lnTo>
                    <a:pt x="0" y="137160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765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719243" y="4892994"/>
              <a:ext cx="0" cy="841702"/>
            </a:xfrm>
            <a:prstGeom prst="line">
              <a:avLst/>
            </a:prstGeom>
            <a:ln w="19050">
              <a:solidFill>
                <a:schemeClr val="accent2"/>
              </a:solidFill>
              <a:miter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266939" y="2082155"/>
              <a:ext cx="0" cy="1116200"/>
            </a:xfrm>
            <a:prstGeom prst="line">
              <a:avLst/>
            </a:prstGeom>
            <a:noFill/>
            <a:ln w="19050">
              <a:solidFill>
                <a:schemeClr val="accent5"/>
              </a:solidFill>
              <a:prstDash val="sysDash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" name="Group 35"/>
            <p:cNvGrpSpPr/>
            <p:nvPr/>
          </p:nvGrpSpPr>
          <p:grpSpPr>
            <a:xfrm rot="0">
              <a:off x="7010118" y="2727016"/>
              <a:ext cx="457022" cy="871109"/>
              <a:chOff x="6395339" y="2399977"/>
              <a:chExt cx="542945" cy="946857"/>
            </a:xfrm>
          </p:grpSpPr>
          <p:grpSp>
            <p:nvGrpSpPr>
              <p:cNvPr id="37" name="Group 25"/>
              <p:cNvGrpSpPr>
                <a:grpSpLocks noChangeAspect="1"/>
              </p:cNvGrpSpPr>
              <p:nvPr/>
            </p:nvGrpSpPr>
            <p:grpSpPr>
              <a:xfrm rot="0">
                <a:off x="6395339" y="2399977"/>
                <a:ext cx="542945" cy="420915"/>
                <a:chOff x="3689" y="2040"/>
                <a:chExt cx="307" cy="238"/>
              </a:xfrm>
            </p:grpSpPr>
            <p:sp>
              <p:nvSpPr>
                <p:cNvPr id="44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25"/>
              <p:cNvGrpSpPr>
                <a:grpSpLocks noChangeAspect="1"/>
              </p:cNvGrpSpPr>
              <p:nvPr/>
            </p:nvGrpSpPr>
            <p:grpSpPr>
              <a:xfrm rot="0">
                <a:off x="6395339" y="2925919"/>
                <a:ext cx="542945" cy="420915"/>
                <a:chOff x="3689" y="2040"/>
                <a:chExt cx="307" cy="238"/>
              </a:xfrm>
            </p:grpSpPr>
            <p:sp>
              <p:nvSpPr>
                <p:cNvPr id="39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 rot="0">
              <a:off x="7015106" y="4337989"/>
              <a:ext cx="457022" cy="871109"/>
              <a:chOff x="6395339" y="2399977"/>
              <a:chExt cx="542945" cy="946857"/>
            </a:xfrm>
          </p:grpSpPr>
          <p:grpSp>
            <p:nvGrpSpPr>
              <p:cNvPr id="50" name="Group 25"/>
              <p:cNvGrpSpPr>
                <a:grpSpLocks noChangeAspect="1"/>
              </p:cNvGrpSpPr>
              <p:nvPr/>
            </p:nvGrpSpPr>
            <p:grpSpPr>
              <a:xfrm rot="0">
                <a:off x="6395339" y="2399977"/>
                <a:ext cx="542945" cy="420915"/>
                <a:chOff x="3689" y="2040"/>
                <a:chExt cx="307" cy="238"/>
              </a:xfrm>
            </p:grpSpPr>
            <p:sp>
              <p:nvSpPr>
                <p:cNvPr id="57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25"/>
              <p:cNvGrpSpPr>
                <a:grpSpLocks noChangeAspect="1"/>
              </p:cNvGrpSpPr>
              <p:nvPr/>
            </p:nvGrpSpPr>
            <p:grpSpPr>
              <a:xfrm rot="0">
                <a:off x="6395339" y="2925919"/>
                <a:ext cx="542945" cy="420915"/>
                <a:chOff x="3689" y="2040"/>
                <a:chExt cx="307" cy="238"/>
              </a:xfrm>
            </p:grpSpPr>
            <p:sp>
              <p:nvSpPr>
                <p:cNvPr id="52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2" name="Freeform: Shape 61"/>
            <p:cNvSpPr/>
            <p:nvPr/>
          </p:nvSpPr>
          <p:spPr>
            <a:xfrm>
              <a:off x="7777365" y="4125224"/>
              <a:ext cx="966969" cy="390619"/>
            </a:xfrm>
            <a:custGeom>
              <a:avLst/>
              <a:gdLst>
                <a:gd name="connsiteX0" fmla="*/ 929640 w 929640"/>
                <a:gd name="connsiteY0" fmla="*/ 0 h 441960"/>
                <a:gd name="connsiteX1" fmla="*/ 464820 w 929640"/>
                <a:gd name="connsiteY1" fmla="*/ 0 h 441960"/>
                <a:gd name="connsiteX2" fmla="*/ 464820 w 929640"/>
                <a:gd name="connsiteY2" fmla="*/ 441960 h 441960"/>
                <a:gd name="connsiteX3" fmla="*/ 0 w 929640"/>
                <a:gd name="connsiteY3" fmla="*/ 441960 h 4419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640" h="441960">
                  <a:moveTo>
                    <a:pt x="929640" y="0"/>
                  </a:moveTo>
                  <a:lnTo>
                    <a:pt x="464820" y="0"/>
                  </a:lnTo>
                  <a:lnTo>
                    <a:pt x="464820" y="441960"/>
                  </a:lnTo>
                  <a:lnTo>
                    <a:pt x="0" y="441960"/>
                  </a:lnTo>
                </a:path>
              </a:pathLst>
            </a:custGeom>
            <a:ln w="19050">
              <a:solidFill>
                <a:srgbClr val="5c2d91"/>
              </a:solidFill>
              <a:miter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0" cap="none" spc="0" normalizeH="0" baseline="0"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 flipH="1">
              <a:off x="7777365" y="3053970"/>
              <a:ext cx="966969" cy="845250"/>
            </a:xfrm>
            <a:custGeom>
              <a:avLst/>
              <a:gdLst>
                <a:gd name="connsiteX0" fmla="*/ 929640 w 929640"/>
                <a:gd name="connsiteY0" fmla="*/ 0 h 441960"/>
                <a:gd name="connsiteX1" fmla="*/ 464820 w 929640"/>
                <a:gd name="connsiteY1" fmla="*/ 0 h 441960"/>
                <a:gd name="connsiteX2" fmla="*/ 464820 w 929640"/>
                <a:gd name="connsiteY2" fmla="*/ 441960 h 441960"/>
                <a:gd name="connsiteX3" fmla="*/ 0 w 929640"/>
                <a:gd name="connsiteY3" fmla="*/ 441960 h 4419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640" h="441960">
                  <a:moveTo>
                    <a:pt x="929640" y="0"/>
                  </a:moveTo>
                  <a:lnTo>
                    <a:pt x="464820" y="0"/>
                  </a:lnTo>
                  <a:lnTo>
                    <a:pt x="464820" y="441960"/>
                  </a:lnTo>
                  <a:lnTo>
                    <a:pt x="0" y="441960"/>
                  </a:lnTo>
                </a:path>
              </a:pathLst>
            </a:custGeom>
            <a:ln w="19050">
              <a:solidFill>
                <a:srgbClr val="5c2d91"/>
              </a:solidFill>
              <a:miter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0" cap="none" spc="0" normalizeH="0" baseline="0"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1482021" y="3675017"/>
              <a:ext cx="609600" cy="666272"/>
            </a:xfrm>
            <a:prstGeom prst="ellips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765" b="0" i="0" u="none" strike="noStrike" kern="1200" cap="none" spc="0" normalizeH="0" baseline="0"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 rot="0">
              <a:off x="11612715" y="3821859"/>
              <a:ext cx="348212" cy="369308"/>
              <a:chOff x="11105601" y="3231122"/>
              <a:chExt cx="348212" cy="337894"/>
            </a:xfrm>
          </p:grpSpPr>
          <p:sp>
            <p:nvSpPr>
              <p:cNvPr id="66" name="globe_2"/>
              <p:cNvSpPr>
                <a:spLocks noChangeAspect="1" noEditPoints="1"/>
              </p:cNvSpPr>
              <p:nvPr/>
            </p:nvSpPr>
            <p:spPr>
              <a:xfrm>
                <a:off x="11105601" y="3231122"/>
                <a:ext cx="348212" cy="33789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quadBezTo>
                      <a:pt x="327" y="116"/>
                      <a:pt x="327" y="116"/>
                    </a:quadBezTo>
                    <a:moveTo>
                      <a:pt x="9" y="221"/>
                    </a:moveTo>
                    <a:quadBezTo>
                      <a:pt x="326" y="221"/>
                      <a:pt x="326" y="221"/>
                    </a:quad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11280227" y="3231122"/>
                <a:ext cx="0" cy="337894"/>
              </a:xfrm>
              <a:prstGeom prst="line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</p:cxnSp>
        </p:grpSp>
        <p:sp>
          <p:nvSpPr>
            <p:cNvPr id="68" name="TextBox 67"/>
            <p:cNvSpPr txBox="1"/>
            <p:nvPr/>
          </p:nvSpPr>
          <p:spPr>
            <a:xfrm>
              <a:off x="9021601" y="4433647"/>
              <a:ext cx="1205801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>
                  <a:gradFill>
                    <a:gsLst>
                      <a:gs pos="2920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Firewall</a:t>
              </a:r>
              <a:endParaRPr kumimoji="0" lang="en-US" sz="1400" b="1" i="0" u="none" strike="noStrike" kern="1200" cap="none" spc="0" normalizeH="0" baseline="0">
                <a:gradFill>
                  <a:gsLst>
                    <a:gs pos="2920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Graphic 6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06534" y="3484566"/>
              <a:ext cx="744870" cy="744870"/>
            </a:xfrm>
            <a:prstGeom prst="rect">
              <a:avLst/>
            </a:prstGeom>
          </p:spPr>
        </p:pic>
      </p:grpSp>
      <p:pic>
        <p:nvPicPr>
          <p:cNvPr id="71" name="Graphic 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25267" y="349001"/>
            <a:ext cx="553998" cy="553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Azure Firewall—differences with NSGs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4605370" cy="3842480"/>
          </a:xfrm>
        </p:spPr>
        <p:txBody>
          <a:bodyPr/>
          <a:lstStyle/>
          <a:p>
            <a:pPr marL="233363" indent="-233363">
              <a:buFont typeface="Arial"/>
              <a:buChar char="•"/>
              <a:defRPr/>
            </a:pPr>
            <a:r>
              <a:rPr lang="en-US" sz="2000">
                <a:latin typeface="+mn-lt"/>
              </a:rPr>
              <a:t>More than a basic source/destination/protocol/port 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packet filter</a:t>
            </a:r>
            <a:endParaRPr lang="en-US" sz="2000">
              <a:latin typeface="+mn-lt"/>
            </a:endParaRPr>
          </a:p>
          <a:p>
            <a:pPr marL="233363" indent="-233363">
              <a:buFont typeface="Arial"/>
              <a:buChar char="•"/>
              <a:defRPr/>
            </a:pPr>
            <a:r>
              <a:rPr lang="en-US" sz="2000">
                <a:latin typeface="+mn-lt"/>
              </a:rPr>
              <a:t>Includes app filtering rules 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that use FQDN</a:t>
            </a:r>
            <a:endParaRPr lang="en-US" sz="2000">
              <a:latin typeface="+mn-lt"/>
            </a:endParaRPr>
          </a:p>
          <a:p>
            <a:pPr marL="233363" indent="-233363">
              <a:buFont typeface="Arial"/>
              <a:buChar char="•"/>
              <a:defRPr/>
            </a:pPr>
            <a:r>
              <a:rPr lang="en-US" sz="2000">
                <a:latin typeface="+mn-lt"/>
              </a:rPr>
              <a:t>Includes Outbound Source 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Network Address Translation 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(SNAT) support and Inbound Destination Network Address Translation (DNAT) support</a:t>
            </a:r>
            <a:endParaRPr lang="en-US" sz="2000">
              <a:latin typeface="+mn-lt"/>
            </a:endParaRPr>
          </a:p>
          <a:p>
            <a:pPr marL="233363" indent="-233363">
              <a:buFont typeface="Arial"/>
              <a:buChar char="•"/>
              <a:defRPr/>
            </a:pPr>
            <a:r>
              <a:rPr lang="en-US" sz="2000">
                <a:latin typeface="+mn-lt"/>
              </a:rPr>
              <a:t>Telemetry integrated with 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Azure Monitor</a:t>
            </a:r>
            <a:endParaRPr lang="en-US" sz="200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 rot="2380381">
            <a:off x="11046001" y="167549"/>
            <a:ext cx="1594261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pPr marL="0" marR="0" lvl="0" indent="0" algn="ctr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765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</a:t>
            </a:r>
            <a:endParaRPr kumimoji="0" lang="en-US" sz="1765" b="0" i="0" u="none" strike="noStrike" kern="1200" cap="none" spc="0" normalizeH="0" baseline="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7713373" y="1436688"/>
          <a:ext cx="4177525" cy="18073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83749"/>
                <a:gridCol w="1013974"/>
                <a:gridCol w="780612"/>
                <a:gridCol w="1034612"/>
                <a:gridCol w="864578"/>
              </a:tblGrid>
              <a:tr h="262826">
                <a:tc gridSpan="5">
                  <a:txBody>
                    <a:bodyPr vert="horz" lIns="49787" tIns="36576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Network Security Group (NSG)</a:t>
                      </a:r>
                      <a:endParaRPr lang="en-US" sz="12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36576" marB="49787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b="1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b="1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b="1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 hMerge="1"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b="1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</a:tr>
              <a:tr h="285030"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j-lt"/>
                        </a:rPr>
                        <a:t>Action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j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j-lt"/>
                        </a:rPr>
                        <a:t>Name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j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j-lt"/>
                        </a:rPr>
                        <a:t>Source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j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j-lt"/>
                        </a:rPr>
                        <a:t>Destination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j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j-lt"/>
                        </a:rPr>
                        <a:t>Port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j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</a:tr>
              <a:tr h="285030"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Allow</a:t>
                      </a:r>
                      <a:endParaRPr lang="en-US" sz="1000" b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WebRule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Internet</a:t>
                      </a:r>
                      <a:endParaRPr lang="en-US" sz="1000" i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WebServers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80,443(HTTP)</a:t>
                      </a:r>
                      <a:endParaRPr lang="en-US" sz="1000" kern="12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</a:tr>
              <a:tr h="285030"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Allow</a:t>
                      </a:r>
                      <a:endParaRPr lang="en-US" sz="1000" b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AppRule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WebServers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AppServers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443 (HTTPS)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</a:tr>
              <a:tr h="312614"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Allow</a:t>
                      </a:r>
                      <a:endParaRPr lang="en-US" sz="1000" b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DbRule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AppServers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DatabaseServers</a:t>
                      </a:r>
                      <a:endParaRPr lang="en-US" sz="1000" b="1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ctr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32742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1443 (MSSQL)</a:t>
                      </a:r>
                      <a:endParaRPr lang="en-US" sz="1000" kern="12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87" marR="49787" marT="49787" marB="49787" anchor="ctr">
                    <a:solidFill>
                      <a:srgbClr val="e6e6e6"/>
                    </a:solidFill>
                  </a:tcPr>
                </a:tc>
              </a:tr>
              <a:tr h="285030"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sz="1000" kern="12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Deny</a:t>
                      </a:r>
                      <a:endParaRPr lang="en-US" sz="1000" b="0" kern="12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DenyAllInbound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Any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Any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  <a:tc>
                  <a:txBody>
                    <a:bodyPr vert="horz" lIns="49787" tIns="49787" rIns="49787" bIns="49787" anchor="t" anchorCtr="0"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Any</a:t>
                      </a:r>
                      <a:endParaRPr lang="en-US" sz="100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49787" marR="49787" marT="49787" marB="49787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73" name="Freeform 5"/>
          <p:cNvSpPr/>
          <p:nvPr/>
        </p:nvSpPr>
        <p:spPr>
          <a:xfrm>
            <a:off x="7686618" y="1200755"/>
            <a:ext cx="457022" cy="508276"/>
          </a:xfrm>
          <a:custGeom>
            <a:avLst/>
            <a:gdLst>
              <a:gd name="T0" fmla="*/ 129 w 258"/>
              <a:gd name="T1" fmla="*/ 0 h 287"/>
              <a:gd name="T2" fmla="*/ 258 w 258"/>
              <a:gd name="T3" fmla="*/ 47 h 287"/>
              <a:gd name="T4" fmla="*/ 258 w 258"/>
              <a:gd name="T5" fmla="*/ 175 h 287"/>
              <a:gd name="T6" fmla="*/ 129 w 258"/>
              <a:gd name="T7" fmla="*/ 287 h 287"/>
              <a:gd name="T8" fmla="*/ 0 w 258"/>
              <a:gd name="T9" fmla="*/ 175 h 287"/>
              <a:gd name="T10" fmla="*/ 0 w 258"/>
              <a:gd name="T11" fmla="*/ 47 h 287"/>
              <a:gd name="T12" fmla="*/ 129 w 258"/>
              <a:gd name="T13" fmla="*/ 0 h 28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87">
                <a:moveTo>
                  <a:pt x="129" y="0"/>
                </a:moveTo>
                <a:cubicBezTo>
                  <a:pt x="129" y="0"/>
                  <a:pt x="173" y="47"/>
                  <a:pt x="258" y="47"/>
                </a:cubicBezTo>
                <a:quadBezTo>
                  <a:pt x="258" y="175"/>
                  <a:pt x="258" y="175"/>
                </a:quadBezTo>
                <a:cubicBezTo>
                  <a:pt x="258" y="232"/>
                  <a:pt x="129" y="287"/>
                  <a:pt x="129" y="287"/>
                </a:cubicBezTo>
                <a:cubicBezTo>
                  <a:pt x="129" y="287"/>
                  <a:pt x="0" y="232"/>
                  <a:pt x="0" y="175"/>
                </a:cubicBezTo>
                <a:quadBezTo>
                  <a:pt x="0" y="47"/>
                  <a:pt x="0" y="47"/>
                </a:quadBezTo>
                <a:cubicBezTo>
                  <a:pt x="85" y="47"/>
                  <a:pt x="129" y="0"/>
                  <a:pt x="129" y="0"/>
                </a:cubicBezTo>
                <a:close/>
              </a:path>
            </a:pathLst>
          </a:custGeom>
          <a:solidFill>
            <a:srgbClr val="e6e6e6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155448" rIns="91440" bIns="45720" anchor="t" anchorCtr="0">
            <a:prstTxWarp prst="textNoShape">
              <a:avLst/>
            </a:prstTxWarp>
          </a:bodyPr>
          <a:lstStyle/>
          <a:p>
            <a:pPr marL="0" marR="0" lvl="0" indent="0" algn="ctr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NSG</a:t>
            </a:r>
            <a:endParaRPr kumimoji="0" lang="en-US" sz="1050" b="0" i="0" u="none" strike="noStrike" kern="1200" cap="none" spc="0" normalizeH="0" baseline="0">
              <a:gradFill>
                <a:gsLst>
                  <a:gs pos="93810">
                    <a:srgbClr val="0078d4"/>
                  </a:gs>
                  <a:gs pos="66370">
                    <a:srgbClr val="0078d4"/>
                  </a:gs>
                </a:gsLst>
                <a:lin ang="5400000" scaled="0"/>
              </a:gradFill>
              <a:latin typeface="Segoe UI Semibold"/>
              <a:ea typeface="+mn-ea"/>
              <a:cs typeface="+mn-cs"/>
            </a:endParaRPr>
          </a:p>
        </p:txBody>
      </p:sp>
      <p:grpSp>
        <p:nvGrpSpPr>
          <p:cNvPr id="74" name="Group 73"/>
          <p:cNvGrpSpPr/>
          <p:nvPr/>
        </p:nvGrpSpPr>
        <p:grpSpPr>
          <a:xfrm rot="0">
            <a:off x="5283287" y="3171425"/>
            <a:ext cx="6615026" cy="3107415"/>
            <a:chOff x="4828054" y="3155720"/>
            <a:chExt cx="7259724" cy="3410263"/>
          </a:xfrm>
        </p:grpSpPr>
        <p:sp>
          <p:nvSpPr>
            <p:cNvPr id="75" name="Rectangle 74"/>
            <p:cNvSpPr/>
            <p:nvPr/>
          </p:nvSpPr>
          <p:spPr>
            <a:xfrm>
              <a:off x="5269858" y="3688941"/>
              <a:ext cx="6817920" cy="287704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dash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0" cap="none" spc="0" normalizeH="0" baseline="0"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490810" y="3922526"/>
              <a:ext cx="2019300" cy="234816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Web Servers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43467" y="4402867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Web1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43467" y="5520407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Web2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694128" y="3922526"/>
              <a:ext cx="2019300" cy="234816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App Servers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846785" y="4402867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App1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846785" y="5520407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App2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897446" y="3932704"/>
              <a:ext cx="2019300" cy="2337989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14342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Database Servers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050103" y="4413045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Db1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050103" y="5530585"/>
              <a:ext cx="1713984" cy="70427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ot="0" vert="horz" wrap="square" lIns="179285" tIns="64008" rIns="179285" bIns="143428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>
                  <a:gradFill>
                    <a:gsLst>
                      <a:gs pos="16810">
                        <a:srgbClr val="1a1a1a"/>
                      </a:gs>
                      <a:gs pos="44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Db2</a:t>
              </a:r>
              <a:endParaRPr kumimoji="0" lang="en-US" sz="1200" b="0" i="0" u="none" strike="noStrike" kern="0" cap="none" spc="0" normalizeH="0" baseline="0">
                <a:gradFill>
                  <a:gsLst>
                    <a:gs pos="16810">
                      <a:srgbClr val="1a1a1a"/>
                    </a:gs>
                    <a:gs pos="44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Segoe UI Semibold"/>
              </a:endParaRPr>
            </a:p>
          </p:txBody>
        </p:sp>
        <p:grpSp>
          <p:nvGrpSpPr>
            <p:cNvPr id="85" name="Group 8"/>
            <p:cNvGrpSpPr>
              <a:grpSpLocks noChangeAspect="1"/>
            </p:cNvGrpSpPr>
            <p:nvPr/>
          </p:nvGrpSpPr>
          <p:grpSpPr>
            <a:xfrm rot="0">
              <a:off x="11583508" y="6319174"/>
              <a:ext cx="317463" cy="185135"/>
              <a:chOff x="4390" y="3866"/>
              <a:chExt cx="511" cy="298"/>
            </a:xfrm>
          </p:grpSpPr>
          <p:sp>
            <p:nvSpPr>
              <p:cNvPr id="224" name="Freeform 9"/>
              <p:cNvSpPr/>
              <p:nvPr/>
            </p:nvSpPr>
            <p:spPr>
              <a:xfrm>
                <a:off x="4756" y="3866"/>
                <a:ext cx="145" cy="298"/>
              </a:xfrm>
              <a:custGeom>
                <a:avLst/>
                <a:gdLst>
                  <a:gd name="T0" fmla="*/ 0 w 145"/>
                  <a:gd name="T1" fmla="*/ 0 h 298"/>
                  <a:gd name="T2" fmla="*/ 145 w 145"/>
                  <a:gd name="T3" fmla="*/ 149 h 298"/>
                  <a:gd name="T4" fmla="*/ 0 w 145"/>
                  <a:gd name="T5" fmla="*/ 298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" h="298">
                    <a:moveTo>
                      <a:pt x="0" y="0"/>
                    </a:moveTo>
                    <a:lnTo>
                      <a:pt x="145" y="149"/>
                    </a:lnTo>
                    <a:lnTo>
                      <a:pt x="0" y="298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Freeform 10"/>
              <p:cNvSpPr/>
              <p:nvPr/>
            </p:nvSpPr>
            <p:spPr>
              <a:xfrm>
                <a:off x="4390" y="3866"/>
                <a:ext cx="148" cy="298"/>
              </a:xfrm>
              <a:custGeom>
                <a:avLst/>
                <a:gdLst>
                  <a:gd name="T0" fmla="*/ 148 w 148"/>
                  <a:gd name="T1" fmla="*/ 0 h 298"/>
                  <a:gd name="T2" fmla="*/ 0 w 148"/>
                  <a:gd name="T3" fmla="*/ 149 h 298"/>
                  <a:gd name="T4" fmla="*/ 148 w 148"/>
                  <a:gd name="T5" fmla="*/ 298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8" h="298">
                    <a:moveTo>
                      <a:pt x="148" y="0"/>
                    </a:moveTo>
                    <a:lnTo>
                      <a:pt x="0" y="149"/>
                    </a:lnTo>
                    <a:lnTo>
                      <a:pt x="148" y="298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Oval 11"/>
              <p:cNvSpPr>
                <a:spLocks noChangeArrowheads="1"/>
              </p:cNvSpPr>
              <p:nvPr/>
            </p:nvSpPr>
            <p:spPr>
              <a:xfrm>
                <a:off x="4729" y="3988"/>
                <a:ext cx="53" cy="5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Oval 12"/>
              <p:cNvSpPr>
                <a:spLocks noChangeArrowheads="1"/>
              </p:cNvSpPr>
              <p:nvPr/>
            </p:nvSpPr>
            <p:spPr>
              <a:xfrm>
                <a:off x="4511" y="3988"/>
                <a:ext cx="54" cy="5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Oval 13"/>
              <p:cNvSpPr>
                <a:spLocks noChangeArrowheads="1"/>
              </p:cNvSpPr>
              <p:nvPr/>
            </p:nvSpPr>
            <p:spPr>
              <a:xfrm>
                <a:off x="4619" y="3988"/>
                <a:ext cx="54" cy="5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765" b="0" i="0" u="none" strike="noStrike" kern="1200" cap="none" spc="0" normalizeH="0" baseline="0"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0">
              <a:off x="5746347" y="4701022"/>
              <a:ext cx="1507258" cy="333561"/>
              <a:chOff x="4908782" y="4035817"/>
              <a:chExt cx="1507258" cy="333561"/>
            </a:xfrm>
          </p:grpSpPr>
          <p:grpSp>
            <p:nvGrpSpPr>
              <p:cNvPr id="206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219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7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214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8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209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 rot="0">
              <a:off x="5746347" y="5827790"/>
              <a:ext cx="1507258" cy="333561"/>
              <a:chOff x="4908782" y="4035817"/>
              <a:chExt cx="1507258" cy="333561"/>
            </a:xfrm>
          </p:grpSpPr>
          <p:grpSp>
            <p:nvGrpSpPr>
              <p:cNvPr id="188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201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9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196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191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 rot="0">
              <a:off x="7951200" y="4701022"/>
              <a:ext cx="1507258" cy="333561"/>
              <a:chOff x="4908782" y="4035817"/>
              <a:chExt cx="1507258" cy="333561"/>
            </a:xfrm>
          </p:grpSpPr>
          <p:grpSp>
            <p:nvGrpSpPr>
              <p:cNvPr id="170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183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178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2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173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 rot="0">
              <a:off x="7951200" y="5827790"/>
              <a:ext cx="1507258" cy="333561"/>
              <a:chOff x="4908782" y="4035817"/>
              <a:chExt cx="1507258" cy="333561"/>
            </a:xfrm>
          </p:grpSpPr>
          <p:grpSp>
            <p:nvGrpSpPr>
              <p:cNvPr id="152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165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160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155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0" name="Group 89"/>
            <p:cNvGrpSpPr/>
            <p:nvPr/>
          </p:nvGrpSpPr>
          <p:grpSpPr>
            <a:xfrm rot="0">
              <a:off x="10154517" y="4701022"/>
              <a:ext cx="1507258" cy="333561"/>
              <a:chOff x="4908782" y="4035817"/>
              <a:chExt cx="1507258" cy="333561"/>
            </a:xfrm>
          </p:grpSpPr>
          <p:grpSp>
            <p:nvGrpSpPr>
              <p:cNvPr id="134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147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5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142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6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137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1" name="Group 90"/>
            <p:cNvGrpSpPr/>
            <p:nvPr/>
          </p:nvGrpSpPr>
          <p:grpSpPr>
            <a:xfrm rot="0">
              <a:off x="10154517" y="5827790"/>
              <a:ext cx="1507258" cy="333561"/>
              <a:chOff x="4908782" y="4035817"/>
              <a:chExt cx="1507258" cy="333561"/>
            </a:xfrm>
          </p:grpSpPr>
          <p:grpSp>
            <p:nvGrpSpPr>
              <p:cNvPr id="116" name="Group 25"/>
              <p:cNvGrpSpPr>
                <a:grpSpLocks noChangeAspect="1"/>
              </p:cNvGrpSpPr>
              <p:nvPr/>
            </p:nvGrpSpPr>
            <p:grpSpPr>
              <a:xfrm rot="0">
                <a:off x="4908782" y="4035817"/>
                <a:ext cx="430267" cy="333561"/>
                <a:chOff x="3689" y="2040"/>
                <a:chExt cx="307" cy="238"/>
              </a:xfrm>
            </p:grpSpPr>
            <p:sp>
              <p:nvSpPr>
                <p:cNvPr id="129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7" name="Group 25"/>
              <p:cNvGrpSpPr>
                <a:grpSpLocks noChangeAspect="1"/>
              </p:cNvGrpSpPr>
              <p:nvPr/>
            </p:nvGrpSpPr>
            <p:grpSpPr>
              <a:xfrm rot="0">
                <a:off x="5447278" y="4035817"/>
                <a:ext cx="430267" cy="333561"/>
                <a:chOff x="3689" y="2040"/>
                <a:chExt cx="307" cy="238"/>
              </a:xfrm>
            </p:grpSpPr>
            <p:sp>
              <p:nvSpPr>
                <p:cNvPr id="124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8" name="Group 25"/>
              <p:cNvGrpSpPr>
                <a:grpSpLocks noChangeAspect="1"/>
              </p:cNvGrpSpPr>
              <p:nvPr/>
            </p:nvGrpSpPr>
            <p:grpSpPr>
              <a:xfrm rot="0">
                <a:off x="5985773" y="4035817"/>
                <a:ext cx="430267" cy="333561"/>
                <a:chOff x="3689" y="2040"/>
                <a:chExt cx="307" cy="238"/>
              </a:xfrm>
            </p:grpSpPr>
            <p:sp>
              <p:nvSpPr>
                <p:cNvPr id="119" name="Freeform 26"/>
                <p:cNvSpPr>
                  <a:spLocks noEditPoints="1"/>
                </p:cNvSpPr>
                <p:nvPr/>
              </p:nvSpPr>
              <p:spPr>
                <a:xfrm>
                  <a:off x="3689" y="2040"/>
                  <a:ext cx="307" cy="238"/>
                </a:xfrm>
                <a:custGeom>
                  <a:avLst/>
                  <a:gdLst>
                    <a:gd name="T0" fmla="*/ 307 w 307"/>
                    <a:gd name="T1" fmla="*/ 86 h 238"/>
                    <a:gd name="T2" fmla="*/ 307 w 307"/>
                    <a:gd name="T3" fmla="*/ 191 h 238"/>
                    <a:gd name="T4" fmla="*/ 0 w 307"/>
                    <a:gd name="T5" fmla="*/ 191 h 238"/>
                    <a:gd name="T6" fmla="*/ 0 w 307"/>
                    <a:gd name="T7" fmla="*/ 0 h 238"/>
                    <a:gd name="T8" fmla="*/ 307 w 307"/>
                    <a:gd name="T9" fmla="*/ 0 h 238"/>
                    <a:gd name="T10" fmla="*/ 307 w 307"/>
                    <a:gd name="T11" fmla="*/ 86 h 238"/>
                    <a:gd name="T12" fmla="*/ 152 w 307"/>
                    <a:gd name="T13" fmla="*/ 191 h 238"/>
                    <a:gd name="T14" fmla="*/ 152 w 307"/>
                    <a:gd name="T15" fmla="*/ 238 h 238"/>
                    <a:gd name="T16" fmla="*/ 92 w 307"/>
                    <a:gd name="T17" fmla="*/ 238 h 238"/>
                    <a:gd name="T18" fmla="*/ 215 w 307"/>
                    <a:gd name="T19" fmla="*/ 238 h 23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7" h="238">
                      <a:moveTo>
                        <a:pt x="307" y="86"/>
                      </a:moveTo>
                      <a:lnTo>
                        <a:pt x="307" y="191"/>
                      </a:lnTo>
                      <a:lnTo>
                        <a:pt x="0" y="191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86"/>
                      </a:lnTo>
                      <a:moveTo>
                        <a:pt x="152" y="191"/>
                      </a:moveTo>
                      <a:lnTo>
                        <a:pt x="152" y="238"/>
                      </a:lnTo>
                      <a:moveTo>
                        <a:pt x="92" y="238"/>
                      </a:moveTo>
                      <a:lnTo>
                        <a:pt x="215" y="238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27"/>
                <p:cNvSpPr/>
                <p:nvPr/>
              </p:nvSpPr>
              <p:spPr>
                <a:xfrm>
                  <a:off x="3791" y="2145"/>
                  <a:ext cx="102" cy="23"/>
                </a:xfrm>
                <a:custGeom>
                  <a:avLst/>
                  <a:gdLst>
                    <a:gd name="T0" fmla="*/ 0 w 102"/>
                    <a:gd name="T1" fmla="*/ 23 h 23"/>
                    <a:gd name="T2" fmla="*/ 50 w 102"/>
                    <a:gd name="T3" fmla="*/ 0 h 23"/>
                    <a:gd name="T4" fmla="*/ 102 w 102"/>
                    <a:gd name="T5" fmla="*/ 23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23"/>
                      </a:moveTo>
                      <a:lnTo>
                        <a:pt x="50" y="0"/>
                      </a:lnTo>
                      <a:lnTo>
                        <a:pt x="102" y="23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28"/>
                <p:cNvSpPr/>
                <p:nvPr/>
              </p:nvSpPr>
              <p:spPr>
                <a:xfrm>
                  <a:off x="3791" y="2084"/>
                  <a:ext cx="102" cy="107"/>
                </a:xfrm>
                <a:custGeom>
                  <a:avLst/>
                  <a:gdLst>
                    <a:gd name="T0" fmla="*/ 0 w 102"/>
                    <a:gd name="T1" fmla="*/ 21 h 107"/>
                    <a:gd name="T2" fmla="*/ 50 w 102"/>
                    <a:gd name="T3" fmla="*/ 0 h 107"/>
                    <a:gd name="T4" fmla="*/ 102 w 102"/>
                    <a:gd name="T5" fmla="*/ 21 h 107"/>
                    <a:gd name="T6" fmla="*/ 102 w 102"/>
                    <a:gd name="T7" fmla="*/ 84 h 107"/>
                    <a:gd name="T8" fmla="*/ 50 w 102"/>
                    <a:gd name="T9" fmla="*/ 107 h 107"/>
                    <a:gd name="T10" fmla="*/ 0 w 102"/>
                    <a:gd name="T11" fmla="*/ 84 h 107"/>
                    <a:gd name="T12" fmla="*/ 0 w 102"/>
                    <a:gd name="T13" fmla="*/ 21 h 10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107">
                      <a:moveTo>
                        <a:pt x="0" y="21"/>
                      </a:moveTo>
                      <a:lnTo>
                        <a:pt x="50" y="0"/>
                      </a:lnTo>
                      <a:lnTo>
                        <a:pt x="102" y="21"/>
                      </a:lnTo>
                      <a:lnTo>
                        <a:pt x="102" y="84"/>
                      </a:lnTo>
                      <a:lnTo>
                        <a:pt x="50" y="107"/>
                      </a:lnTo>
                      <a:lnTo>
                        <a:pt x="0" y="84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Line 29"/>
                <p:cNvSpPr>
                  <a:spLocks noChangeShapeType="1"/>
                </p:cNvSpPr>
                <p:nvPr/>
              </p:nvSpPr>
              <p:spPr>
                <a:xfrm>
                  <a:off x="3841" y="2128"/>
                  <a:ext cx="0" cy="63"/>
                </a:xfrm>
                <a:prstGeom prst="line">
                  <a:avLst/>
                </a:pr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30"/>
                <p:cNvSpPr/>
                <p:nvPr/>
              </p:nvSpPr>
              <p:spPr>
                <a:xfrm>
                  <a:off x="3791" y="2105"/>
                  <a:ext cx="102" cy="23"/>
                </a:xfrm>
                <a:custGeom>
                  <a:avLst/>
                  <a:gdLst>
                    <a:gd name="T0" fmla="*/ 0 w 102"/>
                    <a:gd name="T1" fmla="*/ 0 h 23"/>
                    <a:gd name="T2" fmla="*/ 50 w 102"/>
                    <a:gd name="T3" fmla="*/ 23 h 23"/>
                    <a:gd name="T4" fmla="*/ 102 w 102"/>
                    <a:gd name="T5" fmla="*/ 0 h 2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2" h="23">
                      <a:moveTo>
                        <a:pt x="0" y="0"/>
                      </a:moveTo>
                      <a:lnTo>
                        <a:pt x="50" y="2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19050" cap="flat">
                  <a:solidFill>
                    <a:schemeClr val="accent5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sz="1765" b="0" i="0" u="none" strike="noStrike" kern="1200" cap="none" spc="0" normalizeH="0" baseline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2" name="Freeform 5"/>
            <p:cNvSpPr/>
            <p:nvPr/>
          </p:nvSpPr>
          <p:spPr>
            <a:xfrm>
              <a:off x="5399332" y="3823866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3" name="Freeform 5"/>
            <p:cNvSpPr/>
            <p:nvPr/>
          </p:nvSpPr>
          <p:spPr>
            <a:xfrm>
              <a:off x="5550425" y="4295509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4" name="Freeform 5"/>
            <p:cNvSpPr/>
            <p:nvPr/>
          </p:nvSpPr>
          <p:spPr>
            <a:xfrm>
              <a:off x="5550425" y="5412629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5" name="Freeform 5"/>
            <p:cNvSpPr/>
            <p:nvPr/>
          </p:nvSpPr>
          <p:spPr>
            <a:xfrm>
              <a:off x="7746876" y="4293431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6" name="Freeform 5"/>
            <p:cNvSpPr/>
            <p:nvPr/>
          </p:nvSpPr>
          <p:spPr>
            <a:xfrm>
              <a:off x="7746876" y="5410551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7" name="Freeform 5"/>
            <p:cNvSpPr/>
            <p:nvPr/>
          </p:nvSpPr>
          <p:spPr>
            <a:xfrm>
              <a:off x="9955861" y="4293431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8" name="Freeform 5"/>
            <p:cNvSpPr/>
            <p:nvPr/>
          </p:nvSpPr>
          <p:spPr>
            <a:xfrm>
              <a:off x="9955861" y="5410551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9" name="Freeform 5"/>
            <p:cNvSpPr/>
            <p:nvPr/>
          </p:nvSpPr>
          <p:spPr>
            <a:xfrm>
              <a:off x="7602782" y="3823866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0" name="Freeform 5"/>
            <p:cNvSpPr/>
            <p:nvPr/>
          </p:nvSpPr>
          <p:spPr>
            <a:xfrm>
              <a:off x="9800727" y="3823866"/>
              <a:ext cx="193820" cy="215556"/>
            </a:xfrm>
            <a:custGeom>
              <a:avLst/>
              <a:gdLst>
                <a:gd name="T0" fmla="*/ 129 w 258"/>
                <a:gd name="T1" fmla="*/ 0 h 287"/>
                <a:gd name="T2" fmla="*/ 258 w 258"/>
                <a:gd name="T3" fmla="*/ 47 h 287"/>
                <a:gd name="T4" fmla="*/ 258 w 258"/>
                <a:gd name="T5" fmla="*/ 175 h 287"/>
                <a:gd name="T6" fmla="*/ 129 w 258"/>
                <a:gd name="T7" fmla="*/ 287 h 287"/>
                <a:gd name="T8" fmla="*/ 0 w 258"/>
                <a:gd name="T9" fmla="*/ 175 h 287"/>
                <a:gd name="T10" fmla="*/ 0 w 258"/>
                <a:gd name="T11" fmla="*/ 47 h 287"/>
                <a:gd name="T12" fmla="*/ 129 w 258"/>
                <a:gd name="T13" fmla="*/ 0 h 2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87">
                  <a:moveTo>
                    <a:pt x="129" y="0"/>
                  </a:moveTo>
                  <a:cubicBezTo>
                    <a:pt x="129" y="0"/>
                    <a:pt x="173" y="47"/>
                    <a:pt x="258" y="47"/>
                  </a:cubicBezTo>
                  <a:quadBezTo>
                    <a:pt x="258" y="175"/>
                    <a:pt x="258" y="175"/>
                  </a:quadBezTo>
                  <a:cubicBezTo>
                    <a:pt x="258" y="232"/>
                    <a:pt x="129" y="287"/>
                    <a:pt x="129" y="287"/>
                  </a:cubicBezTo>
                  <a:cubicBezTo>
                    <a:pt x="129" y="287"/>
                    <a:pt x="0" y="232"/>
                    <a:pt x="0" y="175"/>
                  </a:cubicBezTo>
                  <a:quadBezTo>
                    <a:pt x="0" y="47"/>
                    <a:pt x="0" y="47"/>
                  </a:quadBezTo>
                  <a:cubicBezTo>
                    <a:pt x="85" y="47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e6e6e6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vert="horz" wrap="square" lIns="91440" tIns="155448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050" b="0" i="0" u="none" strike="noStrike" kern="1200" cap="none" spc="0" normalizeH="0" baseline="0">
                <a:gradFill>
                  <a:gsLst>
                    <a:gs pos="93810">
                      <a:srgbClr val="0078d4"/>
                    </a:gs>
                    <a:gs pos="6637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 rot="0">
              <a:off x="4828054" y="3155720"/>
              <a:ext cx="555934" cy="539460"/>
              <a:chOff x="11105601" y="3231122"/>
              <a:chExt cx="348212" cy="337894"/>
            </a:xfrm>
          </p:grpSpPr>
          <p:sp>
            <p:nvSpPr>
              <p:cNvPr id="114" name="globe_2"/>
              <p:cNvSpPr>
                <a:spLocks noChangeAspect="1" noEditPoints="1"/>
              </p:cNvSpPr>
              <p:nvPr/>
            </p:nvSpPr>
            <p:spPr>
              <a:xfrm>
                <a:off x="11105601" y="3231122"/>
                <a:ext cx="348212" cy="33789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quadBezTo>
                      <a:pt x="327" y="116"/>
                      <a:pt x="327" y="116"/>
                    </a:quadBezTo>
                    <a:moveTo>
                      <a:pt x="9" y="221"/>
                    </a:moveTo>
                    <a:quadBezTo>
                      <a:pt x="326" y="221"/>
                      <a:pt x="326" y="221"/>
                    </a:quad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11280227" y="3231122"/>
                <a:ext cx="0" cy="337894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</p:cxnSp>
        </p:grpSp>
        <p:sp>
          <p:nvSpPr>
            <p:cNvPr id="102" name="TextBox 101"/>
            <p:cNvSpPr txBox="1"/>
            <p:nvPr/>
          </p:nvSpPr>
          <p:spPr>
            <a:xfrm>
              <a:off x="5488121" y="3317728"/>
              <a:ext cx="646587" cy="2154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>
                  <a:gradFill>
                    <a:gsLst>
                      <a:gs pos="2920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Internet</a:t>
              </a:r>
              <a:endParaRPr kumimoji="0" lang="en-US" sz="1400" b="0" i="0" u="none" strike="noStrike" kern="1200" cap="none" spc="0" normalizeH="0" baseline="0">
                <a:gradFill>
                  <a:gsLst>
                    <a:gs pos="2920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3" name="Freeform: Shape 23"/>
            <p:cNvSpPr/>
            <p:nvPr/>
          </p:nvSpPr>
          <p:spPr>
            <a:xfrm>
              <a:off x="5110302" y="3688942"/>
              <a:ext cx="514351" cy="2416636"/>
            </a:xfrm>
            <a:custGeom>
              <a:avLst/>
              <a:gdLst>
                <a:gd name="connsiteX0" fmla="*/ 0 w 609600"/>
                <a:gd name="connsiteY0" fmla="*/ 0 h 3381375"/>
                <a:gd name="connsiteX1" fmla="*/ 0 w 609600"/>
                <a:gd name="connsiteY1" fmla="*/ 3381375 h 3381375"/>
                <a:gd name="connsiteX2" fmla="*/ 609600 w 609600"/>
                <a:gd name="connsiteY2" fmla="*/ 3381375 h 33813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3381375">
                  <a:moveTo>
                    <a:pt x="0" y="0"/>
                  </a:moveTo>
                  <a:lnTo>
                    <a:pt x="0" y="3381375"/>
                  </a:lnTo>
                  <a:lnTo>
                    <a:pt x="609600" y="3381375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  <p:txBody>
            <a:bodyPr vert="horz" wrap="square" lIns="89642" tIns="44821" rIns="89642" bIns="44821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120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5110303" y="6105577"/>
              <a:ext cx="514350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cxnSp>
          <p:nvCxnSpPr>
            <p:cNvPr id="105" name="Straight Connector 104"/>
            <p:cNvCxnSpPr/>
            <p:nvPr/>
          </p:nvCxnSpPr>
          <p:spPr>
            <a:xfrm>
              <a:off x="5103245" y="4850124"/>
              <a:ext cx="514350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cxnSp>
          <p:nvCxnSpPr>
            <p:cNvPr id="106" name="Straight Connector 105"/>
            <p:cNvCxnSpPr/>
            <p:nvPr/>
          </p:nvCxnSpPr>
          <p:spPr>
            <a:xfrm>
              <a:off x="7354571" y="6105577"/>
              <a:ext cx="304482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cxnSp>
          <p:nvCxnSpPr>
            <p:cNvPr id="107" name="Straight Connector 106"/>
            <p:cNvCxnSpPr/>
            <p:nvPr/>
          </p:nvCxnSpPr>
          <p:spPr>
            <a:xfrm>
              <a:off x="7350393" y="4850124"/>
              <a:ext cx="304482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9573162" y="6105577"/>
              <a:ext cx="304482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9568984" y="4850124"/>
              <a:ext cx="304482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/>
              <a:tailEnd type="arrow"/>
            </a:ln>
          </p:spPr>
        </p:cxnSp>
        <p:sp>
          <p:nvSpPr>
            <p:cNvPr id="110" name="Freeform: Shape 29"/>
            <p:cNvSpPr/>
            <p:nvPr/>
          </p:nvSpPr>
          <p:spPr>
            <a:xfrm>
              <a:off x="7034266" y="5114581"/>
              <a:ext cx="3330788" cy="199053"/>
            </a:xfrm>
            <a:custGeom>
              <a:avLst/>
              <a:gdLst>
                <a:gd name="connsiteX0" fmla="*/ 0 w 4410075"/>
                <a:gd name="connsiteY0" fmla="*/ 0 h 104775"/>
                <a:gd name="connsiteX1" fmla="*/ 0 w 4410075"/>
                <a:gd name="connsiteY1" fmla="*/ 104775 h 104775"/>
                <a:gd name="connsiteX2" fmla="*/ 4410075 w 4410075"/>
                <a:gd name="connsiteY2" fmla="*/ 104775 h 104775"/>
                <a:gd name="connsiteX3" fmla="*/ 4410075 w 4410075"/>
                <a:gd name="connsiteY3" fmla="*/ 9525 h 104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0075" h="104775">
                  <a:moveTo>
                    <a:pt x="0" y="0"/>
                  </a:moveTo>
                  <a:lnTo>
                    <a:pt x="0" y="104775"/>
                  </a:lnTo>
                  <a:lnTo>
                    <a:pt x="4410075" y="104775"/>
                  </a:lnTo>
                  <a:lnTo>
                    <a:pt x="4410075" y="9525"/>
                  </a:lnTo>
                </a:path>
              </a:pathLst>
            </a:custGeom>
            <a:noFill/>
            <a:ln w="19050" cap="flat">
              <a:solidFill>
                <a:srgbClr val="e81123"/>
              </a:solidFill>
              <a:prstDash val="solid"/>
              <a:miter/>
              <a:tailEnd type="arrow"/>
            </a:ln>
          </p:spPr>
          <p:txBody>
            <a:bodyPr rot="0" vert="horz" wrap="square" lIns="89642" tIns="44821" rIns="89642" bIns="44821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120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30"/>
            <p:cNvSpPr/>
            <p:nvPr/>
          </p:nvSpPr>
          <p:spPr>
            <a:xfrm>
              <a:off x="7034266" y="5315811"/>
              <a:ext cx="620609" cy="403860"/>
            </a:xfrm>
            <a:custGeom>
              <a:avLst/>
              <a:gdLst>
                <a:gd name="connsiteX0" fmla="*/ 0 w 594360"/>
                <a:gd name="connsiteY0" fmla="*/ 0 h 403860"/>
                <a:gd name="connsiteX1" fmla="*/ 0 w 594360"/>
                <a:gd name="connsiteY1" fmla="*/ 403860 h 403860"/>
                <a:gd name="connsiteX2" fmla="*/ 594360 w 594360"/>
                <a:gd name="connsiteY2" fmla="*/ 403860 h 4038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" h="403860">
                  <a:moveTo>
                    <a:pt x="0" y="0"/>
                  </a:moveTo>
                  <a:lnTo>
                    <a:pt x="0" y="403860"/>
                  </a:lnTo>
                  <a:lnTo>
                    <a:pt x="594360" y="403860"/>
                  </a:lnTo>
                </a:path>
              </a:pathLst>
            </a:custGeom>
            <a:noFill/>
            <a:ln w="19050" cap="flat">
              <a:solidFill>
                <a:srgbClr val="e81123"/>
              </a:solidFill>
              <a:prstDash val="solid"/>
              <a:miter/>
              <a:tailEnd type="arrow"/>
            </a:ln>
          </p:spPr>
          <p:txBody>
            <a:bodyPr rot="0" vert="horz" wrap="square" lIns="89642" tIns="44821" rIns="89642" bIns="44821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400" b="0" i="0" u="none" strike="noStrike" kern="1200" cap="none" spc="0" normalizeH="0" baseline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Cross 111"/>
            <p:cNvSpPr/>
            <p:nvPr/>
          </p:nvSpPr>
          <p:spPr>
            <a:xfrm rot="2700000">
              <a:off x="9663750" y="5170292"/>
              <a:ext cx="287838" cy="283896"/>
            </a:xfrm>
            <a:prstGeom prst="plus">
              <a:avLst>
                <a:gd name="adj" fmla="val 33130"/>
              </a:avLst>
            </a:prstGeom>
            <a:solidFill>
              <a:srgbClr val="e81123"/>
            </a:solidFill>
            <a:ln w="50800" cap="flat" cmpd="sng" algn="ctr">
              <a:solidFill>
                <a:srgbClr val="e6e6e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IE" sz="1800" b="0" i="0" u="none" strike="noStrike" kern="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3" name="Cross 112"/>
            <p:cNvSpPr/>
            <p:nvPr/>
          </p:nvSpPr>
          <p:spPr>
            <a:xfrm rot="2700000">
              <a:off x="7210682" y="5577517"/>
              <a:ext cx="287838" cy="283896"/>
            </a:xfrm>
            <a:prstGeom prst="plus">
              <a:avLst>
                <a:gd name="adj" fmla="val 33130"/>
              </a:avLst>
            </a:prstGeom>
            <a:solidFill>
              <a:srgbClr val="e81123"/>
            </a:solidFill>
            <a:ln w="50800" cap="flat" cmpd="sng" algn="ctr">
              <a:solidFill>
                <a:srgbClr val="e6e6e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IE" sz="1800" b="0" i="0" u="none" strike="noStrike" kern="0" cap="none" spc="0" normalizeH="0" baseline="0"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Why Hybrid?</a:t>
            </a:r>
            <a:endParaRPr lang="en-US" altLang="ko-KR"/>
          </a:p>
        </p:txBody>
      </p:sp>
      <p:grpSp>
        <p:nvGrpSpPr>
          <p:cNvPr id="15" name="Group 14"/>
          <p:cNvGrpSpPr/>
          <p:nvPr/>
        </p:nvGrpSpPr>
        <p:grpSpPr>
          <a:xfrm rot="0">
            <a:off x="879513" y="1562555"/>
            <a:ext cx="4781321" cy="2610997"/>
            <a:chOff x="879513" y="1562555"/>
            <a:chExt cx="4781321" cy="2610997"/>
          </a:xfrm>
        </p:grpSpPr>
        <p:sp>
          <p:nvSpPr>
            <p:cNvPr id="4" name="Rectangle 3"/>
            <p:cNvSpPr/>
            <p:nvPr/>
          </p:nvSpPr>
          <p:spPr>
            <a:xfrm>
              <a:off x="879513" y="1562555"/>
              <a:ext cx="4781321" cy="261099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513" y="1949984"/>
              <a:ext cx="4781320" cy="47889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AU" sz="32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Hybrid</a:t>
              </a:r>
              <a:endParaRPr lang="en-AU" sz="32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4335" y="2813447"/>
              <a:ext cx="4071677" cy="60602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AU" sz="20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Keep some workloads on-premises</a:t>
              </a:r>
              <a:endParaRPr lang="en-AU" sz="20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defRPr/>
              </a:pPr>
              <a:r>
                <a:rPr lang="en-AU" sz="20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Move some workloads to Azure</a:t>
              </a:r>
              <a:endParaRPr lang="en-AU" sz="20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6521986" y="1562555"/>
            <a:ext cx="4790501" cy="2610997"/>
            <a:chOff x="6521986" y="1562555"/>
            <a:chExt cx="4790501" cy="2610997"/>
          </a:xfrm>
        </p:grpSpPr>
        <p:sp>
          <p:nvSpPr>
            <p:cNvPr id="7" name="Rectangle 6"/>
            <p:cNvSpPr/>
            <p:nvPr/>
          </p:nvSpPr>
          <p:spPr>
            <a:xfrm>
              <a:off x="6531166" y="1562555"/>
              <a:ext cx="4781321" cy="26109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ctr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21985" y="1949983"/>
              <a:ext cx="4781321" cy="47889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AU" sz="32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Communication</a:t>
              </a:r>
              <a:endParaRPr lang="en-AU" sz="32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05739" y="2862238"/>
              <a:ext cx="4051925" cy="6048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AU" sz="20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Between on-prem &amp; Azure</a:t>
              </a:r>
              <a:endParaRPr lang="en-AU" sz="20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defRPr/>
              </a:pPr>
              <a:r>
                <a:rPr lang="en-AU" sz="2000">
                  <a:gradFill>
                    <a:gsLst>
                      <a:gs pos="2920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&amp; reliable</a:t>
              </a:r>
              <a:endParaRPr lang="en-AU" sz="2000">
                <a:gradFill>
                  <a:gsLst>
                    <a:gs pos="2920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0">
            <a:off x="879513" y="4796301"/>
            <a:ext cx="10423794" cy="738664"/>
            <a:chOff x="879513" y="4796301"/>
            <a:chExt cx="10423794" cy="738664"/>
          </a:xfrm>
        </p:grpSpPr>
        <p:sp>
          <p:nvSpPr>
            <p:cNvPr id="12" name="Rectangle 11"/>
            <p:cNvSpPr/>
            <p:nvPr/>
          </p:nvSpPr>
          <p:spPr>
            <a:xfrm>
              <a:off x="879513" y="4796301"/>
              <a:ext cx="10423794" cy="7386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50834" y="4980967"/>
              <a:ext cx="9342303" cy="35303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AU" sz="2400">
                  <a:solidFill>
                    <a:schemeClr val="bg1"/>
                  </a:solidFill>
                </a:rPr>
                <a:t>Which hybrid networking model?</a:t>
              </a:r>
              <a:endParaRPr lang="en-AU" sz="2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Extension of internal protected network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80679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Should workloads hosted in Azure only be accessible to </a:t>
            </a:r>
            <a:br>
              <a:rPr lang="en-US"/>
            </a:br>
            <a:r>
              <a:rPr lang="en-US"/>
              <a:t>workloads on the internal protected network?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Are workloads hosted in Azure restricted from </a:t>
            </a:r>
            <a:br>
              <a:rPr lang="en-US"/>
            </a:br>
            <a:r>
              <a:rPr lang="en-US"/>
              <a:t>direct communication with hosts on the internet?</a:t>
            </a:r>
            <a:endParaRPr lang="en-US"/>
          </a:p>
          <a:p>
            <a:pPr>
              <a:spcAft>
                <a:spcPts val="600"/>
              </a:spcAft>
              <a:defRPr/>
            </a:pPr>
            <a:r>
              <a:rPr lang="en-US"/>
              <a:t>Should Azure network traffic have a single entry and egress point?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5024616" y="5441450"/>
            <a:ext cx="749385" cy="6632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735248" y="5441450"/>
            <a:ext cx="749385" cy="6632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480647" y="5441450"/>
            <a:ext cx="749385" cy="6632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Namespace and name resolution requirements</a:t>
            </a:r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>
          <a:xfrm>
            <a:off x="2410796" y="1754188"/>
            <a:ext cx="3219451" cy="23108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>
          <a:xfrm>
            <a:off x="2412384" y="1754187"/>
            <a:ext cx="3217863" cy="2301925"/>
          </a:xfrm>
          <a:prstGeom prst="rect">
            <a:avLst/>
          </a:prstGeom>
          <a:noFill/>
          <a:ln w="4763" cap="sq">
            <a:solidFill>
              <a:srgbClr val="d8d8d8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>
          <a:xfrm>
            <a:off x="6317634" y="1754187"/>
            <a:ext cx="1117600" cy="240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>
          <a:xfrm>
            <a:off x="6317634" y="1754187"/>
            <a:ext cx="1117600" cy="2409825"/>
          </a:xfrm>
          <a:prstGeom prst="rect">
            <a:avLst/>
          </a:prstGeom>
          <a:noFill/>
          <a:ln w="4763" cap="sq">
            <a:solidFill>
              <a:srgbClr val="d8d8d8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" name="Freeform 9"/>
          <p:cNvSpPr>
            <a:spLocks noEditPoints="1"/>
          </p:cNvSpPr>
          <p:nvPr/>
        </p:nvSpPr>
        <p:spPr>
          <a:xfrm>
            <a:off x="6092209" y="1436688"/>
            <a:ext cx="4105277" cy="3014662"/>
          </a:xfrm>
          <a:custGeom>
            <a:avLst/>
            <a:gdLst>
              <a:gd name="T0" fmla="*/ 14 w 5565"/>
              <a:gd name="T1" fmla="*/ 265 h 2734"/>
              <a:gd name="T2" fmla="*/ 0 w 5565"/>
              <a:gd name="T3" fmla="*/ 496 h 2734"/>
              <a:gd name="T4" fmla="*/ 14 w 5565"/>
              <a:gd name="T5" fmla="*/ 781 h 2734"/>
              <a:gd name="T6" fmla="*/ 0 w 5565"/>
              <a:gd name="T7" fmla="*/ 1039 h 2734"/>
              <a:gd name="T8" fmla="*/ 14 w 5565"/>
              <a:gd name="T9" fmla="*/ 1270 h 2734"/>
              <a:gd name="T10" fmla="*/ 14 w 5565"/>
              <a:gd name="T11" fmla="*/ 1569 h 2734"/>
              <a:gd name="T12" fmla="*/ 0 w 5565"/>
              <a:gd name="T13" fmla="*/ 1800 h 2734"/>
              <a:gd name="T14" fmla="*/ 14 w 5565"/>
              <a:gd name="T15" fmla="*/ 2085 h 2734"/>
              <a:gd name="T16" fmla="*/ 0 w 5565"/>
              <a:gd name="T17" fmla="*/ 2343 h 2734"/>
              <a:gd name="T18" fmla="*/ 14 w 5565"/>
              <a:gd name="T19" fmla="*/ 2574 h 2734"/>
              <a:gd name="T20" fmla="*/ 156 w 5565"/>
              <a:gd name="T21" fmla="*/ 2720 h 2734"/>
              <a:gd name="T22" fmla="*/ 393 w 5565"/>
              <a:gd name="T23" fmla="*/ 2734 h 2734"/>
              <a:gd name="T24" fmla="*/ 684 w 5565"/>
              <a:gd name="T25" fmla="*/ 2720 h 2734"/>
              <a:gd name="T26" fmla="*/ 949 w 5565"/>
              <a:gd name="T27" fmla="*/ 2734 h 2734"/>
              <a:gd name="T28" fmla="*/ 1185 w 5565"/>
              <a:gd name="T29" fmla="*/ 2720 h 2734"/>
              <a:gd name="T30" fmla="*/ 1491 w 5565"/>
              <a:gd name="T31" fmla="*/ 2720 h 2734"/>
              <a:gd name="T32" fmla="*/ 1727 w 5565"/>
              <a:gd name="T33" fmla="*/ 2734 h 2734"/>
              <a:gd name="T34" fmla="*/ 2019 w 5565"/>
              <a:gd name="T35" fmla="*/ 2720 h 2734"/>
              <a:gd name="T36" fmla="*/ 2283 w 5565"/>
              <a:gd name="T37" fmla="*/ 2734 h 2734"/>
              <a:gd name="T38" fmla="*/ 2519 w 5565"/>
              <a:gd name="T39" fmla="*/ 2720 h 2734"/>
              <a:gd name="T40" fmla="*/ 2825 w 5565"/>
              <a:gd name="T41" fmla="*/ 2720 h 2734"/>
              <a:gd name="T42" fmla="*/ 3062 w 5565"/>
              <a:gd name="T43" fmla="*/ 2734 h 2734"/>
              <a:gd name="T44" fmla="*/ 3353 w 5565"/>
              <a:gd name="T45" fmla="*/ 2720 h 2734"/>
              <a:gd name="T46" fmla="*/ 3618 w 5565"/>
              <a:gd name="T47" fmla="*/ 2734 h 2734"/>
              <a:gd name="T48" fmla="*/ 3854 w 5565"/>
              <a:gd name="T49" fmla="*/ 2720 h 2734"/>
              <a:gd name="T50" fmla="*/ 4160 w 5565"/>
              <a:gd name="T51" fmla="*/ 2720 h 2734"/>
              <a:gd name="T52" fmla="*/ 4396 w 5565"/>
              <a:gd name="T53" fmla="*/ 2734 h 2734"/>
              <a:gd name="T54" fmla="*/ 4688 w 5565"/>
              <a:gd name="T55" fmla="*/ 2720 h 2734"/>
              <a:gd name="T56" fmla="*/ 4952 w 5565"/>
              <a:gd name="T57" fmla="*/ 2734 h 2734"/>
              <a:gd name="T58" fmla="*/ 5188 w 5565"/>
              <a:gd name="T59" fmla="*/ 2720 h 2734"/>
              <a:gd name="T60" fmla="*/ 5494 w 5565"/>
              <a:gd name="T61" fmla="*/ 2720 h 2734"/>
              <a:gd name="T62" fmla="*/ 5565 w 5565"/>
              <a:gd name="T63" fmla="*/ 2559 h 2734"/>
              <a:gd name="T64" fmla="*/ 5552 w 5565"/>
              <a:gd name="T65" fmla="*/ 2273 h 2734"/>
              <a:gd name="T66" fmla="*/ 5565 w 5565"/>
              <a:gd name="T67" fmla="*/ 2015 h 2734"/>
              <a:gd name="T68" fmla="*/ 5552 w 5565"/>
              <a:gd name="T69" fmla="*/ 1784 h 2734"/>
              <a:gd name="T70" fmla="*/ 5552 w 5565"/>
              <a:gd name="T71" fmla="*/ 1486 h 2734"/>
              <a:gd name="T72" fmla="*/ 5565 w 5565"/>
              <a:gd name="T73" fmla="*/ 1255 h 2734"/>
              <a:gd name="T74" fmla="*/ 5552 w 5565"/>
              <a:gd name="T75" fmla="*/ 969 h 2734"/>
              <a:gd name="T76" fmla="*/ 5565 w 5565"/>
              <a:gd name="T77" fmla="*/ 711 h 2734"/>
              <a:gd name="T78" fmla="*/ 5552 w 5565"/>
              <a:gd name="T79" fmla="*/ 480 h 2734"/>
              <a:gd name="T80" fmla="*/ 5552 w 5565"/>
              <a:gd name="T81" fmla="*/ 181 h 2734"/>
              <a:gd name="T82" fmla="*/ 5501 w 5565"/>
              <a:gd name="T83" fmla="*/ 0 h 2734"/>
              <a:gd name="T84" fmla="*/ 5209 w 5565"/>
              <a:gd name="T85" fmla="*/ 13 h 2734"/>
              <a:gd name="T86" fmla="*/ 4945 w 5565"/>
              <a:gd name="T87" fmla="*/ 0 h 2734"/>
              <a:gd name="T88" fmla="*/ 4709 w 5565"/>
              <a:gd name="T89" fmla="*/ 13 h 2734"/>
              <a:gd name="T90" fmla="*/ 4403 w 5565"/>
              <a:gd name="T91" fmla="*/ 13 h 2734"/>
              <a:gd name="T92" fmla="*/ 4167 w 5565"/>
              <a:gd name="T93" fmla="*/ 0 h 2734"/>
              <a:gd name="T94" fmla="*/ 3875 w 5565"/>
              <a:gd name="T95" fmla="*/ 13 h 2734"/>
              <a:gd name="T96" fmla="*/ 3611 w 5565"/>
              <a:gd name="T97" fmla="*/ 0 h 2734"/>
              <a:gd name="T98" fmla="*/ 3374 w 5565"/>
              <a:gd name="T99" fmla="*/ 13 h 2734"/>
              <a:gd name="T100" fmla="*/ 3068 w 5565"/>
              <a:gd name="T101" fmla="*/ 13 h 2734"/>
              <a:gd name="T102" fmla="*/ 2832 w 5565"/>
              <a:gd name="T103" fmla="*/ 0 h 2734"/>
              <a:gd name="T104" fmla="*/ 2540 w 5565"/>
              <a:gd name="T105" fmla="*/ 13 h 2734"/>
              <a:gd name="T106" fmla="*/ 2276 w 5565"/>
              <a:gd name="T107" fmla="*/ 0 h 2734"/>
              <a:gd name="T108" fmla="*/ 2040 w 5565"/>
              <a:gd name="T109" fmla="*/ 13 h 2734"/>
              <a:gd name="T110" fmla="*/ 1734 w 5565"/>
              <a:gd name="T111" fmla="*/ 13 h 2734"/>
              <a:gd name="T112" fmla="*/ 1498 w 5565"/>
              <a:gd name="T113" fmla="*/ 0 h 2734"/>
              <a:gd name="T114" fmla="*/ 1206 w 5565"/>
              <a:gd name="T115" fmla="*/ 13 h 2734"/>
              <a:gd name="T116" fmla="*/ 942 w 5565"/>
              <a:gd name="T117" fmla="*/ 0 h 2734"/>
              <a:gd name="T118" fmla="*/ 705 w 5565"/>
              <a:gd name="T119" fmla="*/ 13 h 2734"/>
              <a:gd name="T120" fmla="*/ 399 w 5565"/>
              <a:gd name="T121" fmla="*/ 13 h 2734"/>
              <a:gd name="T122" fmla="*/ 163 w 5565"/>
              <a:gd name="T123" fmla="*/ 0 h 273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65" h="2734">
                <a:moveTo>
                  <a:pt x="14" y="6"/>
                </a:moveTo>
                <a:lnTo>
                  <a:pt x="14" y="20"/>
                </a:lnTo>
                <a:lnTo>
                  <a:pt x="0" y="20"/>
                </a:lnTo>
                <a:lnTo>
                  <a:pt x="0" y="6"/>
                </a:lnTo>
                <a:lnTo>
                  <a:pt x="14" y="6"/>
                </a:lnTo>
                <a:close/>
                <a:moveTo>
                  <a:pt x="14" y="47"/>
                </a:moveTo>
                <a:lnTo>
                  <a:pt x="14" y="61"/>
                </a:lnTo>
                <a:lnTo>
                  <a:pt x="0" y="61"/>
                </a:lnTo>
                <a:lnTo>
                  <a:pt x="0" y="47"/>
                </a:lnTo>
                <a:lnTo>
                  <a:pt x="14" y="47"/>
                </a:lnTo>
                <a:close/>
                <a:moveTo>
                  <a:pt x="14" y="88"/>
                </a:moveTo>
                <a:lnTo>
                  <a:pt x="14" y="102"/>
                </a:lnTo>
                <a:lnTo>
                  <a:pt x="0" y="102"/>
                </a:lnTo>
                <a:lnTo>
                  <a:pt x="0" y="88"/>
                </a:lnTo>
                <a:lnTo>
                  <a:pt x="14" y="88"/>
                </a:lnTo>
                <a:close/>
                <a:moveTo>
                  <a:pt x="14" y="129"/>
                </a:moveTo>
                <a:lnTo>
                  <a:pt x="14" y="142"/>
                </a:lnTo>
                <a:lnTo>
                  <a:pt x="0" y="142"/>
                </a:lnTo>
                <a:lnTo>
                  <a:pt x="0" y="129"/>
                </a:lnTo>
                <a:lnTo>
                  <a:pt x="14" y="129"/>
                </a:lnTo>
                <a:close/>
                <a:moveTo>
                  <a:pt x="14" y="169"/>
                </a:moveTo>
                <a:lnTo>
                  <a:pt x="14" y="183"/>
                </a:lnTo>
                <a:lnTo>
                  <a:pt x="0" y="183"/>
                </a:lnTo>
                <a:lnTo>
                  <a:pt x="0" y="169"/>
                </a:lnTo>
                <a:lnTo>
                  <a:pt x="14" y="169"/>
                </a:lnTo>
                <a:close/>
                <a:moveTo>
                  <a:pt x="14" y="210"/>
                </a:moveTo>
                <a:lnTo>
                  <a:pt x="14" y="224"/>
                </a:lnTo>
                <a:lnTo>
                  <a:pt x="0" y="224"/>
                </a:lnTo>
                <a:lnTo>
                  <a:pt x="0" y="210"/>
                </a:lnTo>
                <a:lnTo>
                  <a:pt x="14" y="210"/>
                </a:lnTo>
                <a:close/>
                <a:moveTo>
                  <a:pt x="14" y="251"/>
                </a:moveTo>
                <a:lnTo>
                  <a:pt x="14" y="265"/>
                </a:lnTo>
                <a:lnTo>
                  <a:pt x="0" y="265"/>
                </a:lnTo>
                <a:lnTo>
                  <a:pt x="0" y="251"/>
                </a:lnTo>
                <a:lnTo>
                  <a:pt x="14" y="251"/>
                </a:lnTo>
                <a:close/>
                <a:moveTo>
                  <a:pt x="14" y="292"/>
                </a:moveTo>
                <a:lnTo>
                  <a:pt x="14" y="305"/>
                </a:lnTo>
                <a:lnTo>
                  <a:pt x="0" y="305"/>
                </a:lnTo>
                <a:lnTo>
                  <a:pt x="0" y="292"/>
                </a:lnTo>
                <a:lnTo>
                  <a:pt x="14" y="292"/>
                </a:lnTo>
                <a:close/>
                <a:moveTo>
                  <a:pt x="14" y="333"/>
                </a:moveTo>
                <a:lnTo>
                  <a:pt x="14" y="346"/>
                </a:lnTo>
                <a:lnTo>
                  <a:pt x="0" y="346"/>
                </a:lnTo>
                <a:lnTo>
                  <a:pt x="0" y="333"/>
                </a:lnTo>
                <a:lnTo>
                  <a:pt x="14" y="333"/>
                </a:lnTo>
                <a:close/>
                <a:moveTo>
                  <a:pt x="14" y="373"/>
                </a:moveTo>
                <a:lnTo>
                  <a:pt x="14" y="387"/>
                </a:lnTo>
                <a:lnTo>
                  <a:pt x="0" y="387"/>
                </a:lnTo>
                <a:lnTo>
                  <a:pt x="0" y="373"/>
                </a:lnTo>
                <a:lnTo>
                  <a:pt x="14" y="373"/>
                </a:lnTo>
                <a:close/>
                <a:moveTo>
                  <a:pt x="14" y="414"/>
                </a:moveTo>
                <a:lnTo>
                  <a:pt x="14" y="428"/>
                </a:lnTo>
                <a:lnTo>
                  <a:pt x="0" y="428"/>
                </a:lnTo>
                <a:lnTo>
                  <a:pt x="0" y="414"/>
                </a:lnTo>
                <a:lnTo>
                  <a:pt x="14" y="414"/>
                </a:lnTo>
                <a:close/>
                <a:moveTo>
                  <a:pt x="14" y="455"/>
                </a:moveTo>
                <a:lnTo>
                  <a:pt x="14" y="468"/>
                </a:lnTo>
                <a:lnTo>
                  <a:pt x="0" y="468"/>
                </a:lnTo>
                <a:lnTo>
                  <a:pt x="0" y="455"/>
                </a:lnTo>
                <a:lnTo>
                  <a:pt x="14" y="455"/>
                </a:lnTo>
                <a:close/>
                <a:moveTo>
                  <a:pt x="14" y="496"/>
                </a:moveTo>
                <a:lnTo>
                  <a:pt x="14" y="509"/>
                </a:lnTo>
                <a:lnTo>
                  <a:pt x="0" y="509"/>
                </a:lnTo>
                <a:lnTo>
                  <a:pt x="0" y="496"/>
                </a:lnTo>
                <a:lnTo>
                  <a:pt x="14" y="496"/>
                </a:lnTo>
                <a:close/>
                <a:moveTo>
                  <a:pt x="14" y="536"/>
                </a:moveTo>
                <a:lnTo>
                  <a:pt x="14" y="550"/>
                </a:lnTo>
                <a:lnTo>
                  <a:pt x="0" y="550"/>
                </a:lnTo>
                <a:lnTo>
                  <a:pt x="0" y="536"/>
                </a:lnTo>
                <a:lnTo>
                  <a:pt x="14" y="536"/>
                </a:lnTo>
                <a:close/>
                <a:moveTo>
                  <a:pt x="14" y="577"/>
                </a:moveTo>
                <a:lnTo>
                  <a:pt x="14" y="591"/>
                </a:lnTo>
                <a:lnTo>
                  <a:pt x="0" y="591"/>
                </a:lnTo>
                <a:lnTo>
                  <a:pt x="0" y="577"/>
                </a:lnTo>
                <a:lnTo>
                  <a:pt x="14" y="577"/>
                </a:lnTo>
                <a:close/>
                <a:moveTo>
                  <a:pt x="14" y="618"/>
                </a:moveTo>
                <a:lnTo>
                  <a:pt x="14" y="631"/>
                </a:lnTo>
                <a:lnTo>
                  <a:pt x="0" y="631"/>
                </a:lnTo>
                <a:lnTo>
                  <a:pt x="0" y="618"/>
                </a:lnTo>
                <a:lnTo>
                  <a:pt x="14" y="618"/>
                </a:lnTo>
                <a:close/>
                <a:moveTo>
                  <a:pt x="14" y="659"/>
                </a:moveTo>
                <a:lnTo>
                  <a:pt x="14" y="672"/>
                </a:lnTo>
                <a:lnTo>
                  <a:pt x="0" y="672"/>
                </a:lnTo>
                <a:lnTo>
                  <a:pt x="0" y="659"/>
                </a:lnTo>
                <a:lnTo>
                  <a:pt x="14" y="659"/>
                </a:lnTo>
                <a:close/>
                <a:moveTo>
                  <a:pt x="14" y="699"/>
                </a:moveTo>
                <a:lnTo>
                  <a:pt x="14" y="713"/>
                </a:lnTo>
                <a:lnTo>
                  <a:pt x="0" y="713"/>
                </a:lnTo>
                <a:lnTo>
                  <a:pt x="0" y="699"/>
                </a:lnTo>
                <a:lnTo>
                  <a:pt x="14" y="699"/>
                </a:lnTo>
                <a:close/>
                <a:moveTo>
                  <a:pt x="14" y="740"/>
                </a:moveTo>
                <a:lnTo>
                  <a:pt x="14" y="754"/>
                </a:lnTo>
                <a:lnTo>
                  <a:pt x="0" y="754"/>
                </a:lnTo>
                <a:lnTo>
                  <a:pt x="0" y="740"/>
                </a:lnTo>
                <a:lnTo>
                  <a:pt x="14" y="740"/>
                </a:lnTo>
                <a:close/>
                <a:moveTo>
                  <a:pt x="14" y="781"/>
                </a:moveTo>
                <a:lnTo>
                  <a:pt x="14" y="794"/>
                </a:lnTo>
                <a:lnTo>
                  <a:pt x="0" y="794"/>
                </a:lnTo>
                <a:lnTo>
                  <a:pt x="0" y="781"/>
                </a:lnTo>
                <a:lnTo>
                  <a:pt x="14" y="781"/>
                </a:lnTo>
                <a:close/>
                <a:moveTo>
                  <a:pt x="14" y="822"/>
                </a:moveTo>
                <a:lnTo>
                  <a:pt x="14" y="835"/>
                </a:lnTo>
                <a:lnTo>
                  <a:pt x="0" y="835"/>
                </a:lnTo>
                <a:lnTo>
                  <a:pt x="0" y="822"/>
                </a:lnTo>
                <a:lnTo>
                  <a:pt x="14" y="822"/>
                </a:lnTo>
                <a:close/>
                <a:moveTo>
                  <a:pt x="14" y="862"/>
                </a:moveTo>
                <a:lnTo>
                  <a:pt x="14" y="876"/>
                </a:lnTo>
                <a:lnTo>
                  <a:pt x="0" y="876"/>
                </a:lnTo>
                <a:lnTo>
                  <a:pt x="0" y="862"/>
                </a:lnTo>
                <a:lnTo>
                  <a:pt x="14" y="862"/>
                </a:lnTo>
                <a:close/>
                <a:moveTo>
                  <a:pt x="14" y="903"/>
                </a:moveTo>
                <a:lnTo>
                  <a:pt x="14" y="917"/>
                </a:lnTo>
                <a:lnTo>
                  <a:pt x="0" y="917"/>
                </a:lnTo>
                <a:lnTo>
                  <a:pt x="0" y="903"/>
                </a:lnTo>
                <a:lnTo>
                  <a:pt x="14" y="903"/>
                </a:lnTo>
                <a:close/>
                <a:moveTo>
                  <a:pt x="14" y="944"/>
                </a:moveTo>
                <a:lnTo>
                  <a:pt x="14" y="957"/>
                </a:lnTo>
                <a:lnTo>
                  <a:pt x="0" y="957"/>
                </a:lnTo>
                <a:lnTo>
                  <a:pt x="0" y="944"/>
                </a:lnTo>
                <a:lnTo>
                  <a:pt x="14" y="944"/>
                </a:lnTo>
                <a:close/>
                <a:moveTo>
                  <a:pt x="14" y="985"/>
                </a:moveTo>
                <a:lnTo>
                  <a:pt x="14" y="998"/>
                </a:lnTo>
                <a:lnTo>
                  <a:pt x="0" y="998"/>
                </a:lnTo>
                <a:lnTo>
                  <a:pt x="0" y="985"/>
                </a:lnTo>
                <a:lnTo>
                  <a:pt x="14" y="985"/>
                </a:lnTo>
                <a:close/>
                <a:moveTo>
                  <a:pt x="14" y="1025"/>
                </a:moveTo>
                <a:lnTo>
                  <a:pt x="14" y="1039"/>
                </a:lnTo>
                <a:lnTo>
                  <a:pt x="0" y="1039"/>
                </a:lnTo>
                <a:lnTo>
                  <a:pt x="0" y="1025"/>
                </a:lnTo>
                <a:lnTo>
                  <a:pt x="14" y="1025"/>
                </a:lnTo>
                <a:close/>
                <a:moveTo>
                  <a:pt x="14" y="1066"/>
                </a:moveTo>
                <a:lnTo>
                  <a:pt x="14" y="1080"/>
                </a:lnTo>
                <a:lnTo>
                  <a:pt x="0" y="1080"/>
                </a:lnTo>
                <a:lnTo>
                  <a:pt x="0" y="1066"/>
                </a:lnTo>
                <a:lnTo>
                  <a:pt x="14" y="1066"/>
                </a:lnTo>
                <a:close/>
                <a:moveTo>
                  <a:pt x="14" y="1107"/>
                </a:moveTo>
                <a:lnTo>
                  <a:pt x="14" y="1120"/>
                </a:lnTo>
                <a:lnTo>
                  <a:pt x="0" y="1120"/>
                </a:lnTo>
                <a:lnTo>
                  <a:pt x="0" y="1107"/>
                </a:lnTo>
                <a:lnTo>
                  <a:pt x="14" y="1107"/>
                </a:lnTo>
                <a:close/>
                <a:moveTo>
                  <a:pt x="14" y="1148"/>
                </a:moveTo>
                <a:lnTo>
                  <a:pt x="14" y="1161"/>
                </a:lnTo>
                <a:lnTo>
                  <a:pt x="0" y="1161"/>
                </a:lnTo>
                <a:lnTo>
                  <a:pt x="0" y="1148"/>
                </a:lnTo>
                <a:lnTo>
                  <a:pt x="14" y="1148"/>
                </a:lnTo>
                <a:close/>
                <a:moveTo>
                  <a:pt x="14" y="1188"/>
                </a:moveTo>
                <a:lnTo>
                  <a:pt x="14" y="1202"/>
                </a:lnTo>
                <a:lnTo>
                  <a:pt x="0" y="1202"/>
                </a:lnTo>
                <a:lnTo>
                  <a:pt x="0" y="1188"/>
                </a:lnTo>
                <a:lnTo>
                  <a:pt x="14" y="1188"/>
                </a:lnTo>
                <a:close/>
                <a:moveTo>
                  <a:pt x="14" y="1229"/>
                </a:moveTo>
                <a:lnTo>
                  <a:pt x="14" y="1243"/>
                </a:lnTo>
                <a:lnTo>
                  <a:pt x="0" y="1243"/>
                </a:lnTo>
                <a:lnTo>
                  <a:pt x="0" y="1229"/>
                </a:lnTo>
                <a:lnTo>
                  <a:pt x="14" y="1229"/>
                </a:lnTo>
                <a:close/>
                <a:moveTo>
                  <a:pt x="14" y="1270"/>
                </a:moveTo>
                <a:lnTo>
                  <a:pt x="14" y="1283"/>
                </a:lnTo>
                <a:lnTo>
                  <a:pt x="0" y="1283"/>
                </a:lnTo>
                <a:lnTo>
                  <a:pt x="0" y="1270"/>
                </a:lnTo>
                <a:lnTo>
                  <a:pt x="14" y="1270"/>
                </a:lnTo>
                <a:close/>
                <a:moveTo>
                  <a:pt x="14" y="1311"/>
                </a:moveTo>
                <a:lnTo>
                  <a:pt x="14" y="1324"/>
                </a:lnTo>
                <a:lnTo>
                  <a:pt x="0" y="1324"/>
                </a:lnTo>
                <a:lnTo>
                  <a:pt x="0" y="1311"/>
                </a:lnTo>
                <a:lnTo>
                  <a:pt x="14" y="1311"/>
                </a:lnTo>
                <a:close/>
                <a:moveTo>
                  <a:pt x="14" y="1351"/>
                </a:moveTo>
                <a:lnTo>
                  <a:pt x="14" y="1365"/>
                </a:lnTo>
                <a:lnTo>
                  <a:pt x="0" y="1365"/>
                </a:lnTo>
                <a:lnTo>
                  <a:pt x="0" y="1351"/>
                </a:lnTo>
                <a:lnTo>
                  <a:pt x="14" y="1351"/>
                </a:lnTo>
                <a:close/>
                <a:moveTo>
                  <a:pt x="14" y="1392"/>
                </a:moveTo>
                <a:lnTo>
                  <a:pt x="14" y="1406"/>
                </a:lnTo>
                <a:lnTo>
                  <a:pt x="0" y="1406"/>
                </a:lnTo>
                <a:lnTo>
                  <a:pt x="0" y="1392"/>
                </a:lnTo>
                <a:lnTo>
                  <a:pt x="14" y="1392"/>
                </a:lnTo>
                <a:close/>
                <a:moveTo>
                  <a:pt x="14" y="1433"/>
                </a:moveTo>
                <a:lnTo>
                  <a:pt x="14" y="1446"/>
                </a:lnTo>
                <a:lnTo>
                  <a:pt x="0" y="1446"/>
                </a:lnTo>
                <a:lnTo>
                  <a:pt x="0" y="1433"/>
                </a:lnTo>
                <a:lnTo>
                  <a:pt x="14" y="1433"/>
                </a:lnTo>
                <a:close/>
                <a:moveTo>
                  <a:pt x="14" y="1474"/>
                </a:moveTo>
                <a:lnTo>
                  <a:pt x="14" y="1487"/>
                </a:lnTo>
                <a:lnTo>
                  <a:pt x="0" y="1487"/>
                </a:lnTo>
                <a:lnTo>
                  <a:pt x="0" y="1474"/>
                </a:lnTo>
                <a:lnTo>
                  <a:pt x="14" y="1474"/>
                </a:lnTo>
                <a:close/>
                <a:moveTo>
                  <a:pt x="14" y="1514"/>
                </a:moveTo>
                <a:lnTo>
                  <a:pt x="14" y="1528"/>
                </a:lnTo>
                <a:lnTo>
                  <a:pt x="0" y="1528"/>
                </a:lnTo>
                <a:lnTo>
                  <a:pt x="0" y="1514"/>
                </a:lnTo>
                <a:lnTo>
                  <a:pt x="14" y="1514"/>
                </a:lnTo>
                <a:close/>
                <a:moveTo>
                  <a:pt x="14" y="1555"/>
                </a:moveTo>
                <a:lnTo>
                  <a:pt x="14" y="1569"/>
                </a:lnTo>
                <a:lnTo>
                  <a:pt x="0" y="1569"/>
                </a:lnTo>
                <a:lnTo>
                  <a:pt x="0" y="1555"/>
                </a:lnTo>
                <a:lnTo>
                  <a:pt x="14" y="1555"/>
                </a:lnTo>
                <a:close/>
                <a:moveTo>
                  <a:pt x="14" y="1596"/>
                </a:moveTo>
                <a:lnTo>
                  <a:pt x="14" y="1609"/>
                </a:lnTo>
                <a:lnTo>
                  <a:pt x="0" y="1609"/>
                </a:lnTo>
                <a:lnTo>
                  <a:pt x="0" y="1596"/>
                </a:lnTo>
                <a:lnTo>
                  <a:pt x="14" y="1596"/>
                </a:lnTo>
                <a:close/>
                <a:moveTo>
                  <a:pt x="14" y="1637"/>
                </a:moveTo>
                <a:lnTo>
                  <a:pt x="14" y="1650"/>
                </a:lnTo>
                <a:lnTo>
                  <a:pt x="0" y="1650"/>
                </a:lnTo>
                <a:lnTo>
                  <a:pt x="0" y="1637"/>
                </a:lnTo>
                <a:lnTo>
                  <a:pt x="14" y="1637"/>
                </a:lnTo>
                <a:close/>
                <a:moveTo>
                  <a:pt x="14" y="1677"/>
                </a:moveTo>
                <a:lnTo>
                  <a:pt x="14" y="1691"/>
                </a:lnTo>
                <a:lnTo>
                  <a:pt x="0" y="1691"/>
                </a:lnTo>
                <a:lnTo>
                  <a:pt x="0" y="1677"/>
                </a:lnTo>
                <a:lnTo>
                  <a:pt x="14" y="1677"/>
                </a:lnTo>
                <a:close/>
                <a:moveTo>
                  <a:pt x="14" y="1718"/>
                </a:moveTo>
                <a:lnTo>
                  <a:pt x="14" y="1732"/>
                </a:lnTo>
                <a:lnTo>
                  <a:pt x="0" y="1732"/>
                </a:lnTo>
                <a:lnTo>
                  <a:pt x="0" y="1718"/>
                </a:lnTo>
                <a:lnTo>
                  <a:pt x="14" y="1718"/>
                </a:lnTo>
                <a:close/>
                <a:moveTo>
                  <a:pt x="14" y="1759"/>
                </a:moveTo>
                <a:lnTo>
                  <a:pt x="14" y="1772"/>
                </a:lnTo>
                <a:lnTo>
                  <a:pt x="0" y="1772"/>
                </a:lnTo>
                <a:lnTo>
                  <a:pt x="0" y="1759"/>
                </a:lnTo>
                <a:lnTo>
                  <a:pt x="14" y="1759"/>
                </a:lnTo>
                <a:close/>
                <a:moveTo>
                  <a:pt x="14" y="1800"/>
                </a:moveTo>
                <a:lnTo>
                  <a:pt x="14" y="1813"/>
                </a:lnTo>
                <a:lnTo>
                  <a:pt x="0" y="1813"/>
                </a:lnTo>
                <a:lnTo>
                  <a:pt x="0" y="1800"/>
                </a:lnTo>
                <a:lnTo>
                  <a:pt x="14" y="1800"/>
                </a:lnTo>
                <a:close/>
                <a:moveTo>
                  <a:pt x="14" y="1840"/>
                </a:moveTo>
                <a:lnTo>
                  <a:pt x="14" y="1854"/>
                </a:lnTo>
                <a:lnTo>
                  <a:pt x="0" y="1854"/>
                </a:lnTo>
                <a:lnTo>
                  <a:pt x="0" y="1840"/>
                </a:lnTo>
                <a:lnTo>
                  <a:pt x="14" y="1840"/>
                </a:lnTo>
                <a:close/>
                <a:moveTo>
                  <a:pt x="14" y="1881"/>
                </a:moveTo>
                <a:lnTo>
                  <a:pt x="14" y="1895"/>
                </a:lnTo>
                <a:lnTo>
                  <a:pt x="0" y="1895"/>
                </a:lnTo>
                <a:lnTo>
                  <a:pt x="0" y="1881"/>
                </a:lnTo>
                <a:lnTo>
                  <a:pt x="14" y="1881"/>
                </a:lnTo>
                <a:close/>
                <a:moveTo>
                  <a:pt x="14" y="1922"/>
                </a:moveTo>
                <a:lnTo>
                  <a:pt x="14" y="1936"/>
                </a:lnTo>
                <a:lnTo>
                  <a:pt x="0" y="1936"/>
                </a:lnTo>
                <a:lnTo>
                  <a:pt x="0" y="1922"/>
                </a:lnTo>
                <a:lnTo>
                  <a:pt x="14" y="1922"/>
                </a:lnTo>
                <a:close/>
                <a:moveTo>
                  <a:pt x="14" y="1963"/>
                </a:moveTo>
                <a:lnTo>
                  <a:pt x="14" y="1976"/>
                </a:lnTo>
                <a:lnTo>
                  <a:pt x="0" y="1976"/>
                </a:lnTo>
                <a:lnTo>
                  <a:pt x="0" y="1963"/>
                </a:lnTo>
                <a:lnTo>
                  <a:pt x="14" y="1963"/>
                </a:lnTo>
                <a:close/>
                <a:moveTo>
                  <a:pt x="14" y="2003"/>
                </a:moveTo>
                <a:lnTo>
                  <a:pt x="14" y="2017"/>
                </a:lnTo>
                <a:lnTo>
                  <a:pt x="0" y="2017"/>
                </a:lnTo>
                <a:lnTo>
                  <a:pt x="0" y="2003"/>
                </a:lnTo>
                <a:lnTo>
                  <a:pt x="14" y="2003"/>
                </a:lnTo>
                <a:close/>
                <a:moveTo>
                  <a:pt x="14" y="2044"/>
                </a:moveTo>
                <a:lnTo>
                  <a:pt x="14" y="2058"/>
                </a:lnTo>
                <a:lnTo>
                  <a:pt x="0" y="2058"/>
                </a:lnTo>
                <a:lnTo>
                  <a:pt x="0" y="2044"/>
                </a:lnTo>
                <a:lnTo>
                  <a:pt x="14" y="2044"/>
                </a:lnTo>
                <a:close/>
                <a:moveTo>
                  <a:pt x="14" y="2085"/>
                </a:moveTo>
                <a:lnTo>
                  <a:pt x="14" y="2099"/>
                </a:lnTo>
                <a:lnTo>
                  <a:pt x="0" y="2099"/>
                </a:lnTo>
                <a:lnTo>
                  <a:pt x="0" y="2085"/>
                </a:lnTo>
                <a:lnTo>
                  <a:pt x="14" y="2085"/>
                </a:lnTo>
                <a:close/>
                <a:moveTo>
                  <a:pt x="14" y="2126"/>
                </a:moveTo>
                <a:lnTo>
                  <a:pt x="14" y="2139"/>
                </a:lnTo>
                <a:lnTo>
                  <a:pt x="0" y="2139"/>
                </a:lnTo>
                <a:lnTo>
                  <a:pt x="0" y="2126"/>
                </a:lnTo>
                <a:lnTo>
                  <a:pt x="14" y="2126"/>
                </a:lnTo>
                <a:close/>
                <a:moveTo>
                  <a:pt x="14" y="2166"/>
                </a:moveTo>
                <a:lnTo>
                  <a:pt x="14" y="2180"/>
                </a:lnTo>
                <a:lnTo>
                  <a:pt x="0" y="2180"/>
                </a:lnTo>
                <a:lnTo>
                  <a:pt x="0" y="2166"/>
                </a:lnTo>
                <a:lnTo>
                  <a:pt x="14" y="2166"/>
                </a:lnTo>
                <a:close/>
                <a:moveTo>
                  <a:pt x="14" y="2207"/>
                </a:moveTo>
                <a:lnTo>
                  <a:pt x="14" y="2221"/>
                </a:lnTo>
                <a:lnTo>
                  <a:pt x="0" y="2221"/>
                </a:lnTo>
                <a:lnTo>
                  <a:pt x="0" y="2207"/>
                </a:lnTo>
                <a:lnTo>
                  <a:pt x="14" y="2207"/>
                </a:lnTo>
                <a:close/>
                <a:moveTo>
                  <a:pt x="14" y="2248"/>
                </a:moveTo>
                <a:lnTo>
                  <a:pt x="14" y="2262"/>
                </a:lnTo>
                <a:lnTo>
                  <a:pt x="0" y="2262"/>
                </a:lnTo>
                <a:lnTo>
                  <a:pt x="0" y="2248"/>
                </a:lnTo>
                <a:lnTo>
                  <a:pt x="14" y="2248"/>
                </a:lnTo>
                <a:close/>
                <a:moveTo>
                  <a:pt x="14" y="2289"/>
                </a:moveTo>
                <a:lnTo>
                  <a:pt x="14" y="2302"/>
                </a:lnTo>
                <a:lnTo>
                  <a:pt x="0" y="2302"/>
                </a:lnTo>
                <a:lnTo>
                  <a:pt x="0" y="2289"/>
                </a:lnTo>
                <a:lnTo>
                  <a:pt x="14" y="2289"/>
                </a:lnTo>
                <a:close/>
                <a:moveTo>
                  <a:pt x="14" y="2329"/>
                </a:moveTo>
                <a:lnTo>
                  <a:pt x="14" y="2343"/>
                </a:lnTo>
                <a:lnTo>
                  <a:pt x="0" y="2343"/>
                </a:lnTo>
                <a:lnTo>
                  <a:pt x="0" y="2329"/>
                </a:lnTo>
                <a:lnTo>
                  <a:pt x="14" y="2329"/>
                </a:lnTo>
                <a:close/>
                <a:moveTo>
                  <a:pt x="14" y="2370"/>
                </a:moveTo>
                <a:lnTo>
                  <a:pt x="14" y="2384"/>
                </a:lnTo>
                <a:lnTo>
                  <a:pt x="0" y="2384"/>
                </a:lnTo>
                <a:lnTo>
                  <a:pt x="0" y="2370"/>
                </a:lnTo>
                <a:lnTo>
                  <a:pt x="14" y="2370"/>
                </a:lnTo>
                <a:close/>
                <a:moveTo>
                  <a:pt x="14" y="2411"/>
                </a:moveTo>
                <a:lnTo>
                  <a:pt x="14" y="2425"/>
                </a:lnTo>
                <a:lnTo>
                  <a:pt x="0" y="2425"/>
                </a:lnTo>
                <a:lnTo>
                  <a:pt x="0" y="2411"/>
                </a:lnTo>
                <a:lnTo>
                  <a:pt x="14" y="2411"/>
                </a:lnTo>
                <a:close/>
                <a:moveTo>
                  <a:pt x="14" y="2452"/>
                </a:moveTo>
                <a:lnTo>
                  <a:pt x="14" y="2465"/>
                </a:lnTo>
                <a:lnTo>
                  <a:pt x="0" y="2465"/>
                </a:lnTo>
                <a:lnTo>
                  <a:pt x="0" y="2452"/>
                </a:lnTo>
                <a:lnTo>
                  <a:pt x="14" y="2452"/>
                </a:lnTo>
                <a:close/>
                <a:moveTo>
                  <a:pt x="14" y="2492"/>
                </a:moveTo>
                <a:lnTo>
                  <a:pt x="14" y="2506"/>
                </a:lnTo>
                <a:lnTo>
                  <a:pt x="0" y="2506"/>
                </a:lnTo>
                <a:lnTo>
                  <a:pt x="0" y="2492"/>
                </a:lnTo>
                <a:lnTo>
                  <a:pt x="14" y="2492"/>
                </a:lnTo>
                <a:close/>
                <a:moveTo>
                  <a:pt x="14" y="2533"/>
                </a:moveTo>
                <a:lnTo>
                  <a:pt x="14" y="2547"/>
                </a:lnTo>
                <a:lnTo>
                  <a:pt x="0" y="2547"/>
                </a:lnTo>
                <a:lnTo>
                  <a:pt x="0" y="2533"/>
                </a:lnTo>
                <a:lnTo>
                  <a:pt x="14" y="2533"/>
                </a:lnTo>
                <a:close/>
                <a:moveTo>
                  <a:pt x="14" y="2574"/>
                </a:moveTo>
                <a:lnTo>
                  <a:pt x="14" y="2588"/>
                </a:lnTo>
                <a:lnTo>
                  <a:pt x="0" y="2588"/>
                </a:lnTo>
                <a:lnTo>
                  <a:pt x="0" y="2574"/>
                </a:lnTo>
                <a:lnTo>
                  <a:pt x="14" y="2574"/>
                </a:lnTo>
                <a:close/>
                <a:moveTo>
                  <a:pt x="14" y="2615"/>
                </a:moveTo>
                <a:lnTo>
                  <a:pt x="14" y="2628"/>
                </a:lnTo>
                <a:lnTo>
                  <a:pt x="0" y="2628"/>
                </a:lnTo>
                <a:lnTo>
                  <a:pt x="0" y="2615"/>
                </a:lnTo>
                <a:lnTo>
                  <a:pt x="14" y="2615"/>
                </a:lnTo>
                <a:close/>
                <a:moveTo>
                  <a:pt x="14" y="2655"/>
                </a:moveTo>
                <a:lnTo>
                  <a:pt x="14" y="2669"/>
                </a:lnTo>
                <a:lnTo>
                  <a:pt x="0" y="2669"/>
                </a:lnTo>
                <a:lnTo>
                  <a:pt x="0" y="2655"/>
                </a:lnTo>
                <a:lnTo>
                  <a:pt x="14" y="2655"/>
                </a:lnTo>
                <a:close/>
                <a:moveTo>
                  <a:pt x="14" y="2696"/>
                </a:moveTo>
                <a:lnTo>
                  <a:pt x="14" y="2710"/>
                </a:lnTo>
                <a:lnTo>
                  <a:pt x="0" y="2710"/>
                </a:lnTo>
                <a:lnTo>
                  <a:pt x="0" y="2696"/>
                </a:lnTo>
                <a:lnTo>
                  <a:pt x="14" y="2696"/>
                </a:lnTo>
                <a:close/>
                <a:moveTo>
                  <a:pt x="17" y="2720"/>
                </a:moveTo>
                <a:lnTo>
                  <a:pt x="31" y="2720"/>
                </a:lnTo>
                <a:lnTo>
                  <a:pt x="31" y="2734"/>
                </a:lnTo>
                <a:lnTo>
                  <a:pt x="17" y="2734"/>
                </a:lnTo>
                <a:lnTo>
                  <a:pt x="17" y="2720"/>
                </a:lnTo>
                <a:close/>
                <a:moveTo>
                  <a:pt x="59" y="2720"/>
                </a:moveTo>
                <a:lnTo>
                  <a:pt x="73" y="2720"/>
                </a:lnTo>
                <a:lnTo>
                  <a:pt x="73" y="2734"/>
                </a:lnTo>
                <a:lnTo>
                  <a:pt x="59" y="2734"/>
                </a:lnTo>
                <a:lnTo>
                  <a:pt x="59" y="2720"/>
                </a:lnTo>
                <a:close/>
                <a:moveTo>
                  <a:pt x="101" y="2720"/>
                </a:moveTo>
                <a:lnTo>
                  <a:pt x="114" y="2720"/>
                </a:lnTo>
                <a:lnTo>
                  <a:pt x="114" y="2734"/>
                </a:lnTo>
                <a:lnTo>
                  <a:pt x="101" y="2734"/>
                </a:lnTo>
                <a:lnTo>
                  <a:pt x="101" y="2720"/>
                </a:lnTo>
                <a:close/>
                <a:moveTo>
                  <a:pt x="142" y="2720"/>
                </a:moveTo>
                <a:lnTo>
                  <a:pt x="156" y="2720"/>
                </a:lnTo>
                <a:lnTo>
                  <a:pt x="156" y="2734"/>
                </a:lnTo>
                <a:lnTo>
                  <a:pt x="142" y="2734"/>
                </a:lnTo>
                <a:lnTo>
                  <a:pt x="142" y="2720"/>
                </a:lnTo>
                <a:close/>
                <a:moveTo>
                  <a:pt x="184" y="2720"/>
                </a:moveTo>
                <a:lnTo>
                  <a:pt x="198" y="2720"/>
                </a:lnTo>
                <a:lnTo>
                  <a:pt x="198" y="2734"/>
                </a:lnTo>
                <a:lnTo>
                  <a:pt x="184" y="2734"/>
                </a:lnTo>
                <a:lnTo>
                  <a:pt x="184" y="2720"/>
                </a:lnTo>
                <a:close/>
                <a:moveTo>
                  <a:pt x="226" y="2720"/>
                </a:moveTo>
                <a:lnTo>
                  <a:pt x="240" y="2720"/>
                </a:lnTo>
                <a:lnTo>
                  <a:pt x="240" y="2734"/>
                </a:lnTo>
                <a:lnTo>
                  <a:pt x="226" y="2734"/>
                </a:lnTo>
                <a:lnTo>
                  <a:pt x="226" y="2720"/>
                </a:lnTo>
                <a:close/>
                <a:moveTo>
                  <a:pt x="267" y="2720"/>
                </a:moveTo>
                <a:lnTo>
                  <a:pt x="281" y="2720"/>
                </a:lnTo>
                <a:lnTo>
                  <a:pt x="281" y="2734"/>
                </a:lnTo>
                <a:lnTo>
                  <a:pt x="267" y="2734"/>
                </a:lnTo>
                <a:lnTo>
                  <a:pt x="267" y="2720"/>
                </a:lnTo>
                <a:close/>
                <a:moveTo>
                  <a:pt x="309" y="2720"/>
                </a:moveTo>
                <a:lnTo>
                  <a:pt x="323" y="2720"/>
                </a:lnTo>
                <a:lnTo>
                  <a:pt x="323" y="2734"/>
                </a:lnTo>
                <a:lnTo>
                  <a:pt x="309" y="2734"/>
                </a:lnTo>
                <a:lnTo>
                  <a:pt x="309" y="2720"/>
                </a:lnTo>
                <a:close/>
                <a:moveTo>
                  <a:pt x="351" y="2720"/>
                </a:moveTo>
                <a:lnTo>
                  <a:pt x="365" y="2720"/>
                </a:lnTo>
                <a:lnTo>
                  <a:pt x="365" y="2734"/>
                </a:lnTo>
                <a:lnTo>
                  <a:pt x="351" y="2734"/>
                </a:lnTo>
                <a:lnTo>
                  <a:pt x="351" y="2720"/>
                </a:lnTo>
                <a:close/>
                <a:moveTo>
                  <a:pt x="393" y="2720"/>
                </a:moveTo>
                <a:lnTo>
                  <a:pt x="406" y="2720"/>
                </a:lnTo>
                <a:lnTo>
                  <a:pt x="406" y="2734"/>
                </a:lnTo>
                <a:lnTo>
                  <a:pt x="393" y="2734"/>
                </a:lnTo>
                <a:lnTo>
                  <a:pt x="393" y="2720"/>
                </a:lnTo>
                <a:close/>
                <a:moveTo>
                  <a:pt x="434" y="2720"/>
                </a:moveTo>
                <a:lnTo>
                  <a:pt x="448" y="2720"/>
                </a:lnTo>
                <a:lnTo>
                  <a:pt x="448" y="2734"/>
                </a:lnTo>
                <a:lnTo>
                  <a:pt x="434" y="2734"/>
                </a:lnTo>
                <a:lnTo>
                  <a:pt x="434" y="2720"/>
                </a:lnTo>
                <a:close/>
                <a:moveTo>
                  <a:pt x="476" y="2720"/>
                </a:moveTo>
                <a:lnTo>
                  <a:pt x="490" y="2720"/>
                </a:lnTo>
                <a:lnTo>
                  <a:pt x="490" y="2734"/>
                </a:lnTo>
                <a:lnTo>
                  <a:pt x="476" y="2734"/>
                </a:lnTo>
                <a:lnTo>
                  <a:pt x="476" y="2720"/>
                </a:lnTo>
                <a:close/>
                <a:moveTo>
                  <a:pt x="518" y="2720"/>
                </a:moveTo>
                <a:lnTo>
                  <a:pt x="532" y="2720"/>
                </a:lnTo>
                <a:lnTo>
                  <a:pt x="532" y="2734"/>
                </a:lnTo>
                <a:lnTo>
                  <a:pt x="518" y="2734"/>
                </a:lnTo>
                <a:lnTo>
                  <a:pt x="518" y="2720"/>
                </a:lnTo>
                <a:close/>
                <a:moveTo>
                  <a:pt x="559" y="2720"/>
                </a:moveTo>
                <a:lnTo>
                  <a:pt x="573" y="2720"/>
                </a:lnTo>
                <a:lnTo>
                  <a:pt x="573" y="2734"/>
                </a:lnTo>
                <a:lnTo>
                  <a:pt x="559" y="2734"/>
                </a:lnTo>
                <a:lnTo>
                  <a:pt x="559" y="2720"/>
                </a:lnTo>
                <a:close/>
                <a:moveTo>
                  <a:pt x="601" y="2720"/>
                </a:moveTo>
                <a:lnTo>
                  <a:pt x="615" y="2720"/>
                </a:lnTo>
                <a:lnTo>
                  <a:pt x="615" y="2734"/>
                </a:lnTo>
                <a:lnTo>
                  <a:pt x="601" y="2734"/>
                </a:lnTo>
                <a:lnTo>
                  <a:pt x="601" y="2720"/>
                </a:lnTo>
                <a:close/>
                <a:moveTo>
                  <a:pt x="643" y="2720"/>
                </a:moveTo>
                <a:lnTo>
                  <a:pt x="657" y="2720"/>
                </a:lnTo>
                <a:lnTo>
                  <a:pt x="657" y="2734"/>
                </a:lnTo>
                <a:lnTo>
                  <a:pt x="643" y="2734"/>
                </a:lnTo>
                <a:lnTo>
                  <a:pt x="643" y="2720"/>
                </a:lnTo>
                <a:close/>
                <a:moveTo>
                  <a:pt x="684" y="2720"/>
                </a:moveTo>
                <a:lnTo>
                  <a:pt x="698" y="2720"/>
                </a:lnTo>
                <a:lnTo>
                  <a:pt x="698" y="2734"/>
                </a:lnTo>
                <a:lnTo>
                  <a:pt x="684" y="2734"/>
                </a:lnTo>
                <a:lnTo>
                  <a:pt x="684" y="2720"/>
                </a:lnTo>
                <a:close/>
                <a:moveTo>
                  <a:pt x="726" y="2720"/>
                </a:moveTo>
                <a:lnTo>
                  <a:pt x="740" y="2720"/>
                </a:lnTo>
                <a:lnTo>
                  <a:pt x="740" y="2734"/>
                </a:lnTo>
                <a:lnTo>
                  <a:pt x="726" y="2734"/>
                </a:lnTo>
                <a:lnTo>
                  <a:pt x="726" y="2720"/>
                </a:lnTo>
                <a:close/>
                <a:moveTo>
                  <a:pt x="768" y="2720"/>
                </a:moveTo>
                <a:lnTo>
                  <a:pt x="782" y="2720"/>
                </a:lnTo>
                <a:lnTo>
                  <a:pt x="782" y="2734"/>
                </a:lnTo>
                <a:lnTo>
                  <a:pt x="768" y="2734"/>
                </a:lnTo>
                <a:lnTo>
                  <a:pt x="768" y="2720"/>
                </a:lnTo>
                <a:close/>
                <a:moveTo>
                  <a:pt x="810" y="2720"/>
                </a:moveTo>
                <a:lnTo>
                  <a:pt x="823" y="2720"/>
                </a:lnTo>
                <a:lnTo>
                  <a:pt x="823" y="2734"/>
                </a:lnTo>
                <a:lnTo>
                  <a:pt x="810" y="2734"/>
                </a:lnTo>
                <a:lnTo>
                  <a:pt x="810" y="2720"/>
                </a:lnTo>
                <a:close/>
                <a:moveTo>
                  <a:pt x="851" y="2720"/>
                </a:moveTo>
                <a:lnTo>
                  <a:pt x="865" y="2720"/>
                </a:lnTo>
                <a:lnTo>
                  <a:pt x="865" y="2734"/>
                </a:lnTo>
                <a:lnTo>
                  <a:pt x="851" y="2734"/>
                </a:lnTo>
                <a:lnTo>
                  <a:pt x="851" y="2720"/>
                </a:lnTo>
                <a:close/>
                <a:moveTo>
                  <a:pt x="893" y="2720"/>
                </a:moveTo>
                <a:lnTo>
                  <a:pt x="907" y="2720"/>
                </a:lnTo>
                <a:lnTo>
                  <a:pt x="907" y="2734"/>
                </a:lnTo>
                <a:lnTo>
                  <a:pt x="893" y="2734"/>
                </a:lnTo>
                <a:lnTo>
                  <a:pt x="893" y="2720"/>
                </a:lnTo>
                <a:close/>
                <a:moveTo>
                  <a:pt x="935" y="2720"/>
                </a:moveTo>
                <a:lnTo>
                  <a:pt x="949" y="2720"/>
                </a:lnTo>
                <a:lnTo>
                  <a:pt x="949" y="2734"/>
                </a:lnTo>
                <a:lnTo>
                  <a:pt x="935" y="2734"/>
                </a:lnTo>
                <a:lnTo>
                  <a:pt x="935" y="2720"/>
                </a:lnTo>
                <a:close/>
                <a:moveTo>
                  <a:pt x="976" y="2720"/>
                </a:moveTo>
                <a:lnTo>
                  <a:pt x="990" y="2720"/>
                </a:lnTo>
                <a:lnTo>
                  <a:pt x="990" y="2734"/>
                </a:lnTo>
                <a:lnTo>
                  <a:pt x="976" y="2734"/>
                </a:lnTo>
                <a:lnTo>
                  <a:pt x="976" y="2720"/>
                </a:lnTo>
                <a:close/>
                <a:moveTo>
                  <a:pt x="1018" y="2720"/>
                </a:moveTo>
                <a:lnTo>
                  <a:pt x="1032" y="2720"/>
                </a:lnTo>
                <a:lnTo>
                  <a:pt x="1032" y="2734"/>
                </a:lnTo>
                <a:lnTo>
                  <a:pt x="1018" y="2734"/>
                </a:lnTo>
                <a:lnTo>
                  <a:pt x="1018" y="2720"/>
                </a:lnTo>
                <a:close/>
                <a:moveTo>
                  <a:pt x="1060" y="2720"/>
                </a:moveTo>
                <a:lnTo>
                  <a:pt x="1074" y="2720"/>
                </a:lnTo>
                <a:lnTo>
                  <a:pt x="1074" y="2734"/>
                </a:lnTo>
                <a:lnTo>
                  <a:pt x="1060" y="2734"/>
                </a:lnTo>
                <a:lnTo>
                  <a:pt x="1060" y="2720"/>
                </a:lnTo>
                <a:close/>
                <a:moveTo>
                  <a:pt x="1101" y="2720"/>
                </a:moveTo>
                <a:lnTo>
                  <a:pt x="1115" y="2720"/>
                </a:lnTo>
                <a:lnTo>
                  <a:pt x="1115" y="2734"/>
                </a:lnTo>
                <a:lnTo>
                  <a:pt x="1101" y="2734"/>
                </a:lnTo>
                <a:lnTo>
                  <a:pt x="1101" y="2720"/>
                </a:lnTo>
                <a:close/>
                <a:moveTo>
                  <a:pt x="1143" y="2720"/>
                </a:moveTo>
                <a:lnTo>
                  <a:pt x="1157" y="2720"/>
                </a:lnTo>
                <a:lnTo>
                  <a:pt x="1157" y="2734"/>
                </a:lnTo>
                <a:lnTo>
                  <a:pt x="1143" y="2734"/>
                </a:lnTo>
                <a:lnTo>
                  <a:pt x="1143" y="2720"/>
                </a:lnTo>
                <a:close/>
                <a:moveTo>
                  <a:pt x="1185" y="2720"/>
                </a:moveTo>
                <a:lnTo>
                  <a:pt x="1199" y="2720"/>
                </a:lnTo>
                <a:lnTo>
                  <a:pt x="1199" y="2734"/>
                </a:lnTo>
                <a:lnTo>
                  <a:pt x="1185" y="2734"/>
                </a:lnTo>
                <a:lnTo>
                  <a:pt x="1185" y="2720"/>
                </a:lnTo>
                <a:close/>
                <a:moveTo>
                  <a:pt x="1227" y="2720"/>
                </a:moveTo>
                <a:lnTo>
                  <a:pt x="1240" y="2720"/>
                </a:lnTo>
                <a:lnTo>
                  <a:pt x="1240" y="2734"/>
                </a:lnTo>
                <a:lnTo>
                  <a:pt x="1227" y="2734"/>
                </a:lnTo>
                <a:lnTo>
                  <a:pt x="1227" y="2720"/>
                </a:lnTo>
                <a:close/>
                <a:moveTo>
                  <a:pt x="1268" y="2720"/>
                </a:moveTo>
                <a:lnTo>
                  <a:pt x="1282" y="2720"/>
                </a:lnTo>
                <a:lnTo>
                  <a:pt x="1282" y="2734"/>
                </a:lnTo>
                <a:lnTo>
                  <a:pt x="1268" y="2734"/>
                </a:lnTo>
                <a:lnTo>
                  <a:pt x="1268" y="2720"/>
                </a:lnTo>
                <a:close/>
                <a:moveTo>
                  <a:pt x="1310" y="2720"/>
                </a:moveTo>
                <a:lnTo>
                  <a:pt x="1324" y="2720"/>
                </a:lnTo>
                <a:lnTo>
                  <a:pt x="1324" y="2734"/>
                </a:lnTo>
                <a:lnTo>
                  <a:pt x="1310" y="2734"/>
                </a:lnTo>
                <a:lnTo>
                  <a:pt x="1310" y="2720"/>
                </a:lnTo>
                <a:close/>
                <a:moveTo>
                  <a:pt x="1352" y="2720"/>
                </a:moveTo>
                <a:lnTo>
                  <a:pt x="1366" y="2720"/>
                </a:lnTo>
                <a:lnTo>
                  <a:pt x="1366" y="2734"/>
                </a:lnTo>
                <a:lnTo>
                  <a:pt x="1352" y="2734"/>
                </a:lnTo>
                <a:lnTo>
                  <a:pt x="1352" y="2720"/>
                </a:lnTo>
                <a:close/>
                <a:moveTo>
                  <a:pt x="1393" y="2720"/>
                </a:moveTo>
                <a:lnTo>
                  <a:pt x="1407" y="2720"/>
                </a:lnTo>
                <a:lnTo>
                  <a:pt x="1407" y="2734"/>
                </a:lnTo>
                <a:lnTo>
                  <a:pt x="1393" y="2734"/>
                </a:lnTo>
                <a:lnTo>
                  <a:pt x="1393" y="2720"/>
                </a:lnTo>
                <a:close/>
                <a:moveTo>
                  <a:pt x="1435" y="2720"/>
                </a:moveTo>
                <a:lnTo>
                  <a:pt x="1449" y="2720"/>
                </a:lnTo>
                <a:lnTo>
                  <a:pt x="1449" y="2734"/>
                </a:lnTo>
                <a:lnTo>
                  <a:pt x="1435" y="2734"/>
                </a:lnTo>
                <a:lnTo>
                  <a:pt x="1435" y="2720"/>
                </a:lnTo>
                <a:close/>
                <a:moveTo>
                  <a:pt x="1477" y="2720"/>
                </a:moveTo>
                <a:lnTo>
                  <a:pt x="1491" y="2720"/>
                </a:lnTo>
                <a:lnTo>
                  <a:pt x="1491" y="2734"/>
                </a:lnTo>
                <a:lnTo>
                  <a:pt x="1477" y="2734"/>
                </a:lnTo>
                <a:lnTo>
                  <a:pt x="1477" y="2720"/>
                </a:lnTo>
                <a:close/>
                <a:moveTo>
                  <a:pt x="1518" y="2720"/>
                </a:moveTo>
                <a:lnTo>
                  <a:pt x="1532" y="2720"/>
                </a:lnTo>
                <a:lnTo>
                  <a:pt x="1532" y="2734"/>
                </a:lnTo>
                <a:lnTo>
                  <a:pt x="1518" y="2734"/>
                </a:lnTo>
                <a:lnTo>
                  <a:pt x="1518" y="2720"/>
                </a:lnTo>
                <a:close/>
                <a:moveTo>
                  <a:pt x="1560" y="2720"/>
                </a:moveTo>
                <a:lnTo>
                  <a:pt x="1574" y="2720"/>
                </a:lnTo>
                <a:lnTo>
                  <a:pt x="1574" y="2734"/>
                </a:lnTo>
                <a:lnTo>
                  <a:pt x="1560" y="2734"/>
                </a:lnTo>
                <a:lnTo>
                  <a:pt x="1560" y="2720"/>
                </a:lnTo>
                <a:close/>
                <a:moveTo>
                  <a:pt x="1602" y="2720"/>
                </a:moveTo>
                <a:lnTo>
                  <a:pt x="1616" y="2720"/>
                </a:lnTo>
                <a:lnTo>
                  <a:pt x="1616" y="2734"/>
                </a:lnTo>
                <a:lnTo>
                  <a:pt x="1602" y="2734"/>
                </a:lnTo>
                <a:lnTo>
                  <a:pt x="1602" y="2720"/>
                </a:lnTo>
                <a:close/>
                <a:moveTo>
                  <a:pt x="1644" y="2720"/>
                </a:moveTo>
                <a:lnTo>
                  <a:pt x="1657" y="2720"/>
                </a:lnTo>
                <a:lnTo>
                  <a:pt x="1657" y="2734"/>
                </a:lnTo>
                <a:lnTo>
                  <a:pt x="1644" y="2734"/>
                </a:lnTo>
                <a:lnTo>
                  <a:pt x="1644" y="2720"/>
                </a:lnTo>
                <a:close/>
                <a:moveTo>
                  <a:pt x="1685" y="2720"/>
                </a:moveTo>
                <a:lnTo>
                  <a:pt x="1699" y="2720"/>
                </a:lnTo>
                <a:lnTo>
                  <a:pt x="1699" y="2734"/>
                </a:lnTo>
                <a:lnTo>
                  <a:pt x="1685" y="2734"/>
                </a:lnTo>
                <a:lnTo>
                  <a:pt x="1685" y="2720"/>
                </a:lnTo>
                <a:close/>
                <a:moveTo>
                  <a:pt x="1727" y="2720"/>
                </a:moveTo>
                <a:lnTo>
                  <a:pt x="1741" y="2720"/>
                </a:lnTo>
                <a:lnTo>
                  <a:pt x="1741" y="2734"/>
                </a:lnTo>
                <a:lnTo>
                  <a:pt x="1727" y="2734"/>
                </a:lnTo>
                <a:lnTo>
                  <a:pt x="1727" y="2720"/>
                </a:lnTo>
                <a:close/>
                <a:moveTo>
                  <a:pt x="1769" y="2720"/>
                </a:moveTo>
                <a:lnTo>
                  <a:pt x="1783" y="2720"/>
                </a:lnTo>
                <a:lnTo>
                  <a:pt x="1783" y="2734"/>
                </a:lnTo>
                <a:lnTo>
                  <a:pt x="1769" y="2734"/>
                </a:lnTo>
                <a:lnTo>
                  <a:pt x="1769" y="2720"/>
                </a:lnTo>
                <a:close/>
                <a:moveTo>
                  <a:pt x="1810" y="2720"/>
                </a:moveTo>
                <a:lnTo>
                  <a:pt x="1824" y="2720"/>
                </a:lnTo>
                <a:lnTo>
                  <a:pt x="1824" y="2734"/>
                </a:lnTo>
                <a:lnTo>
                  <a:pt x="1810" y="2734"/>
                </a:lnTo>
                <a:lnTo>
                  <a:pt x="1810" y="2720"/>
                </a:lnTo>
                <a:close/>
                <a:moveTo>
                  <a:pt x="1852" y="2720"/>
                </a:moveTo>
                <a:lnTo>
                  <a:pt x="1866" y="2720"/>
                </a:lnTo>
                <a:lnTo>
                  <a:pt x="1866" y="2734"/>
                </a:lnTo>
                <a:lnTo>
                  <a:pt x="1852" y="2734"/>
                </a:lnTo>
                <a:lnTo>
                  <a:pt x="1852" y="2720"/>
                </a:lnTo>
                <a:close/>
                <a:moveTo>
                  <a:pt x="1894" y="2720"/>
                </a:moveTo>
                <a:lnTo>
                  <a:pt x="1908" y="2720"/>
                </a:lnTo>
                <a:lnTo>
                  <a:pt x="1908" y="2734"/>
                </a:lnTo>
                <a:lnTo>
                  <a:pt x="1894" y="2734"/>
                </a:lnTo>
                <a:lnTo>
                  <a:pt x="1894" y="2720"/>
                </a:lnTo>
                <a:close/>
                <a:moveTo>
                  <a:pt x="1936" y="2720"/>
                </a:moveTo>
                <a:lnTo>
                  <a:pt x="1949" y="2720"/>
                </a:lnTo>
                <a:lnTo>
                  <a:pt x="1949" y="2734"/>
                </a:lnTo>
                <a:lnTo>
                  <a:pt x="1936" y="2734"/>
                </a:lnTo>
                <a:lnTo>
                  <a:pt x="1936" y="2720"/>
                </a:lnTo>
                <a:close/>
                <a:moveTo>
                  <a:pt x="1977" y="2720"/>
                </a:moveTo>
                <a:lnTo>
                  <a:pt x="1991" y="2720"/>
                </a:lnTo>
                <a:lnTo>
                  <a:pt x="1991" y="2734"/>
                </a:lnTo>
                <a:lnTo>
                  <a:pt x="1977" y="2734"/>
                </a:lnTo>
                <a:lnTo>
                  <a:pt x="1977" y="2720"/>
                </a:lnTo>
                <a:close/>
                <a:moveTo>
                  <a:pt x="2019" y="2720"/>
                </a:moveTo>
                <a:lnTo>
                  <a:pt x="2033" y="2720"/>
                </a:lnTo>
                <a:lnTo>
                  <a:pt x="2033" y="2734"/>
                </a:lnTo>
                <a:lnTo>
                  <a:pt x="2019" y="2734"/>
                </a:lnTo>
                <a:lnTo>
                  <a:pt x="2019" y="2720"/>
                </a:lnTo>
                <a:close/>
                <a:moveTo>
                  <a:pt x="2061" y="2720"/>
                </a:moveTo>
                <a:lnTo>
                  <a:pt x="2075" y="2720"/>
                </a:lnTo>
                <a:lnTo>
                  <a:pt x="2075" y="2734"/>
                </a:lnTo>
                <a:lnTo>
                  <a:pt x="2061" y="2734"/>
                </a:lnTo>
                <a:lnTo>
                  <a:pt x="2061" y="2720"/>
                </a:lnTo>
                <a:close/>
                <a:moveTo>
                  <a:pt x="2102" y="2720"/>
                </a:moveTo>
                <a:lnTo>
                  <a:pt x="2116" y="2720"/>
                </a:lnTo>
                <a:lnTo>
                  <a:pt x="2116" y="2734"/>
                </a:lnTo>
                <a:lnTo>
                  <a:pt x="2102" y="2734"/>
                </a:lnTo>
                <a:lnTo>
                  <a:pt x="2102" y="2720"/>
                </a:lnTo>
                <a:close/>
                <a:moveTo>
                  <a:pt x="2144" y="2720"/>
                </a:moveTo>
                <a:lnTo>
                  <a:pt x="2158" y="2720"/>
                </a:lnTo>
                <a:lnTo>
                  <a:pt x="2158" y="2734"/>
                </a:lnTo>
                <a:lnTo>
                  <a:pt x="2144" y="2734"/>
                </a:lnTo>
                <a:lnTo>
                  <a:pt x="2144" y="2720"/>
                </a:lnTo>
                <a:close/>
                <a:moveTo>
                  <a:pt x="2186" y="2720"/>
                </a:moveTo>
                <a:lnTo>
                  <a:pt x="2200" y="2720"/>
                </a:lnTo>
                <a:lnTo>
                  <a:pt x="2200" y="2734"/>
                </a:lnTo>
                <a:lnTo>
                  <a:pt x="2186" y="2734"/>
                </a:lnTo>
                <a:lnTo>
                  <a:pt x="2186" y="2720"/>
                </a:lnTo>
                <a:close/>
                <a:moveTo>
                  <a:pt x="2227" y="2720"/>
                </a:moveTo>
                <a:lnTo>
                  <a:pt x="2241" y="2720"/>
                </a:lnTo>
                <a:lnTo>
                  <a:pt x="2241" y="2734"/>
                </a:lnTo>
                <a:lnTo>
                  <a:pt x="2227" y="2734"/>
                </a:lnTo>
                <a:lnTo>
                  <a:pt x="2227" y="2720"/>
                </a:lnTo>
                <a:close/>
                <a:moveTo>
                  <a:pt x="2269" y="2720"/>
                </a:moveTo>
                <a:lnTo>
                  <a:pt x="2283" y="2720"/>
                </a:lnTo>
                <a:lnTo>
                  <a:pt x="2283" y="2734"/>
                </a:lnTo>
                <a:lnTo>
                  <a:pt x="2269" y="2734"/>
                </a:lnTo>
                <a:lnTo>
                  <a:pt x="2269" y="2720"/>
                </a:lnTo>
                <a:close/>
                <a:moveTo>
                  <a:pt x="2311" y="2720"/>
                </a:moveTo>
                <a:lnTo>
                  <a:pt x="2325" y="2720"/>
                </a:lnTo>
                <a:lnTo>
                  <a:pt x="2325" y="2734"/>
                </a:lnTo>
                <a:lnTo>
                  <a:pt x="2311" y="2734"/>
                </a:lnTo>
                <a:lnTo>
                  <a:pt x="2311" y="2720"/>
                </a:lnTo>
                <a:close/>
                <a:moveTo>
                  <a:pt x="2353" y="2720"/>
                </a:moveTo>
                <a:lnTo>
                  <a:pt x="2366" y="2720"/>
                </a:lnTo>
                <a:lnTo>
                  <a:pt x="2366" y="2734"/>
                </a:lnTo>
                <a:lnTo>
                  <a:pt x="2353" y="2734"/>
                </a:lnTo>
                <a:lnTo>
                  <a:pt x="2353" y="2720"/>
                </a:lnTo>
                <a:close/>
                <a:moveTo>
                  <a:pt x="2394" y="2720"/>
                </a:moveTo>
                <a:lnTo>
                  <a:pt x="2408" y="2720"/>
                </a:lnTo>
                <a:lnTo>
                  <a:pt x="2408" y="2734"/>
                </a:lnTo>
                <a:lnTo>
                  <a:pt x="2394" y="2734"/>
                </a:lnTo>
                <a:lnTo>
                  <a:pt x="2394" y="2720"/>
                </a:lnTo>
                <a:close/>
                <a:moveTo>
                  <a:pt x="2436" y="2720"/>
                </a:moveTo>
                <a:lnTo>
                  <a:pt x="2450" y="2720"/>
                </a:lnTo>
                <a:lnTo>
                  <a:pt x="2450" y="2734"/>
                </a:lnTo>
                <a:lnTo>
                  <a:pt x="2436" y="2734"/>
                </a:lnTo>
                <a:lnTo>
                  <a:pt x="2436" y="2720"/>
                </a:lnTo>
                <a:close/>
                <a:moveTo>
                  <a:pt x="2478" y="2720"/>
                </a:moveTo>
                <a:lnTo>
                  <a:pt x="2492" y="2720"/>
                </a:lnTo>
                <a:lnTo>
                  <a:pt x="2492" y="2734"/>
                </a:lnTo>
                <a:lnTo>
                  <a:pt x="2478" y="2734"/>
                </a:lnTo>
                <a:lnTo>
                  <a:pt x="2478" y="2720"/>
                </a:lnTo>
                <a:close/>
                <a:moveTo>
                  <a:pt x="2519" y="2720"/>
                </a:moveTo>
                <a:lnTo>
                  <a:pt x="2533" y="2720"/>
                </a:lnTo>
                <a:lnTo>
                  <a:pt x="2533" y="2734"/>
                </a:lnTo>
                <a:lnTo>
                  <a:pt x="2519" y="2734"/>
                </a:lnTo>
                <a:lnTo>
                  <a:pt x="2519" y="2720"/>
                </a:lnTo>
                <a:close/>
                <a:moveTo>
                  <a:pt x="2561" y="2720"/>
                </a:moveTo>
                <a:lnTo>
                  <a:pt x="2575" y="2720"/>
                </a:lnTo>
                <a:lnTo>
                  <a:pt x="2575" y="2734"/>
                </a:lnTo>
                <a:lnTo>
                  <a:pt x="2561" y="2734"/>
                </a:lnTo>
                <a:lnTo>
                  <a:pt x="2561" y="2720"/>
                </a:lnTo>
                <a:close/>
                <a:moveTo>
                  <a:pt x="2603" y="2720"/>
                </a:moveTo>
                <a:lnTo>
                  <a:pt x="2617" y="2720"/>
                </a:lnTo>
                <a:lnTo>
                  <a:pt x="2617" y="2734"/>
                </a:lnTo>
                <a:lnTo>
                  <a:pt x="2603" y="2734"/>
                </a:lnTo>
                <a:lnTo>
                  <a:pt x="2603" y="2720"/>
                </a:lnTo>
                <a:close/>
                <a:moveTo>
                  <a:pt x="2644" y="2720"/>
                </a:moveTo>
                <a:lnTo>
                  <a:pt x="2658" y="2720"/>
                </a:lnTo>
                <a:lnTo>
                  <a:pt x="2658" y="2734"/>
                </a:lnTo>
                <a:lnTo>
                  <a:pt x="2644" y="2734"/>
                </a:lnTo>
                <a:lnTo>
                  <a:pt x="2644" y="2720"/>
                </a:lnTo>
                <a:close/>
                <a:moveTo>
                  <a:pt x="2686" y="2720"/>
                </a:moveTo>
                <a:lnTo>
                  <a:pt x="2700" y="2720"/>
                </a:lnTo>
                <a:lnTo>
                  <a:pt x="2700" y="2734"/>
                </a:lnTo>
                <a:lnTo>
                  <a:pt x="2686" y="2734"/>
                </a:lnTo>
                <a:lnTo>
                  <a:pt x="2686" y="2720"/>
                </a:lnTo>
                <a:close/>
                <a:moveTo>
                  <a:pt x="2728" y="2720"/>
                </a:moveTo>
                <a:lnTo>
                  <a:pt x="2742" y="2720"/>
                </a:lnTo>
                <a:lnTo>
                  <a:pt x="2742" y="2734"/>
                </a:lnTo>
                <a:lnTo>
                  <a:pt x="2728" y="2734"/>
                </a:lnTo>
                <a:lnTo>
                  <a:pt x="2728" y="2720"/>
                </a:lnTo>
                <a:close/>
                <a:moveTo>
                  <a:pt x="2770" y="2720"/>
                </a:moveTo>
                <a:lnTo>
                  <a:pt x="2783" y="2720"/>
                </a:lnTo>
                <a:lnTo>
                  <a:pt x="2783" y="2734"/>
                </a:lnTo>
                <a:lnTo>
                  <a:pt x="2770" y="2734"/>
                </a:lnTo>
                <a:lnTo>
                  <a:pt x="2770" y="2720"/>
                </a:lnTo>
                <a:close/>
                <a:moveTo>
                  <a:pt x="2811" y="2720"/>
                </a:moveTo>
                <a:lnTo>
                  <a:pt x="2825" y="2720"/>
                </a:lnTo>
                <a:lnTo>
                  <a:pt x="2825" y="2734"/>
                </a:lnTo>
                <a:lnTo>
                  <a:pt x="2811" y="2734"/>
                </a:lnTo>
                <a:lnTo>
                  <a:pt x="2811" y="2720"/>
                </a:lnTo>
                <a:close/>
                <a:moveTo>
                  <a:pt x="2853" y="2720"/>
                </a:moveTo>
                <a:lnTo>
                  <a:pt x="2867" y="2720"/>
                </a:lnTo>
                <a:lnTo>
                  <a:pt x="2867" y="2734"/>
                </a:lnTo>
                <a:lnTo>
                  <a:pt x="2853" y="2734"/>
                </a:lnTo>
                <a:lnTo>
                  <a:pt x="2853" y="2720"/>
                </a:lnTo>
                <a:close/>
                <a:moveTo>
                  <a:pt x="2895" y="2720"/>
                </a:moveTo>
                <a:lnTo>
                  <a:pt x="2909" y="2720"/>
                </a:lnTo>
                <a:lnTo>
                  <a:pt x="2909" y="2734"/>
                </a:lnTo>
                <a:lnTo>
                  <a:pt x="2895" y="2734"/>
                </a:lnTo>
                <a:lnTo>
                  <a:pt x="2895" y="2720"/>
                </a:lnTo>
                <a:close/>
                <a:moveTo>
                  <a:pt x="2936" y="2720"/>
                </a:moveTo>
                <a:lnTo>
                  <a:pt x="2950" y="2720"/>
                </a:lnTo>
                <a:lnTo>
                  <a:pt x="2950" y="2734"/>
                </a:lnTo>
                <a:lnTo>
                  <a:pt x="2936" y="2734"/>
                </a:lnTo>
                <a:lnTo>
                  <a:pt x="2936" y="2720"/>
                </a:lnTo>
                <a:close/>
                <a:moveTo>
                  <a:pt x="2978" y="2720"/>
                </a:moveTo>
                <a:lnTo>
                  <a:pt x="2992" y="2720"/>
                </a:lnTo>
                <a:lnTo>
                  <a:pt x="2992" y="2734"/>
                </a:lnTo>
                <a:lnTo>
                  <a:pt x="2978" y="2734"/>
                </a:lnTo>
                <a:lnTo>
                  <a:pt x="2978" y="2720"/>
                </a:lnTo>
                <a:close/>
                <a:moveTo>
                  <a:pt x="3020" y="2720"/>
                </a:moveTo>
                <a:lnTo>
                  <a:pt x="3034" y="2720"/>
                </a:lnTo>
                <a:lnTo>
                  <a:pt x="3034" y="2734"/>
                </a:lnTo>
                <a:lnTo>
                  <a:pt x="3020" y="2734"/>
                </a:lnTo>
                <a:lnTo>
                  <a:pt x="3020" y="2720"/>
                </a:lnTo>
                <a:close/>
                <a:moveTo>
                  <a:pt x="3062" y="2720"/>
                </a:moveTo>
                <a:lnTo>
                  <a:pt x="3075" y="2720"/>
                </a:lnTo>
                <a:lnTo>
                  <a:pt x="3075" y="2734"/>
                </a:lnTo>
                <a:lnTo>
                  <a:pt x="3062" y="2734"/>
                </a:lnTo>
                <a:lnTo>
                  <a:pt x="3062" y="2720"/>
                </a:lnTo>
                <a:close/>
                <a:moveTo>
                  <a:pt x="3103" y="2720"/>
                </a:moveTo>
                <a:lnTo>
                  <a:pt x="3117" y="2720"/>
                </a:lnTo>
                <a:lnTo>
                  <a:pt x="3117" y="2734"/>
                </a:lnTo>
                <a:lnTo>
                  <a:pt x="3103" y="2734"/>
                </a:lnTo>
                <a:lnTo>
                  <a:pt x="3103" y="2720"/>
                </a:lnTo>
                <a:close/>
                <a:moveTo>
                  <a:pt x="3145" y="2720"/>
                </a:moveTo>
                <a:lnTo>
                  <a:pt x="3159" y="2720"/>
                </a:lnTo>
                <a:lnTo>
                  <a:pt x="3159" y="2734"/>
                </a:lnTo>
                <a:lnTo>
                  <a:pt x="3145" y="2734"/>
                </a:lnTo>
                <a:lnTo>
                  <a:pt x="3145" y="2720"/>
                </a:lnTo>
                <a:close/>
                <a:moveTo>
                  <a:pt x="3187" y="2720"/>
                </a:moveTo>
                <a:lnTo>
                  <a:pt x="3201" y="2720"/>
                </a:lnTo>
                <a:lnTo>
                  <a:pt x="3201" y="2734"/>
                </a:lnTo>
                <a:lnTo>
                  <a:pt x="3187" y="2734"/>
                </a:lnTo>
                <a:lnTo>
                  <a:pt x="3187" y="2720"/>
                </a:lnTo>
                <a:close/>
                <a:moveTo>
                  <a:pt x="3228" y="2720"/>
                </a:moveTo>
                <a:lnTo>
                  <a:pt x="3242" y="2720"/>
                </a:lnTo>
                <a:lnTo>
                  <a:pt x="3242" y="2734"/>
                </a:lnTo>
                <a:lnTo>
                  <a:pt x="3228" y="2734"/>
                </a:lnTo>
                <a:lnTo>
                  <a:pt x="3228" y="2720"/>
                </a:lnTo>
                <a:close/>
                <a:moveTo>
                  <a:pt x="3270" y="2720"/>
                </a:moveTo>
                <a:lnTo>
                  <a:pt x="3284" y="2720"/>
                </a:lnTo>
                <a:lnTo>
                  <a:pt x="3284" y="2734"/>
                </a:lnTo>
                <a:lnTo>
                  <a:pt x="3270" y="2734"/>
                </a:lnTo>
                <a:lnTo>
                  <a:pt x="3270" y="2720"/>
                </a:lnTo>
                <a:close/>
                <a:moveTo>
                  <a:pt x="3312" y="2720"/>
                </a:moveTo>
                <a:lnTo>
                  <a:pt x="3326" y="2720"/>
                </a:lnTo>
                <a:lnTo>
                  <a:pt x="3326" y="2734"/>
                </a:lnTo>
                <a:lnTo>
                  <a:pt x="3312" y="2734"/>
                </a:lnTo>
                <a:lnTo>
                  <a:pt x="3312" y="2720"/>
                </a:lnTo>
                <a:close/>
                <a:moveTo>
                  <a:pt x="3353" y="2720"/>
                </a:moveTo>
                <a:lnTo>
                  <a:pt x="3367" y="2720"/>
                </a:lnTo>
                <a:lnTo>
                  <a:pt x="3367" y="2734"/>
                </a:lnTo>
                <a:lnTo>
                  <a:pt x="3353" y="2734"/>
                </a:lnTo>
                <a:lnTo>
                  <a:pt x="3353" y="2720"/>
                </a:lnTo>
                <a:close/>
                <a:moveTo>
                  <a:pt x="3395" y="2720"/>
                </a:moveTo>
                <a:lnTo>
                  <a:pt x="3409" y="2720"/>
                </a:lnTo>
                <a:lnTo>
                  <a:pt x="3409" y="2734"/>
                </a:lnTo>
                <a:lnTo>
                  <a:pt x="3395" y="2734"/>
                </a:lnTo>
                <a:lnTo>
                  <a:pt x="3395" y="2720"/>
                </a:lnTo>
                <a:close/>
                <a:moveTo>
                  <a:pt x="3437" y="2720"/>
                </a:moveTo>
                <a:lnTo>
                  <a:pt x="3451" y="2720"/>
                </a:lnTo>
                <a:lnTo>
                  <a:pt x="3451" y="2734"/>
                </a:lnTo>
                <a:lnTo>
                  <a:pt x="3437" y="2734"/>
                </a:lnTo>
                <a:lnTo>
                  <a:pt x="3437" y="2720"/>
                </a:lnTo>
                <a:close/>
                <a:moveTo>
                  <a:pt x="3479" y="2720"/>
                </a:moveTo>
                <a:lnTo>
                  <a:pt x="3492" y="2720"/>
                </a:lnTo>
                <a:lnTo>
                  <a:pt x="3492" y="2734"/>
                </a:lnTo>
                <a:lnTo>
                  <a:pt x="3479" y="2734"/>
                </a:lnTo>
                <a:lnTo>
                  <a:pt x="3479" y="2720"/>
                </a:lnTo>
                <a:close/>
                <a:moveTo>
                  <a:pt x="3520" y="2720"/>
                </a:moveTo>
                <a:lnTo>
                  <a:pt x="3534" y="2720"/>
                </a:lnTo>
                <a:lnTo>
                  <a:pt x="3534" y="2734"/>
                </a:lnTo>
                <a:lnTo>
                  <a:pt x="3520" y="2734"/>
                </a:lnTo>
                <a:lnTo>
                  <a:pt x="3520" y="2720"/>
                </a:lnTo>
                <a:close/>
                <a:moveTo>
                  <a:pt x="3562" y="2720"/>
                </a:moveTo>
                <a:lnTo>
                  <a:pt x="3576" y="2720"/>
                </a:lnTo>
                <a:lnTo>
                  <a:pt x="3576" y="2734"/>
                </a:lnTo>
                <a:lnTo>
                  <a:pt x="3562" y="2734"/>
                </a:lnTo>
                <a:lnTo>
                  <a:pt x="3562" y="2720"/>
                </a:lnTo>
                <a:close/>
                <a:moveTo>
                  <a:pt x="3604" y="2720"/>
                </a:moveTo>
                <a:lnTo>
                  <a:pt x="3618" y="2720"/>
                </a:lnTo>
                <a:lnTo>
                  <a:pt x="3618" y="2734"/>
                </a:lnTo>
                <a:lnTo>
                  <a:pt x="3604" y="2734"/>
                </a:lnTo>
                <a:lnTo>
                  <a:pt x="3604" y="2720"/>
                </a:lnTo>
                <a:close/>
                <a:moveTo>
                  <a:pt x="3645" y="2720"/>
                </a:moveTo>
                <a:lnTo>
                  <a:pt x="3659" y="2720"/>
                </a:lnTo>
                <a:lnTo>
                  <a:pt x="3659" y="2734"/>
                </a:lnTo>
                <a:lnTo>
                  <a:pt x="3645" y="2734"/>
                </a:lnTo>
                <a:lnTo>
                  <a:pt x="3645" y="2720"/>
                </a:lnTo>
                <a:close/>
                <a:moveTo>
                  <a:pt x="3687" y="2720"/>
                </a:moveTo>
                <a:lnTo>
                  <a:pt x="3701" y="2720"/>
                </a:lnTo>
                <a:lnTo>
                  <a:pt x="3701" y="2734"/>
                </a:lnTo>
                <a:lnTo>
                  <a:pt x="3687" y="2734"/>
                </a:lnTo>
                <a:lnTo>
                  <a:pt x="3687" y="2720"/>
                </a:lnTo>
                <a:close/>
                <a:moveTo>
                  <a:pt x="3729" y="2720"/>
                </a:moveTo>
                <a:lnTo>
                  <a:pt x="3743" y="2720"/>
                </a:lnTo>
                <a:lnTo>
                  <a:pt x="3743" y="2734"/>
                </a:lnTo>
                <a:lnTo>
                  <a:pt x="3729" y="2734"/>
                </a:lnTo>
                <a:lnTo>
                  <a:pt x="3729" y="2720"/>
                </a:lnTo>
                <a:close/>
                <a:moveTo>
                  <a:pt x="3770" y="2720"/>
                </a:moveTo>
                <a:lnTo>
                  <a:pt x="3784" y="2720"/>
                </a:lnTo>
                <a:lnTo>
                  <a:pt x="3784" y="2734"/>
                </a:lnTo>
                <a:lnTo>
                  <a:pt x="3770" y="2734"/>
                </a:lnTo>
                <a:lnTo>
                  <a:pt x="3770" y="2720"/>
                </a:lnTo>
                <a:close/>
                <a:moveTo>
                  <a:pt x="3812" y="2720"/>
                </a:moveTo>
                <a:lnTo>
                  <a:pt x="3826" y="2720"/>
                </a:lnTo>
                <a:lnTo>
                  <a:pt x="3826" y="2734"/>
                </a:lnTo>
                <a:lnTo>
                  <a:pt x="3812" y="2734"/>
                </a:lnTo>
                <a:lnTo>
                  <a:pt x="3812" y="2720"/>
                </a:lnTo>
                <a:close/>
                <a:moveTo>
                  <a:pt x="3854" y="2720"/>
                </a:moveTo>
                <a:lnTo>
                  <a:pt x="3868" y="2720"/>
                </a:lnTo>
                <a:lnTo>
                  <a:pt x="3868" y="2734"/>
                </a:lnTo>
                <a:lnTo>
                  <a:pt x="3854" y="2734"/>
                </a:lnTo>
                <a:lnTo>
                  <a:pt x="3854" y="2720"/>
                </a:lnTo>
                <a:close/>
                <a:moveTo>
                  <a:pt x="3896" y="2720"/>
                </a:moveTo>
                <a:lnTo>
                  <a:pt x="3909" y="2720"/>
                </a:lnTo>
                <a:lnTo>
                  <a:pt x="3909" y="2734"/>
                </a:lnTo>
                <a:lnTo>
                  <a:pt x="3896" y="2734"/>
                </a:lnTo>
                <a:lnTo>
                  <a:pt x="3896" y="2720"/>
                </a:lnTo>
                <a:close/>
                <a:moveTo>
                  <a:pt x="3937" y="2720"/>
                </a:moveTo>
                <a:lnTo>
                  <a:pt x="3951" y="2720"/>
                </a:lnTo>
                <a:lnTo>
                  <a:pt x="3951" y="2734"/>
                </a:lnTo>
                <a:lnTo>
                  <a:pt x="3937" y="2734"/>
                </a:lnTo>
                <a:lnTo>
                  <a:pt x="3937" y="2720"/>
                </a:lnTo>
                <a:close/>
                <a:moveTo>
                  <a:pt x="3979" y="2720"/>
                </a:moveTo>
                <a:lnTo>
                  <a:pt x="3993" y="2720"/>
                </a:lnTo>
                <a:lnTo>
                  <a:pt x="3993" y="2734"/>
                </a:lnTo>
                <a:lnTo>
                  <a:pt x="3979" y="2734"/>
                </a:lnTo>
                <a:lnTo>
                  <a:pt x="3979" y="2720"/>
                </a:lnTo>
                <a:close/>
                <a:moveTo>
                  <a:pt x="4021" y="2720"/>
                </a:moveTo>
                <a:lnTo>
                  <a:pt x="4035" y="2720"/>
                </a:lnTo>
                <a:lnTo>
                  <a:pt x="4035" y="2734"/>
                </a:lnTo>
                <a:lnTo>
                  <a:pt x="4021" y="2734"/>
                </a:lnTo>
                <a:lnTo>
                  <a:pt x="4021" y="2720"/>
                </a:lnTo>
                <a:close/>
                <a:moveTo>
                  <a:pt x="4062" y="2720"/>
                </a:moveTo>
                <a:lnTo>
                  <a:pt x="4076" y="2720"/>
                </a:lnTo>
                <a:lnTo>
                  <a:pt x="4076" y="2734"/>
                </a:lnTo>
                <a:lnTo>
                  <a:pt x="4062" y="2734"/>
                </a:lnTo>
                <a:lnTo>
                  <a:pt x="4062" y="2720"/>
                </a:lnTo>
                <a:close/>
                <a:moveTo>
                  <a:pt x="4104" y="2720"/>
                </a:moveTo>
                <a:lnTo>
                  <a:pt x="4118" y="2720"/>
                </a:lnTo>
                <a:lnTo>
                  <a:pt x="4118" y="2734"/>
                </a:lnTo>
                <a:lnTo>
                  <a:pt x="4104" y="2734"/>
                </a:lnTo>
                <a:lnTo>
                  <a:pt x="4104" y="2720"/>
                </a:lnTo>
                <a:close/>
                <a:moveTo>
                  <a:pt x="4146" y="2720"/>
                </a:moveTo>
                <a:lnTo>
                  <a:pt x="4160" y="2720"/>
                </a:lnTo>
                <a:lnTo>
                  <a:pt x="4160" y="2734"/>
                </a:lnTo>
                <a:lnTo>
                  <a:pt x="4146" y="2734"/>
                </a:lnTo>
                <a:lnTo>
                  <a:pt x="4146" y="2720"/>
                </a:lnTo>
                <a:close/>
                <a:moveTo>
                  <a:pt x="4187" y="2720"/>
                </a:moveTo>
                <a:lnTo>
                  <a:pt x="4201" y="2720"/>
                </a:lnTo>
                <a:lnTo>
                  <a:pt x="4201" y="2734"/>
                </a:lnTo>
                <a:lnTo>
                  <a:pt x="4187" y="2734"/>
                </a:lnTo>
                <a:lnTo>
                  <a:pt x="4187" y="2720"/>
                </a:lnTo>
                <a:close/>
                <a:moveTo>
                  <a:pt x="4229" y="2720"/>
                </a:moveTo>
                <a:lnTo>
                  <a:pt x="4243" y="2720"/>
                </a:lnTo>
                <a:lnTo>
                  <a:pt x="4243" y="2734"/>
                </a:lnTo>
                <a:lnTo>
                  <a:pt x="4229" y="2734"/>
                </a:lnTo>
                <a:lnTo>
                  <a:pt x="4229" y="2720"/>
                </a:lnTo>
                <a:close/>
                <a:moveTo>
                  <a:pt x="4271" y="2720"/>
                </a:moveTo>
                <a:lnTo>
                  <a:pt x="4285" y="2720"/>
                </a:lnTo>
                <a:lnTo>
                  <a:pt x="4285" y="2734"/>
                </a:lnTo>
                <a:lnTo>
                  <a:pt x="4271" y="2734"/>
                </a:lnTo>
                <a:lnTo>
                  <a:pt x="4271" y="2720"/>
                </a:lnTo>
                <a:close/>
                <a:moveTo>
                  <a:pt x="4313" y="2720"/>
                </a:moveTo>
                <a:lnTo>
                  <a:pt x="4326" y="2720"/>
                </a:lnTo>
                <a:lnTo>
                  <a:pt x="4326" y="2734"/>
                </a:lnTo>
                <a:lnTo>
                  <a:pt x="4313" y="2734"/>
                </a:lnTo>
                <a:lnTo>
                  <a:pt x="4313" y="2720"/>
                </a:lnTo>
                <a:close/>
                <a:moveTo>
                  <a:pt x="4354" y="2720"/>
                </a:moveTo>
                <a:lnTo>
                  <a:pt x="4368" y="2720"/>
                </a:lnTo>
                <a:lnTo>
                  <a:pt x="4368" y="2734"/>
                </a:lnTo>
                <a:lnTo>
                  <a:pt x="4354" y="2734"/>
                </a:lnTo>
                <a:lnTo>
                  <a:pt x="4354" y="2720"/>
                </a:lnTo>
                <a:close/>
                <a:moveTo>
                  <a:pt x="4396" y="2720"/>
                </a:moveTo>
                <a:lnTo>
                  <a:pt x="4410" y="2720"/>
                </a:lnTo>
                <a:lnTo>
                  <a:pt x="4410" y="2734"/>
                </a:lnTo>
                <a:lnTo>
                  <a:pt x="4396" y="2734"/>
                </a:lnTo>
                <a:lnTo>
                  <a:pt x="4396" y="2720"/>
                </a:lnTo>
                <a:close/>
                <a:moveTo>
                  <a:pt x="4438" y="2720"/>
                </a:moveTo>
                <a:lnTo>
                  <a:pt x="4452" y="2720"/>
                </a:lnTo>
                <a:lnTo>
                  <a:pt x="4452" y="2734"/>
                </a:lnTo>
                <a:lnTo>
                  <a:pt x="4438" y="2734"/>
                </a:lnTo>
                <a:lnTo>
                  <a:pt x="4438" y="2720"/>
                </a:lnTo>
                <a:close/>
                <a:moveTo>
                  <a:pt x="4479" y="2720"/>
                </a:moveTo>
                <a:lnTo>
                  <a:pt x="4493" y="2720"/>
                </a:lnTo>
                <a:lnTo>
                  <a:pt x="4493" y="2734"/>
                </a:lnTo>
                <a:lnTo>
                  <a:pt x="4479" y="2734"/>
                </a:lnTo>
                <a:lnTo>
                  <a:pt x="4479" y="2720"/>
                </a:lnTo>
                <a:close/>
                <a:moveTo>
                  <a:pt x="4521" y="2720"/>
                </a:moveTo>
                <a:lnTo>
                  <a:pt x="4535" y="2720"/>
                </a:lnTo>
                <a:lnTo>
                  <a:pt x="4535" y="2734"/>
                </a:lnTo>
                <a:lnTo>
                  <a:pt x="4521" y="2734"/>
                </a:lnTo>
                <a:lnTo>
                  <a:pt x="4521" y="2720"/>
                </a:lnTo>
                <a:close/>
                <a:moveTo>
                  <a:pt x="4563" y="2720"/>
                </a:moveTo>
                <a:lnTo>
                  <a:pt x="4577" y="2720"/>
                </a:lnTo>
                <a:lnTo>
                  <a:pt x="4577" y="2734"/>
                </a:lnTo>
                <a:lnTo>
                  <a:pt x="4563" y="2734"/>
                </a:lnTo>
                <a:lnTo>
                  <a:pt x="4563" y="2720"/>
                </a:lnTo>
                <a:close/>
                <a:moveTo>
                  <a:pt x="4605" y="2720"/>
                </a:moveTo>
                <a:lnTo>
                  <a:pt x="4618" y="2720"/>
                </a:lnTo>
                <a:lnTo>
                  <a:pt x="4618" y="2734"/>
                </a:lnTo>
                <a:lnTo>
                  <a:pt x="4605" y="2734"/>
                </a:lnTo>
                <a:lnTo>
                  <a:pt x="4605" y="2720"/>
                </a:lnTo>
                <a:close/>
                <a:moveTo>
                  <a:pt x="4646" y="2720"/>
                </a:moveTo>
                <a:lnTo>
                  <a:pt x="4660" y="2720"/>
                </a:lnTo>
                <a:lnTo>
                  <a:pt x="4660" y="2734"/>
                </a:lnTo>
                <a:lnTo>
                  <a:pt x="4646" y="2734"/>
                </a:lnTo>
                <a:lnTo>
                  <a:pt x="4646" y="2720"/>
                </a:lnTo>
                <a:close/>
                <a:moveTo>
                  <a:pt x="4688" y="2720"/>
                </a:moveTo>
                <a:lnTo>
                  <a:pt x="4702" y="2720"/>
                </a:lnTo>
                <a:lnTo>
                  <a:pt x="4702" y="2734"/>
                </a:lnTo>
                <a:lnTo>
                  <a:pt x="4688" y="2734"/>
                </a:lnTo>
                <a:lnTo>
                  <a:pt x="4688" y="2720"/>
                </a:lnTo>
                <a:close/>
                <a:moveTo>
                  <a:pt x="4730" y="2720"/>
                </a:moveTo>
                <a:lnTo>
                  <a:pt x="4744" y="2720"/>
                </a:lnTo>
                <a:lnTo>
                  <a:pt x="4744" y="2734"/>
                </a:lnTo>
                <a:lnTo>
                  <a:pt x="4730" y="2734"/>
                </a:lnTo>
                <a:lnTo>
                  <a:pt x="4730" y="2720"/>
                </a:lnTo>
                <a:close/>
                <a:moveTo>
                  <a:pt x="4771" y="2720"/>
                </a:moveTo>
                <a:lnTo>
                  <a:pt x="4785" y="2720"/>
                </a:lnTo>
                <a:lnTo>
                  <a:pt x="4785" y="2734"/>
                </a:lnTo>
                <a:lnTo>
                  <a:pt x="4771" y="2734"/>
                </a:lnTo>
                <a:lnTo>
                  <a:pt x="4771" y="2720"/>
                </a:lnTo>
                <a:close/>
                <a:moveTo>
                  <a:pt x="4813" y="2720"/>
                </a:moveTo>
                <a:lnTo>
                  <a:pt x="4827" y="2720"/>
                </a:lnTo>
                <a:lnTo>
                  <a:pt x="4827" y="2734"/>
                </a:lnTo>
                <a:lnTo>
                  <a:pt x="4813" y="2734"/>
                </a:lnTo>
                <a:lnTo>
                  <a:pt x="4813" y="2720"/>
                </a:lnTo>
                <a:close/>
                <a:moveTo>
                  <a:pt x="4855" y="2720"/>
                </a:moveTo>
                <a:lnTo>
                  <a:pt x="4869" y="2720"/>
                </a:lnTo>
                <a:lnTo>
                  <a:pt x="4869" y="2734"/>
                </a:lnTo>
                <a:lnTo>
                  <a:pt x="4855" y="2734"/>
                </a:lnTo>
                <a:lnTo>
                  <a:pt x="4855" y="2720"/>
                </a:lnTo>
                <a:close/>
                <a:moveTo>
                  <a:pt x="4896" y="2720"/>
                </a:moveTo>
                <a:lnTo>
                  <a:pt x="4910" y="2720"/>
                </a:lnTo>
                <a:lnTo>
                  <a:pt x="4910" y="2734"/>
                </a:lnTo>
                <a:lnTo>
                  <a:pt x="4896" y="2734"/>
                </a:lnTo>
                <a:lnTo>
                  <a:pt x="4896" y="2720"/>
                </a:lnTo>
                <a:close/>
                <a:moveTo>
                  <a:pt x="4938" y="2720"/>
                </a:moveTo>
                <a:lnTo>
                  <a:pt x="4952" y="2720"/>
                </a:lnTo>
                <a:lnTo>
                  <a:pt x="4952" y="2734"/>
                </a:lnTo>
                <a:lnTo>
                  <a:pt x="4938" y="2734"/>
                </a:lnTo>
                <a:lnTo>
                  <a:pt x="4938" y="2720"/>
                </a:lnTo>
                <a:close/>
                <a:moveTo>
                  <a:pt x="4980" y="2720"/>
                </a:moveTo>
                <a:lnTo>
                  <a:pt x="4994" y="2720"/>
                </a:lnTo>
                <a:lnTo>
                  <a:pt x="4994" y="2734"/>
                </a:lnTo>
                <a:lnTo>
                  <a:pt x="4980" y="2734"/>
                </a:lnTo>
                <a:lnTo>
                  <a:pt x="4980" y="2720"/>
                </a:lnTo>
                <a:close/>
                <a:moveTo>
                  <a:pt x="5022" y="2720"/>
                </a:moveTo>
                <a:lnTo>
                  <a:pt x="5035" y="2720"/>
                </a:lnTo>
                <a:lnTo>
                  <a:pt x="5035" y="2734"/>
                </a:lnTo>
                <a:lnTo>
                  <a:pt x="5022" y="2734"/>
                </a:lnTo>
                <a:lnTo>
                  <a:pt x="5022" y="2720"/>
                </a:lnTo>
                <a:close/>
                <a:moveTo>
                  <a:pt x="5063" y="2720"/>
                </a:moveTo>
                <a:lnTo>
                  <a:pt x="5077" y="2720"/>
                </a:lnTo>
                <a:lnTo>
                  <a:pt x="5077" y="2734"/>
                </a:lnTo>
                <a:lnTo>
                  <a:pt x="5063" y="2734"/>
                </a:lnTo>
                <a:lnTo>
                  <a:pt x="5063" y="2720"/>
                </a:lnTo>
                <a:close/>
                <a:moveTo>
                  <a:pt x="5105" y="2720"/>
                </a:moveTo>
                <a:lnTo>
                  <a:pt x="5119" y="2720"/>
                </a:lnTo>
                <a:lnTo>
                  <a:pt x="5119" y="2734"/>
                </a:lnTo>
                <a:lnTo>
                  <a:pt x="5105" y="2734"/>
                </a:lnTo>
                <a:lnTo>
                  <a:pt x="5105" y="2720"/>
                </a:lnTo>
                <a:close/>
                <a:moveTo>
                  <a:pt x="5147" y="2720"/>
                </a:moveTo>
                <a:lnTo>
                  <a:pt x="5161" y="2720"/>
                </a:lnTo>
                <a:lnTo>
                  <a:pt x="5161" y="2734"/>
                </a:lnTo>
                <a:lnTo>
                  <a:pt x="5147" y="2734"/>
                </a:lnTo>
                <a:lnTo>
                  <a:pt x="5147" y="2720"/>
                </a:lnTo>
                <a:close/>
                <a:moveTo>
                  <a:pt x="5188" y="2720"/>
                </a:moveTo>
                <a:lnTo>
                  <a:pt x="5202" y="2720"/>
                </a:lnTo>
                <a:lnTo>
                  <a:pt x="5202" y="2734"/>
                </a:lnTo>
                <a:lnTo>
                  <a:pt x="5188" y="2734"/>
                </a:lnTo>
                <a:lnTo>
                  <a:pt x="5188" y="2720"/>
                </a:lnTo>
                <a:close/>
                <a:moveTo>
                  <a:pt x="5230" y="2720"/>
                </a:moveTo>
                <a:lnTo>
                  <a:pt x="5244" y="2720"/>
                </a:lnTo>
                <a:lnTo>
                  <a:pt x="5244" y="2734"/>
                </a:lnTo>
                <a:lnTo>
                  <a:pt x="5230" y="2734"/>
                </a:lnTo>
                <a:lnTo>
                  <a:pt x="5230" y="2720"/>
                </a:lnTo>
                <a:close/>
                <a:moveTo>
                  <a:pt x="5272" y="2720"/>
                </a:moveTo>
                <a:lnTo>
                  <a:pt x="5286" y="2720"/>
                </a:lnTo>
                <a:lnTo>
                  <a:pt x="5286" y="2734"/>
                </a:lnTo>
                <a:lnTo>
                  <a:pt x="5272" y="2734"/>
                </a:lnTo>
                <a:lnTo>
                  <a:pt x="5272" y="2720"/>
                </a:lnTo>
                <a:close/>
                <a:moveTo>
                  <a:pt x="5313" y="2720"/>
                </a:moveTo>
                <a:lnTo>
                  <a:pt x="5327" y="2720"/>
                </a:lnTo>
                <a:lnTo>
                  <a:pt x="5327" y="2734"/>
                </a:lnTo>
                <a:lnTo>
                  <a:pt x="5313" y="2734"/>
                </a:lnTo>
                <a:lnTo>
                  <a:pt x="5313" y="2720"/>
                </a:lnTo>
                <a:close/>
                <a:moveTo>
                  <a:pt x="5355" y="2720"/>
                </a:moveTo>
                <a:lnTo>
                  <a:pt x="5369" y="2720"/>
                </a:lnTo>
                <a:lnTo>
                  <a:pt x="5369" y="2734"/>
                </a:lnTo>
                <a:lnTo>
                  <a:pt x="5355" y="2734"/>
                </a:lnTo>
                <a:lnTo>
                  <a:pt x="5355" y="2720"/>
                </a:lnTo>
                <a:close/>
                <a:moveTo>
                  <a:pt x="5397" y="2720"/>
                </a:moveTo>
                <a:lnTo>
                  <a:pt x="5411" y="2720"/>
                </a:lnTo>
                <a:lnTo>
                  <a:pt x="5411" y="2734"/>
                </a:lnTo>
                <a:lnTo>
                  <a:pt x="5397" y="2734"/>
                </a:lnTo>
                <a:lnTo>
                  <a:pt x="5397" y="2720"/>
                </a:lnTo>
                <a:close/>
                <a:moveTo>
                  <a:pt x="5439" y="2720"/>
                </a:moveTo>
                <a:lnTo>
                  <a:pt x="5452" y="2720"/>
                </a:lnTo>
                <a:lnTo>
                  <a:pt x="5452" y="2734"/>
                </a:lnTo>
                <a:lnTo>
                  <a:pt x="5439" y="2734"/>
                </a:lnTo>
                <a:lnTo>
                  <a:pt x="5439" y="2720"/>
                </a:lnTo>
                <a:close/>
                <a:moveTo>
                  <a:pt x="5480" y="2720"/>
                </a:moveTo>
                <a:lnTo>
                  <a:pt x="5494" y="2720"/>
                </a:lnTo>
                <a:lnTo>
                  <a:pt x="5494" y="2734"/>
                </a:lnTo>
                <a:lnTo>
                  <a:pt x="5480" y="2734"/>
                </a:lnTo>
                <a:lnTo>
                  <a:pt x="5480" y="2720"/>
                </a:lnTo>
                <a:close/>
                <a:moveTo>
                  <a:pt x="5522" y="2720"/>
                </a:moveTo>
                <a:lnTo>
                  <a:pt x="5536" y="2720"/>
                </a:lnTo>
                <a:lnTo>
                  <a:pt x="5536" y="2734"/>
                </a:lnTo>
                <a:lnTo>
                  <a:pt x="5522" y="2734"/>
                </a:lnTo>
                <a:lnTo>
                  <a:pt x="5522" y="2720"/>
                </a:lnTo>
                <a:close/>
                <a:moveTo>
                  <a:pt x="5552" y="2722"/>
                </a:moveTo>
                <a:lnTo>
                  <a:pt x="5552" y="2708"/>
                </a:lnTo>
                <a:lnTo>
                  <a:pt x="5565" y="2708"/>
                </a:lnTo>
                <a:lnTo>
                  <a:pt x="5565" y="2722"/>
                </a:lnTo>
                <a:lnTo>
                  <a:pt x="5552" y="2722"/>
                </a:lnTo>
                <a:close/>
                <a:moveTo>
                  <a:pt x="5552" y="2681"/>
                </a:moveTo>
                <a:lnTo>
                  <a:pt x="5552" y="2667"/>
                </a:lnTo>
                <a:lnTo>
                  <a:pt x="5565" y="2667"/>
                </a:lnTo>
                <a:lnTo>
                  <a:pt x="5565" y="2681"/>
                </a:lnTo>
                <a:lnTo>
                  <a:pt x="5552" y="2681"/>
                </a:lnTo>
                <a:close/>
                <a:moveTo>
                  <a:pt x="5552" y="2640"/>
                </a:moveTo>
                <a:lnTo>
                  <a:pt x="5552" y="2627"/>
                </a:lnTo>
                <a:lnTo>
                  <a:pt x="5565" y="2627"/>
                </a:lnTo>
                <a:lnTo>
                  <a:pt x="5565" y="2640"/>
                </a:lnTo>
                <a:lnTo>
                  <a:pt x="5552" y="2640"/>
                </a:lnTo>
                <a:close/>
                <a:moveTo>
                  <a:pt x="5552" y="2599"/>
                </a:moveTo>
                <a:lnTo>
                  <a:pt x="5552" y="2586"/>
                </a:lnTo>
                <a:lnTo>
                  <a:pt x="5565" y="2586"/>
                </a:lnTo>
                <a:lnTo>
                  <a:pt x="5565" y="2599"/>
                </a:lnTo>
                <a:lnTo>
                  <a:pt x="5552" y="2599"/>
                </a:lnTo>
                <a:close/>
                <a:moveTo>
                  <a:pt x="5552" y="2559"/>
                </a:moveTo>
                <a:lnTo>
                  <a:pt x="5552" y="2545"/>
                </a:lnTo>
                <a:lnTo>
                  <a:pt x="5565" y="2545"/>
                </a:lnTo>
                <a:lnTo>
                  <a:pt x="5565" y="2559"/>
                </a:lnTo>
                <a:lnTo>
                  <a:pt x="5552" y="2559"/>
                </a:lnTo>
                <a:close/>
                <a:moveTo>
                  <a:pt x="5552" y="2518"/>
                </a:moveTo>
                <a:lnTo>
                  <a:pt x="5552" y="2504"/>
                </a:lnTo>
                <a:lnTo>
                  <a:pt x="5565" y="2504"/>
                </a:lnTo>
                <a:lnTo>
                  <a:pt x="5565" y="2518"/>
                </a:lnTo>
                <a:lnTo>
                  <a:pt x="5552" y="2518"/>
                </a:lnTo>
                <a:close/>
                <a:moveTo>
                  <a:pt x="5552" y="2477"/>
                </a:moveTo>
                <a:lnTo>
                  <a:pt x="5552" y="2464"/>
                </a:lnTo>
                <a:lnTo>
                  <a:pt x="5565" y="2464"/>
                </a:lnTo>
                <a:lnTo>
                  <a:pt x="5565" y="2477"/>
                </a:lnTo>
                <a:lnTo>
                  <a:pt x="5552" y="2477"/>
                </a:lnTo>
                <a:close/>
                <a:moveTo>
                  <a:pt x="5552" y="2436"/>
                </a:moveTo>
                <a:lnTo>
                  <a:pt x="5552" y="2423"/>
                </a:lnTo>
                <a:lnTo>
                  <a:pt x="5565" y="2423"/>
                </a:lnTo>
                <a:lnTo>
                  <a:pt x="5565" y="2436"/>
                </a:lnTo>
                <a:lnTo>
                  <a:pt x="5552" y="2436"/>
                </a:lnTo>
                <a:close/>
                <a:moveTo>
                  <a:pt x="5552" y="2396"/>
                </a:moveTo>
                <a:lnTo>
                  <a:pt x="5552" y="2382"/>
                </a:lnTo>
                <a:lnTo>
                  <a:pt x="5565" y="2382"/>
                </a:lnTo>
                <a:lnTo>
                  <a:pt x="5565" y="2396"/>
                </a:lnTo>
                <a:lnTo>
                  <a:pt x="5552" y="2396"/>
                </a:lnTo>
                <a:close/>
                <a:moveTo>
                  <a:pt x="5552" y="2355"/>
                </a:moveTo>
                <a:lnTo>
                  <a:pt x="5552" y="2341"/>
                </a:lnTo>
                <a:lnTo>
                  <a:pt x="5565" y="2341"/>
                </a:lnTo>
                <a:lnTo>
                  <a:pt x="5565" y="2355"/>
                </a:lnTo>
                <a:lnTo>
                  <a:pt x="5552" y="2355"/>
                </a:lnTo>
                <a:close/>
                <a:moveTo>
                  <a:pt x="5552" y="2314"/>
                </a:moveTo>
                <a:lnTo>
                  <a:pt x="5552" y="2301"/>
                </a:lnTo>
                <a:lnTo>
                  <a:pt x="5565" y="2301"/>
                </a:lnTo>
                <a:lnTo>
                  <a:pt x="5565" y="2314"/>
                </a:lnTo>
                <a:lnTo>
                  <a:pt x="5552" y="2314"/>
                </a:lnTo>
                <a:close/>
                <a:moveTo>
                  <a:pt x="5552" y="2273"/>
                </a:moveTo>
                <a:lnTo>
                  <a:pt x="5552" y="2260"/>
                </a:lnTo>
                <a:lnTo>
                  <a:pt x="5565" y="2260"/>
                </a:lnTo>
                <a:lnTo>
                  <a:pt x="5565" y="2273"/>
                </a:lnTo>
                <a:lnTo>
                  <a:pt x="5552" y="2273"/>
                </a:lnTo>
                <a:close/>
                <a:moveTo>
                  <a:pt x="5552" y="2233"/>
                </a:moveTo>
                <a:lnTo>
                  <a:pt x="5552" y="2219"/>
                </a:lnTo>
                <a:lnTo>
                  <a:pt x="5565" y="2219"/>
                </a:lnTo>
                <a:lnTo>
                  <a:pt x="5565" y="2233"/>
                </a:lnTo>
                <a:lnTo>
                  <a:pt x="5552" y="2233"/>
                </a:lnTo>
                <a:close/>
                <a:moveTo>
                  <a:pt x="5552" y="2192"/>
                </a:moveTo>
                <a:lnTo>
                  <a:pt x="5552" y="2178"/>
                </a:lnTo>
                <a:lnTo>
                  <a:pt x="5565" y="2178"/>
                </a:lnTo>
                <a:lnTo>
                  <a:pt x="5565" y="2192"/>
                </a:lnTo>
                <a:lnTo>
                  <a:pt x="5552" y="2192"/>
                </a:lnTo>
                <a:close/>
                <a:moveTo>
                  <a:pt x="5552" y="2151"/>
                </a:moveTo>
                <a:lnTo>
                  <a:pt x="5552" y="2138"/>
                </a:lnTo>
                <a:lnTo>
                  <a:pt x="5565" y="2138"/>
                </a:lnTo>
                <a:lnTo>
                  <a:pt x="5565" y="2151"/>
                </a:lnTo>
                <a:lnTo>
                  <a:pt x="5552" y="2151"/>
                </a:lnTo>
                <a:close/>
                <a:moveTo>
                  <a:pt x="5552" y="2110"/>
                </a:moveTo>
                <a:lnTo>
                  <a:pt x="5552" y="2097"/>
                </a:lnTo>
                <a:lnTo>
                  <a:pt x="5565" y="2097"/>
                </a:lnTo>
                <a:lnTo>
                  <a:pt x="5565" y="2110"/>
                </a:lnTo>
                <a:lnTo>
                  <a:pt x="5552" y="2110"/>
                </a:lnTo>
                <a:close/>
                <a:moveTo>
                  <a:pt x="5552" y="2070"/>
                </a:moveTo>
                <a:lnTo>
                  <a:pt x="5552" y="2056"/>
                </a:lnTo>
                <a:lnTo>
                  <a:pt x="5565" y="2056"/>
                </a:lnTo>
                <a:lnTo>
                  <a:pt x="5565" y="2070"/>
                </a:lnTo>
                <a:lnTo>
                  <a:pt x="5552" y="2070"/>
                </a:lnTo>
                <a:close/>
                <a:moveTo>
                  <a:pt x="5552" y="2029"/>
                </a:moveTo>
                <a:lnTo>
                  <a:pt x="5552" y="2015"/>
                </a:lnTo>
                <a:lnTo>
                  <a:pt x="5565" y="2015"/>
                </a:lnTo>
                <a:lnTo>
                  <a:pt x="5565" y="2029"/>
                </a:lnTo>
                <a:lnTo>
                  <a:pt x="5552" y="2029"/>
                </a:lnTo>
                <a:close/>
                <a:moveTo>
                  <a:pt x="5552" y="1988"/>
                </a:moveTo>
                <a:lnTo>
                  <a:pt x="5552" y="1975"/>
                </a:lnTo>
                <a:lnTo>
                  <a:pt x="5565" y="1975"/>
                </a:lnTo>
                <a:lnTo>
                  <a:pt x="5565" y="1988"/>
                </a:lnTo>
                <a:lnTo>
                  <a:pt x="5552" y="1988"/>
                </a:lnTo>
                <a:close/>
                <a:moveTo>
                  <a:pt x="5552" y="1947"/>
                </a:moveTo>
                <a:lnTo>
                  <a:pt x="5552" y="1934"/>
                </a:lnTo>
                <a:lnTo>
                  <a:pt x="5565" y="1934"/>
                </a:lnTo>
                <a:lnTo>
                  <a:pt x="5565" y="1947"/>
                </a:lnTo>
                <a:lnTo>
                  <a:pt x="5552" y="1947"/>
                </a:lnTo>
                <a:close/>
                <a:moveTo>
                  <a:pt x="5552" y="1907"/>
                </a:moveTo>
                <a:lnTo>
                  <a:pt x="5552" y="1893"/>
                </a:lnTo>
                <a:lnTo>
                  <a:pt x="5565" y="1893"/>
                </a:lnTo>
                <a:lnTo>
                  <a:pt x="5565" y="1907"/>
                </a:lnTo>
                <a:lnTo>
                  <a:pt x="5552" y="1907"/>
                </a:lnTo>
                <a:close/>
                <a:moveTo>
                  <a:pt x="5552" y="1866"/>
                </a:moveTo>
                <a:lnTo>
                  <a:pt x="5552" y="1852"/>
                </a:lnTo>
                <a:lnTo>
                  <a:pt x="5565" y="1852"/>
                </a:lnTo>
                <a:lnTo>
                  <a:pt x="5565" y="1866"/>
                </a:lnTo>
                <a:lnTo>
                  <a:pt x="5552" y="1866"/>
                </a:lnTo>
                <a:close/>
                <a:moveTo>
                  <a:pt x="5552" y="1825"/>
                </a:moveTo>
                <a:lnTo>
                  <a:pt x="5552" y="1812"/>
                </a:lnTo>
                <a:lnTo>
                  <a:pt x="5565" y="1812"/>
                </a:lnTo>
                <a:lnTo>
                  <a:pt x="5565" y="1825"/>
                </a:lnTo>
                <a:lnTo>
                  <a:pt x="5552" y="1825"/>
                </a:lnTo>
                <a:close/>
                <a:moveTo>
                  <a:pt x="5552" y="1784"/>
                </a:moveTo>
                <a:lnTo>
                  <a:pt x="5552" y="1771"/>
                </a:lnTo>
                <a:lnTo>
                  <a:pt x="5565" y="1771"/>
                </a:lnTo>
                <a:lnTo>
                  <a:pt x="5565" y="1784"/>
                </a:lnTo>
                <a:lnTo>
                  <a:pt x="5552" y="1784"/>
                </a:lnTo>
                <a:close/>
                <a:moveTo>
                  <a:pt x="5552" y="1744"/>
                </a:moveTo>
                <a:lnTo>
                  <a:pt x="5552" y="1730"/>
                </a:lnTo>
                <a:lnTo>
                  <a:pt x="5565" y="1730"/>
                </a:lnTo>
                <a:lnTo>
                  <a:pt x="5565" y="1744"/>
                </a:lnTo>
                <a:lnTo>
                  <a:pt x="5552" y="1744"/>
                </a:lnTo>
                <a:close/>
                <a:moveTo>
                  <a:pt x="5552" y="1703"/>
                </a:moveTo>
                <a:lnTo>
                  <a:pt x="5552" y="1689"/>
                </a:lnTo>
                <a:lnTo>
                  <a:pt x="5565" y="1689"/>
                </a:lnTo>
                <a:lnTo>
                  <a:pt x="5565" y="1703"/>
                </a:lnTo>
                <a:lnTo>
                  <a:pt x="5552" y="1703"/>
                </a:lnTo>
                <a:close/>
                <a:moveTo>
                  <a:pt x="5552" y="1662"/>
                </a:moveTo>
                <a:lnTo>
                  <a:pt x="5552" y="1649"/>
                </a:lnTo>
                <a:lnTo>
                  <a:pt x="5565" y="1649"/>
                </a:lnTo>
                <a:lnTo>
                  <a:pt x="5565" y="1662"/>
                </a:lnTo>
                <a:lnTo>
                  <a:pt x="5552" y="1662"/>
                </a:lnTo>
                <a:close/>
                <a:moveTo>
                  <a:pt x="5552" y="1621"/>
                </a:moveTo>
                <a:lnTo>
                  <a:pt x="5552" y="1608"/>
                </a:lnTo>
                <a:lnTo>
                  <a:pt x="5565" y="1608"/>
                </a:lnTo>
                <a:lnTo>
                  <a:pt x="5565" y="1621"/>
                </a:lnTo>
                <a:lnTo>
                  <a:pt x="5552" y="1621"/>
                </a:lnTo>
                <a:close/>
                <a:moveTo>
                  <a:pt x="5552" y="1581"/>
                </a:moveTo>
                <a:lnTo>
                  <a:pt x="5552" y="1567"/>
                </a:lnTo>
                <a:lnTo>
                  <a:pt x="5565" y="1567"/>
                </a:lnTo>
                <a:lnTo>
                  <a:pt x="5565" y="1581"/>
                </a:lnTo>
                <a:lnTo>
                  <a:pt x="5552" y="1581"/>
                </a:lnTo>
                <a:close/>
                <a:moveTo>
                  <a:pt x="5552" y="1540"/>
                </a:moveTo>
                <a:lnTo>
                  <a:pt x="5552" y="1526"/>
                </a:lnTo>
                <a:lnTo>
                  <a:pt x="5565" y="1526"/>
                </a:lnTo>
                <a:lnTo>
                  <a:pt x="5565" y="1540"/>
                </a:lnTo>
                <a:lnTo>
                  <a:pt x="5552" y="1540"/>
                </a:lnTo>
                <a:close/>
                <a:moveTo>
                  <a:pt x="5552" y="1499"/>
                </a:moveTo>
                <a:lnTo>
                  <a:pt x="5552" y="1486"/>
                </a:lnTo>
                <a:lnTo>
                  <a:pt x="5565" y="1486"/>
                </a:lnTo>
                <a:lnTo>
                  <a:pt x="5565" y="1499"/>
                </a:lnTo>
                <a:lnTo>
                  <a:pt x="5552" y="1499"/>
                </a:lnTo>
                <a:close/>
                <a:moveTo>
                  <a:pt x="5552" y="1458"/>
                </a:moveTo>
                <a:lnTo>
                  <a:pt x="5552" y="1445"/>
                </a:lnTo>
                <a:lnTo>
                  <a:pt x="5565" y="1445"/>
                </a:lnTo>
                <a:lnTo>
                  <a:pt x="5565" y="1458"/>
                </a:lnTo>
                <a:lnTo>
                  <a:pt x="5552" y="1458"/>
                </a:lnTo>
                <a:close/>
                <a:moveTo>
                  <a:pt x="5552" y="1418"/>
                </a:moveTo>
                <a:lnTo>
                  <a:pt x="5552" y="1404"/>
                </a:lnTo>
                <a:lnTo>
                  <a:pt x="5565" y="1404"/>
                </a:lnTo>
                <a:lnTo>
                  <a:pt x="5565" y="1418"/>
                </a:lnTo>
                <a:lnTo>
                  <a:pt x="5552" y="1418"/>
                </a:lnTo>
                <a:close/>
                <a:moveTo>
                  <a:pt x="5552" y="1377"/>
                </a:moveTo>
                <a:lnTo>
                  <a:pt x="5552" y="1363"/>
                </a:lnTo>
                <a:lnTo>
                  <a:pt x="5565" y="1363"/>
                </a:lnTo>
                <a:lnTo>
                  <a:pt x="5565" y="1377"/>
                </a:lnTo>
                <a:lnTo>
                  <a:pt x="5552" y="1377"/>
                </a:lnTo>
                <a:close/>
                <a:moveTo>
                  <a:pt x="5552" y="1336"/>
                </a:moveTo>
                <a:lnTo>
                  <a:pt x="5552" y="1322"/>
                </a:lnTo>
                <a:lnTo>
                  <a:pt x="5565" y="1322"/>
                </a:lnTo>
                <a:lnTo>
                  <a:pt x="5565" y="1336"/>
                </a:lnTo>
                <a:lnTo>
                  <a:pt x="5552" y="1336"/>
                </a:lnTo>
                <a:close/>
                <a:moveTo>
                  <a:pt x="5552" y="1295"/>
                </a:moveTo>
                <a:lnTo>
                  <a:pt x="5552" y="1282"/>
                </a:lnTo>
                <a:lnTo>
                  <a:pt x="5565" y="1282"/>
                </a:lnTo>
                <a:lnTo>
                  <a:pt x="5565" y="1295"/>
                </a:lnTo>
                <a:lnTo>
                  <a:pt x="5552" y="1295"/>
                </a:lnTo>
                <a:close/>
                <a:moveTo>
                  <a:pt x="5552" y="1255"/>
                </a:moveTo>
                <a:lnTo>
                  <a:pt x="5552" y="1241"/>
                </a:lnTo>
                <a:lnTo>
                  <a:pt x="5565" y="1241"/>
                </a:lnTo>
                <a:lnTo>
                  <a:pt x="5565" y="1255"/>
                </a:lnTo>
                <a:lnTo>
                  <a:pt x="5552" y="1255"/>
                </a:lnTo>
                <a:close/>
                <a:moveTo>
                  <a:pt x="5552" y="1214"/>
                </a:moveTo>
                <a:lnTo>
                  <a:pt x="5552" y="1200"/>
                </a:lnTo>
                <a:lnTo>
                  <a:pt x="5565" y="1200"/>
                </a:lnTo>
                <a:lnTo>
                  <a:pt x="5565" y="1214"/>
                </a:lnTo>
                <a:lnTo>
                  <a:pt x="5552" y="1214"/>
                </a:lnTo>
                <a:close/>
                <a:moveTo>
                  <a:pt x="5552" y="1173"/>
                </a:moveTo>
                <a:lnTo>
                  <a:pt x="5552" y="1159"/>
                </a:lnTo>
                <a:lnTo>
                  <a:pt x="5565" y="1159"/>
                </a:lnTo>
                <a:lnTo>
                  <a:pt x="5565" y="1173"/>
                </a:lnTo>
                <a:lnTo>
                  <a:pt x="5552" y="1173"/>
                </a:lnTo>
                <a:close/>
                <a:moveTo>
                  <a:pt x="5552" y="1132"/>
                </a:moveTo>
                <a:lnTo>
                  <a:pt x="5552" y="1119"/>
                </a:lnTo>
                <a:lnTo>
                  <a:pt x="5565" y="1119"/>
                </a:lnTo>
                <a:lnTo>
                  <a:pt x="5565" y="1132"/>
                </a:lnTo>
                <a:lnTo>
                  <a:pt x="5552" y="1132"/>
                </a:lnTo>
                <a:close/>
                <a:moveTo>
                  <a:pt x="5552" y="1092"/>
                </a:moveTo>
                <a:lnTo>
                  <a:pt x="5552" y="1078"/>
                </a:lnTo>
                <a:lnTo>
                  <a:pt x="5565" y="1078"/>
                </a:lnTo>
                <a:lnTo>
                  <a:pt x="5565" y="1092"/>
                </a:lnTo>
                <a:lnTo>
                  <a:pt x="5552" y="1092"/>
                </a:lnTo>
                <a:close/>
                <a:moveTo>
                  <a:pt x="5552" y="1051"/>
                </a:moveTo>
                <a:lnTo>
                  <a:pt x="5552" y="1037"/>
                </a:lnTo>
                <a:lnTo>
                  <a:pt x="5565" y="1037"/>
                </a:lnTo>
                <a:lnTo>
                  <a:pt x="5565" y="1051"/>
                </a:lnTo>
                <a:lnTo>
                  <a:pt x="5552" y="1051"/>
                </a:lnTo>
                <a:close/>
                <a:moveTo>
                  <a:pt x="5552" y="1010"/>
                </a:moveTo>
                <a:lnTo>
                  <a:pt x="5552" y="996"/>
                </a:lnTo>
                <a:lnTo>
                  <a:pt x="5565" y="996"/>
                </a:lnTo>
                <a:lnTo>
                  <a:pt x="5565" y="1010"/>
                </a:lnTo>
                <a:lnTo>
                  <a:pt x="5552" y="1010"/>
                </a:lnTo>
                <a:close/>
                <a:moveTo>
                  <a:pt x="5552" y="969"/>
                </a:moveTo>
                <a:lnTo>
                  <a:pt x="5552" y="956"/>
                </a:lnTo>
                <a:lnTo>
                  <a:pt x="5565" y="956"/>
                </a:lnTo>
                <a:lnTo>
                  <a:pt x="5565" y="969"/>
                </a:lnTo>
                <a:lnTo>
                  <a:pt x="5552" y="969"/>
                </a:lnTo>
                <a:close/>
                <a:moveTo>
                  <a:pt x="5552" y="929"/>
                </a:moveTo>
                <a:lnTo>
                  <a:pt x="5552" y="915"/>
                </a:lnTo>
                <a:lnTo>
                  <a:pt x="5565" y="915"/>
                </a:lnTo>
                <a:lnTo>
                  <a:pt x="5565" y="929"/>
                </a:lnTo>
                <a:lnTo>
                  <a:pt x="5552" y="929"/>
                </a:lnTo>
                <a:close/>
                <a:moveTo>
                  <a:pt x="5552" y="888"/>
                </a:moveTo>
                <a:lnTo>
                  <a:pt x="5552" y="874"/>
                </a:lnTo>
                <a:lnTo>
                  <a:pt x="5565" y="874"/>
                </a:lnTo>
                <a:lnTo>
                  <a:pt x="5565" y="888"/>
                </a:lnTo>
                <a:lnTo>
                  <a:pt x="5552" y="888"/>
                </a:lnTo>
                <a:close/>
                <a:moveTo>
                  <a:pt x="5552" y="847"/>
                </a:moveTo>
                <a:lnTo>
                  <a:pt x="5552" y="833"/>
                </a:lnTo>
                <a:lnTo>
                  <a:pt x="5565" y="833"/>
                </a:lnTo>
                <a:lnTo>
                  <a:pt x="5565" y="847"/>
                </a:lnTo>
                <a:lnTo>
                  <a:pt x="5552" y="847"/>
                </a:lnTo>
                <a:close/>
                <a:moveTo>
                  <a:pt x="5552" y="806"/>
                </a:moveTo>
                <a:lnTo>
                  <a:pt x="5552" y="793"/>
                </a:lnTo>
                <a:lnTo>
                  <a:pt x="5565" y="793"/>
                </a:lnTo>
                <a:lnTo>
                  <a:pt x="5565" y="806"/>
                </a:lnTo>
                <a:lnTo>
                  <a:pt x="5552" y="806"/>
                </a:lnTo>
                <a:close/>
                <a:moveTo>
                  <a:pt x="5552" y="766"/>
                </a:moveTo>
                <a:lnTo>
                  <a:pt x="5552" y="752"/>
                </a:lnTo>
                <a:lnTo>
                  <a:pt x="5565" y="752"/>
                </a:lnTo>
                <a:lnTo>
                  <a:pt x="5565" y="766"/>
                </a:lnTo>
                <a:lnTo>
                  <a:pt x="5552" y="766"/>
                </a:lnTo>
                <a:close/>
                <a:moveTo>
                  <a:pt x="5552" y="725"/>
                </a:moveTo>
                <a:lnTo>
                  <a:pt x="5552" y="711"/>
                </a:lnTo>
                <a:lnTo>
                  <a:pt x="5565" y="711"/>
                </a:lnTo>
                <a:lnTo>
                  <a:pt x="5565" y="725"/>
                </a:lnTo>
                <a:lnTo>
                  <a:pt x="5552" y="725"/>
                </a:lnTo>
                <a:close/>
                <a:moveTo>
                  <a:pt x="5552" y="684"/>
                </a:moveTo>
                <a:lnTo>
                  <a:pt x="5552" y="670"/>
                </a:lnTo>
                <a:lnTo>
                  <a:pt x="5565" y="670"/>
                </a:lnTo>
                <a:lnTo>
                  <a:pt x="5565" y="684"/>
                </a:lnTo>
                <a:lnTo>
                  <a:pt x="5552" y="684"/>
                </a:lnTo>
                <a:close/>
                <a:moveTo>
                  <a:pt x="5552" y="643"/>
                </a:moveTo>
                <a:lnTo>
                  <a:pt x="5552" y="630"/>
                </a:lnTo>
                <a:lnTo>
                  <a:pt x="5565" y="630"/>
                </a:lnTo>
                <a:lnTo>
                  <a:pt x="5565" y="643"/>
                </a:lnTo>
                <a:lnTo>
                  <a:pt x="5552" y="643"/>
                </a:lnTo>
                <a:close/>
                <a:moveTo>
                  <a:pt x="5552" y="603"/>
                </a:moveTo>
                <a:lnTo>
                  <a:pt x="5552" y="589"/>
                </a:lnTo>
                <a:lnTo>
                  <a:pt x="5565" y="589"/>
                </a:lnTo>
                <a:lnTo>
                  <a:pt x="5565" y="603"/>
                </a:lnTo>
                <a:lnTo>
                  <a:pt x="5552" y="603"/>
                </a:lnTo>
                <a:close/>
                <a:moveTo>
                  <a:pt x="5552" y="562"/>
                </a:moveTo>
                <a:lnTo>
                  <a:pt x="5552" y="548"/>
                </a:lnTo>
                <a:lnTo>
                  <a:pt x="5565" y="548"/>
                </a:lnTo>
                <a:lnTo>
                  <a:pt x="5565" y="562"/>
                </a:lnTo>
                <a:lnTo>
                  <a:pt x="5552" y="562"/>
                </a:lnTo>
                <a:close/>
                <a:moveTo>
                  <a:pt x="5552" y="521"/>
                </a:moveTo>
                <a:lnTo>
                  <a:pt x="5552" y="507"/>
                </a:lnTo>
                <a:lnTo>
                  <a:pt x="5565" y="507"/>
                </a:lnTo>
                <a:lnTo>
                  <a:pt x="5565" y="521"/>
                </a:lnTo>
                <a:lnTo>
                  <a:pt x="5552" y="521"/>
                </a:lnTo>
                <a:close/>
                <a:moveTo>
                  <a:pt x="5552" y="480"/>
                </a:moveTo>
                <a:lnTo>
                  <a:pt x="5552" y="467"/>
                </a:lnTo>
                <a:lnTo>
                  <a:pt x="5565" y="467"/>
                </a:lnTo>
                <a:lnTo>
                  <a:pt x="5565" y="480"/>
                </a:lnTo>
                <a:lnTo>
                  <a:pt x="5552" y="480"/>
                </a:lnTo>
                <a:close/>
                <a:moveTo>
                  <a:pt x="5552" y="439"/>
                </a:moveTo>
                <a:lnTo>
                  <a:pt x="5552" y="426"/>
                </a:lnTo>
                <a:lnTo>
                  <a:pt x="5565" y="426"/>
                </a:lnTo>
                <a:lnTo>
                  <a:pt x="5565" y="439"/>
                </a:lnTo>
                <a:lnTo>
                  <a:pt x="5552" y="439"/>
                </a:lnTo>
                <a:close/>
                <a:moveTo>
                  <a:pt x="5552" y="399"/>
                </a:moveTo>
                <a:lnTo>
                  <a:pt x="5552" y="385"/>
                </a:lnTo>
                <a:lnTo>
                  <a:pt x="5565" y="385"/>
                </a:lnTo>
                <a:lnTo>
                  <a:pt x="5565" y="399"/>
                </a:lnTo>
                <a:lnTo>
                  <a:pt x="5552" y="399"/>
                </a:lnTo>
                <a:close/>
                <a:moveTo>
                  <a:pt x="5552" y="358"/>
                </a:moveTo>
                <a:lnTo>
                  <a:pt x="5552" y="344"/>
                </a:lnTo>
                <a:lnTo>
                  <a:pt x="5565" y="344"/>
                </a:lnTo>
                <a:lnTo>
                  <a:pt x="5565" y="358"/>
                </a:lnTo>
                <a:lnTo>
                  <a:pt x="5552" y="358"/>
                </a:lnTo>
                <a:close/>
                <a:moveTo>
                  <a:pt x="5552" y="317"/>
                </a:moveTo>
                <a:lnTo>
                  <a:pt x="5552" y="304"/>
                </a:lnTo>
                <a:lnTo>
                  <a:pt x="5565" y="304"/>
                </a:lnTo>
                <a:lnTo>
                  <a:pt x="5565" y="317"/>
                </a:lnTo>
                <a:lnTo>
                  <a:pt x="5552" y="317"/>
                </a:lnTo>
                <a:close/>
                <a:moveTo>
                  <a:pt x="5552" y="276"/>
                </a:moveTo>
                <a:lnTo>
                  <a:pt x="5552" y="263"/>
                </a:lnTo>
                <a:lnTo>
                  <a:pt x="5565" y="263"/>
                </a:lnTo>
                <a:lnTo>
                  <a:pt x="5565" y="276"/>
                </a:lnTo>
                <a:lnTo>
                  <a:pt x="5552" y="276"/>
                </a:lnTo>
                <a:close/>
                <a:moveTo>
                  <a:pt x="5552" y="236"/>
                </a:moveTo>
                <a:lnTo>
                  <a:pt x="5552" y="222"/>
                </a:lnTo>
                <a:lnTo>
                  <a:pt x="5565" y="222"/>
                </a:lnTo>
                <a:lnTo>
                  <a:pt x="5565" y="236"/>
                </a:lnTo>
                <a:lnTo>
                  <a:pt x="5552" y="236"/>
                </a:lnTo>
                <a:close/>
                <a:moveTo>
                  <a:pt x="5552" y="195"/>
                </a:moveTo>
                <a:lnTo>
                  <a:pt x="5552" y="181"/>
                </a:lnTo>
                <a:lnTo>
                  <a:pt x="5565" y="181"/>
                </a:lnTo>
                <a:lnTo>
                  <a:pt x="5565" y="195"/>
                </a:lnTo>
                <a:lnTo>
                  <a:pt x="5552" y="195"/>
                </a:lnTo>
                <a:close/>
                <a:moveTo>
                  <a:pt x="5552" y="154"/>
                </a:moveTo>
                <a:lnTo>
                  <a:pt x="5552" y="141"/>
                </a:lnTo>
                <a:lnTo>
                  <a:pt x="5565" y="141"/>
                </a:lnTo>
                <a:lnTo>
                  <a:pt x="5565" y="154"/>
                </a:lnTo>
                <a:lnTo>
                  <a:pt x="5552" y="154"/>
                </a:lnTo>
                <a:close/>
                <a:moveTo>
                  <a:pt x="5552" y="113"/>
                </a:moveTo>
                <a:lnTo>
                  <a:pt x="5552" y="100"/>
                </a:lnTo>
                <a:lnTo>
                  <a:pt x="5565" y="100"/>
                </a:lnTo>
                <a:lnTo>
                  <a:pt x="5565" y="113"/>
                </a:lnTo>
                <a:lnTo>
                  <a:pt x="5552" y="113"/>
                </a:lnTo>
                <a:close/>
                <a:moveTo>
                  <a:pt x="5552" y="73"/>
                </a:moveTo>
                <a:lnTo>
                  <a:pt x="5552" y="59"/>
                </a:lnTo>
                <a:lnTo>
                  <a:pt x="5565" y="59"/>
                </a:lnTo>
                <a:lnTo>
                  <a:pt x="5565" y="73"/>
                </a:lnTo>
                <a:lnTo>
                  <a:pt x="5552" y="73"/>
                </a:lnTo>
                <a:close/>
                <a:moveTo>
                  <a:pt x="5552" y="32"/>
                </a:moveTo>
                <a:lnTo>
                  <a:pt x="5552" y="18"/>
                </a:lnTo>
                <a:lnTo>
                  <a:pt x="5565" y="18"/>
                </a:lnTo>
                <a:lnTo>
                  <a:pt x="5565" y="32"/>
                </a:lnTo>
                <a:lnTo>
                  <a:pt x="5552" y="32"/>
                </a:lnTo>
                <a:close/>
                <a:moveTo>
                  <a:pt x="5543" y="13"/>
                </a:moveTo>
                <a:lnTo>
                  <a:pt x="5529" y="13"/>
                </a:lnTo>
                <a:lnTo>
                  <a:pt x="5529" y="0"/>
                </a:lnTo>
                <a:lnTo>
                  <a:pt x="5543" y="0"/>
                </a:lnTo>
                <a:lnTo>
                  <a:pt x="5543" y="13"/>
                </a:lnTo>
                <a:close/>
                <a:moveTo>
                  <a:pt x="5501" y="13"/>
                </a:moveTo>
                <a:lnTo>
                  <a:pt x="5487" y="13"/>
                </a:lnTo>
                <a:lnTo>
                  <a:pt x="5487" y="0"/>
                </a:lnTo>
                <a:lnTo>
                  <a:pt x="5501" y="0"/>
                </a:lnTo>
                <a:lnTo>
                  <a:pt x="5501" y="13"/>
                </a:lnTo>
                <a:close/>
                <a:moveTo>
                  <a:pt x="5459" y="13"/>
                </a:moveTo>
                <a:lnTo>
                  <a:pt x="5446" y="13"/>
                </a:lnTo>
                <a:lnTo>
                  <a:pt x="5446" y="0"/>
                </a:lnTo>
                <a:lnTo>
                  <a:pt x="5459" y="0"/>
                </a:lnTo>
                <a:lnTo>
                  <a:pt x="5459" y="13"/>
                </a:lnTo>
                <a:close/>
                <a:moveTo>
                  <a:pt x="5418" y="13"/>
                </a:moveTo>
                <a:lnTo>
                  <a:pt x="5404" y="13"/>
                </a:lnTo>
                <a:lnTo>
                  <a:pt x="5404" y="0"/>
                </a:lnTo>
                <a:lnTo>
                  <a:pt x="5418" y="0"/>
                </a:lnTo>
                <a:lnTo>
                  <a:pt x="5418" y="13"/>
                </a:lnTo>
                <a:close/>
                <a:moveTo>
                  <a:pt x="5376" y="13"/>
                </a:moveTo>
                <a:lnTo>
                  <a:pt x="5362" y="13"/>
                </a:lnTo>
                <a:lnTo>
                  <a:pt x="5362" y="0"/>
                </a:lnTo>
                <a:lnTo>
                  <a:pt x="5376" y="0"/>
                </a:lnTo>
                <a:lnTo>
                  <a:pt x="5376" y="13"/>
                </a:lnTo>
                <a:close/>
                <a:moveTo>
                  <a:pt x="5334" y="13"/>
                </a:moveTo>
                <a:lnTo>
                  <a:pt x="5320" y="13"/>
                </a:lnTo>
                <a:lnTo>
                  <a:pt x="5320" y="0"/>
                </a:lnTo>
                <a:lnTo>
                  <a:pt x="5334" y="0"/>
                </a:lnTo>
                <a:lnTo>
                  <a:pt x="5334" y="13"/>
                </a:lnTo>
                <a:close/>
                <a:moveTo>
                  <a:pt x="5293" y="13"/>
                </a:moveTo>
                <a:lnTo>
                  <a:pt x="5279" y="13"/>
                </a:lnTo>
                <a:lnTo>
                  <a:pt x="5279" y="0"/>
                </a:lnTo>
                <a:lnTo>
                  <a:pt x="5293" y="0"/>
                </a:lnTo>
                <a:lnTo>
                  <a:pt x="5293" y="13"/>
                </a:lnTo>
                <a:close/>
                <a:moveTo>
                  <a:pt x="5251" y="13"/>
                </a:moveTo>
                <a:lnTo>
                  <a:pt x="5237" y="13"/>
                </a:lnTo>
                <a:lnTo>
                  <a:pt x="5237" y="0"/>
                </a:lnTo>
                <a:lnTo>
                  <a:pt x="5251" y="0"/>
                </a:lnTo>
                <a:lnTo>
                  <a:pt x="5251" y="13"/>
                </a:lnTo>
                <a:close/>
                <a:moveTo>
                  <a:pt x="5209" y="13"/>
                </a:moveTo>
                <a:lnTo>
                  <a:pt x="5195" y="13"/>
                </a:lnTo>
                <a:lnTo>
                  <a:pt x="5195" y="0"/>
                </a:lnTo>
                <a:lnTo>
                  <a:pt x="5209" y="0"/>
                </a:lnTo>
                <a:lnTo>
                  <a:pt x="5209" y="13"/>
                </a:lnTo>
                <a:close/>
                <a:moveTo>
                  <a:pt x="5168" y="13"/>
                </a:moveTo>
                <a:lnTo>
                  <a:pt x="5154" y="13"/>
                </a:lnTo>
                <a:lnTo>
                  <a:pt x="5154" y="0"/>
                </a:lnTo>
                <a:lnTo>
                  <a:pt x="5168" y="0"/>
                </a:lnTo>
                <a:lnTo>
                  <a:pt x="5168" y="13"/>
                </a:lnTo>
                <a:close/>
                <a:moveTo>
                  <a:pt x="5126" y="13"/>
                </a:moveTo>
                <a:lnTo>
                  <a:pt x="5112" y="13"/>
                </a:lnTo>
                <a:lnTo>
                  <a:pt x="5112" y="0"/>
                </a:lnTo>
                <a:lnTo>
                  <a:pt x="5126" y="0"/>
                </a:lnTo>
                <a:lnTo>
                  <a:pt x="5126" y="13"/>
                </a:lnTo>
                <a:close/>
                <a:moveTo>
                  <a:pt x="5084" y="13"/>
                </a:moveTo>
                <a:lnTo>
                  <a:pt x="5070" y="13"/>
                </a:lnTo>
                <a:lnTo>
                  <a:pt x="5070" y="0"/>
                </a:lnTo>
                <a:lnTo>
                  <a:pt x="5084" y="0"/>
                </a:lnTo>
                <a:lnTo>
                  <a:pt x="5084" y="13"/>
                </a:lnTo>
                <a:close/>
                <a:moveTo>
                  <a:pt x="5042" y="13"/>
                </a:moveTo>
                <a:lnTo>
                  <a:pt x="5028" y="13"/>
                </a:lnTo>
                <a:lnTo>
                  <a:pt x="5028" y="0"/>
                </a:lnTo>
                <a:lnTo>
                  <a:pt x="5042" y="0"/>
                </a:lnTo>
                <a:lnTo>
                  <a:pt x="5042" y="13"/>
                </a:lnTo>
                <a:close/>
                <a:moveTo>
                  <a:pt x="5001" y="13"/>
                </a:moveTo>
                <a:lnTo>
                  <a:pt x="4987" y="13"/>
                </a:lnTo>
                <a:lnTo>
                  <a:pt x="4987" y="0"/>
                </a:lnTo>
                <a:lnTo>
                  <a:pt x="5001" y="0"/>
                </a:lnTo>
                <a:lnTo>
                  <a:pt x="5001" y="13"/>
                </a:lnTo>
                <a:close/>
                <a:moveTo>
                  <a:pt x="4959" y="13"/>
                </a:moveTo>
                <a:lnTo>
                  <a:pt x="4945" y="13"/>
                </a:lnTo>
                <a:lnTo>
                  <a:pt x="4945" y="0"/>
                </a:lnTo>
                <a:lnTo>
                  <a:pt x="4959" y="0"/>
                </a:lnTo>
                <a:lnTo>
                  <a:pt x="4959" y="13"/>
                </a:lnTo>
                <a:close/>
                <a:moveTo>
                  <a:pt x="4917" y="13"/>
                </a:moveTo>
                <a:lnTo>
                  <a:pt x="4903" y="13"/>
                </a:lnTo>
                <a:lnTo>
                  <a:pt x="4903" y="0"/>
                </a:lnTo>
                <a:lnTo>
                  <a:pt x="4917" y="0"/>
                </a:lnTo>
                <a:lnTo>
                  <a:pt x="4917" y="13"/>
                </a:lnTo>
                <a:close/>
                <a:moveTo>
                  <a:pt x="4876" y="13"/>
                </a:moveTo>
                <a:lnTo>
                  <a:pt x="4862" y="13"/>
                </a:lnTo>
                <a:lnTo>
                  <a:pt x="4862" y="0"/>
                </a:lnTo>
                <a:lnTo>
                  <a:pt x="4876" y="0"/>
                </a:lnTo>
                <a:lnTo>
                  <a:pt x="4876" y="13"/>
                </a:lnTo>
                <a:close/>
                <a:moveTo>
                  <a:pt x="4834" y="13"/>
                </a:moveTo>
                <a:lnTo>
                  <a:pt x="4820" y="13"/>
                </a:lnTo>
                <a:lnTo>
                  <a:pt x="4820" y="0"/>
                </a:lnTo>
                <a:lnTo>
                  <a:pt x="4834" y="0"/>
                </a:lnTo>
                <a:lnTo>
                  <a:pt x="4834" y="13"/>
                </a:lnTo>
                <a:close/>
                <a:moveTo>
                  <a:pt x="4792" y="13"/>
                </a:moveTo>
                <a:lnTo>
                  <a:pt x="4778" y="13"/>
                </a:lnTo>
                <a:lnTo>
                  <a:pt x="4778" y="0"/>
                </a:lnTo>
                <a:lnTo>
                  <a:pt x="4792" y="0"/>
                </a:lnTo>
                <a:lnTo>
                  <a:pt x="4792" y="13"/>
                </a:lnTo>
                <a:close/>
                <a:moveTo>
                  <a:pt x="4750" y="13"/>
                </a:moveTo>
                <a:lnTo>
                  <a:pt x="4737" y="13"/>
                </a:lnTo>
                <a:lnTo>
                  <a:pt x="4737" y="0"/>
                </a:lnTo>
                <a:lnTo>
                  <a:pt x="4750" y="0"/>
                </a:lnTo>
                <a:lnTo>
                  <a:pt x="4750" y="13"/>
                </a:lnTo>
                <a:close/>
                <a:moveTo>
                  <a:pt x="4709" y="13"/>
                </a:moveTo>
                <a:lnTo>
                  <a:pt x="4695" y="13"/>
                </a:lnTo>
                <a:lnTo>
                  <a:pt x="4695" y="0"/>
                </a:lnTo>
                <a:lnTo>
                  <a:pt x="4709" y="0"/>
                </a:lnTo>
                <a:lnTo>
                  <a:pt x="4709" y="13"/>
                </a:lnTo>
                <a:close/>
                <a:moveTo>
                  <a:pt x="4667" y="13"/>
                </a:moveTo>
                <a:lnTo>
                  <a:pt x="4653" y="13"/>
                </a:lnTo>
                <a:lnTo>
                  <a:pt x="4653" y="0"/>
                </a:lnTo>
                <a:lnTo>
                  <a:pt x="4667" y="0"/>
                </a:lnTo>
                <a:lnTo>
                  <a:pt x="4667" y="13"/>
                </a:lnTo>
                <a:close/>
                <a:moveTo>
                  <a:pt x="4625" y="13"/>
                </a:moveTo>
                <a:lnTo>
                  <a:pt x="4611" y="13"/>
                </a:lnTo>
                <a:lnTo>
                  <a:pt x="4611" y="0"/>
                </a:lnTo>
                <a:lnTo>
                  <a:pt x="4625" y="0"/>
                </a:lnTo>
                <a:lnTo>
                  <a:pt x="4625" y="13"/>
                </a:lnTo>
                <a:close/>
                <a:moveTo>
                  <a:pt x="4584" y="13"/>
                </a:moveTo>
                <a:lnTo>
                  <a:pt x="4570" y="13"/>
                </a:lnTo>
                <a:lnTo>
                  <a:pt x="4570" y="0"/>
                </a:lnTo>
                <a:lnTo>
                  <a:pt x="4584" y="0"/>
                </a:lnTo>
                <a:lnTo>
                  <a:pt x="4584" y="13"/>
                </a:lnTo>
                <a:close/>
                <a:moveTo>
                  <a:pt x="4542" y="13"/>
                </a:moveTo>
                <a:lnTo>
                  <a:pt x="4528" y="13"/>
                </a:lnTo>
                <a:lnTo>
                  <a:pt x="4528" y="0"/>
                </a:lnTo>
                <a:lnTo>
                  <a:pt x="4542" y="0"/>
                </a:lnTo>
                <a:lnTo>
                  <a:pt x="4542" y="13"/>
                </a:lnTo>
                <a:close/>
                <a:moveTo>
                  <a:pt x="4500" y="13"/>
                </a:moveTo>
                <a:lnTo>
                  <a:pt x="4486" y="13"/>
                </a:lnTo>
                <a:lnTo>
                  <a:pt x="4486" y="0"/>
                </a:lnTo>
                <a:lnTo>
                  <a:pt x="4500" y="0"/>
                </a:lnTo>
                <a:lnTo>
                  <a:pt x="4500" y="13"/>
                </a:lnTo>
                <a:close/>
                <a:moveTo>
                  <a:pt x="4459" y="13"/>
                </a:moveTo>
                <a:lnTo>
                  <a:pt x="4445" y="13"/>
                </a:lnTo>
                <a:lnTo>
                  <a:pt x="4445" y="0"/>
                </a:lnTo>
                <a:lnTo>
                  <a:pt x="4459" y="0"/>
                </a:lnTo>
                <a:lnTo>
                  <a:pt x="4459" y="13"/>
                </a:lnTo>
                <a:close/>
                <a:moveTo>
                  <a:pt x="4417" y="13"/>
                </a:moveTo>
                <a:lnTo>
                  <a:pt x="4403" y="13"/>
                </a:lnTo>
                <a:lnTo>
                  <a:pt x="4403" y="0"/>
                </a:lnTo>
                <a:lnTo>
                  <a:pt x="4417" y="0"/>
                </a:lnTo>
                <a:lnTo>
                  <a:pt x="4417" y="13"/>
                </a:lnTo>
                <a:close/>
                <a:moveTo>
                  <a:pt x="4375" y="13"/>
                </a:moveTo>
                <a:lnTo>
                  <a:pt x="4361" y="13"/>
                </a:lnTo>
                <a:lnTo>
                  <a:pt x="4361" y="0"/>
                </a:lnTo>
                <a:lnTo>
                  <a:pt x="4375" y="0"/>
                </a:lnTo>
                <a:lnTo>
                  <a:pt x="4375" y="13"/>
                </a:lnTo>
                <a:close/>
                <a:moveTo>
                  <a:pt x="4333" y="13"/>
                </a:moveTo>
                <a:lnTo>
                  <a:pt x="4320" y="13"/>
                </a:lnTo>
                <a:lnTo>
                  <a:pt x="4320" y="0"/>
                </a:lnTo>
                <a:lnTo>
                  <a:pt x="4333" y="0"/>
                </a:lnTo>
                <a:lnTo>
                  <a:pt x="4333" y="13"/>
                </a:lnTo>
                <a:close/>
                <a:moveTo>
                  <a:pt x="4292" y="13"/>
                </a:moveTo>
                <a:lnTo>
                  <a:pt x="4278" y="13"/>
                </a:lnTo>
                <a:lnTo>
                  <a:pt x="4278" y="0"/>
                </a:lnTo>
                <a:lnTo>
                  <a:pt x="4292" y="0"/>
                </a:lnTo>
                <a:lnTo>
                  <a:pt x="4292" y="13"/>
                </a:lnTo>
                <a:close/>
                <a:moveTo>
                  <a:pt x="4250" y="13"/>
                </a:moveTo>
                <a:lnTo>
                  <a:pt x="4236" y="13"/>
                </a:lnTo>
                <a:lnTo>
                  <a:pt x="4236" y="0"/>
                </a:lnTo>
                <a:lnTo>
                  <a:pt x="4250" y="0"/>
                </a:lnTo>
                <a:lnTo>
                  <a:pt x="4250" y="13"/>
                </a:lnTo>
                <a:close/>
                <a:moveTo>
                  <a:pt x="4208" y="13"/>
                </a:moveTo>
                <a:lnTo>
                  <a:pt x="4194" y="13"/>
                </a:lnTo>
                <a:lnTo>
                  <a:pt x="4194" y="0"/>
                </a:lnTo>
                <a:lnTo>
                  <a:pt x="4208" y="0"/>
                </a:lnTo>
                <a:lnTo>
                  <a:pt x="4208" y="13"/>
                </a:lnTo>
                <a:close/>
                <a:moveTo>
                  <a:pt x="4167" y="13"/>
                </a:moveTo>
                <a:lnTo>
                  <a:pt x="4153" y="13"/>
                </a:lnTo>
                <a:lnTo>
                  <a:pt x="4153" y="0"/>
                </a:lnTo>
                <a:lnTo>
                  <a:pt x="4167" y="0"/>
                </a:lnTo>
                <a:lnTo>
                  <a:pt x="4167" y="13"/>
                </a:lnTo>
                <a:close/>
                <a:moveTo>
                  <a:pt x="4125" y="13"/>
                </a:moveTo>
                <a:lnTo>
                  <a:pt x="4111" y="13"/>
                </a:lnTo>
                <a:lnTo>
                  <a:pt x="4111" y="0"/>
                </a:lnTo>
                <a:lnTo>
                  <a:pt x="4125" y="0"/>
                </a:lnTo>
                <a:lnTo>
                  <a:pt x="4125" y="13"/>
                </a:lnTo>
                <a:close/>
                <a:moveTo>
                  <a:pt x="4083" y="13"/>
                </a:moveTo>
                <a:lnTo>
                  <a:pt x="4069" y="13"/>
                </a:lnTo>
                <a:lnTo>
                  <a:pt x="4069" y="0"/>
                </a:lnTo>
                <a:lnTo>
                  <a:pt x="4083" y="0"/>
                </a:lnTo>
                <a:lnTo>
                  <a:pt x="4083" y="13"/>
                </a:lnTo>
                <a:close/>
                <a:moveTo>
                  <a:pt x="4042" y="13"/>
                </a:moveTo>
                <a:lnTo>
                  <a:pt x="4028" y="13"/>
                </a:lnTo>
                <a:lnTo>
                  <a:pt x="4028" y="0"/>
                </a:lnTo>
                <a:lnTo>
                  <a:pt x="4042" y="0"/>
                </a:lnTo>
                <a:lnTo>
                  <a:pt x="4042" y="13"/>
                </a:lnTo>
                <a:close/>
                <a:moveTo>
                  <a:pt x="4000" y="13"/>
                </a:moveTo>
                <a:lnTo>
                  <a:pt x="3986" y="13"/>
                </a:lnTo>
                <a:lnTo>
                  <a:pt x="3986" y="0"/>
                </a:lnTo>
                <a:lnTo>
                  <a:pt x="4000" y="0"/>
                </a:lnTo>
                <a:lnTo>
                  <a:pt x="4000" y="13"/>
                </a:lnTo>
                <a:close/>
                <a:moveTo>
                  <a:pt x="3958" y="13"/>
                </a:moveTo>
                <a:lnTo>
                  <a:pt x="3944" y="13"/>
                </a:lnTo>
                <a:lnTo>
                  <a:pt x="3944" y="0"/>
                </a:lnTo>
                <a:lnTo>
                  <a:pt x="3958" y="0"/>
                </a:lnTo>
                <a:lnTo>
                  <a:pt x="3958" y="13"/>
                </a:lnTo>
                <a:close/>
                <a:moveTo>
                  <a:pt x="3916" y="13"/>
                </a:moveTo>
                <a:lnTo>
                  <a:pt x="3903" y="13"/>
                </a:lnTo>
                <a:lnTo>
                  <a:pt x="3903" y="0"/>
                </a:lnTo>
                <a:lnTo>
                  <a:pt x="3916" y="0"/>
                </a:lnTo>
                <a:lnTo>
                  <a:pt x="3916" y="13"/>
                </a:lnTo>
                <a:close/>
                <a:moveTo>
                  <a:pt x="3875" y="13"/>
                </a:moveTo>
                <a:lnTo>
                  <a:pt x="3861" y="13"/>
                </a:lnTo>
                <a:lnTo>
                  <a:pt x="3861" y="0"/>
                </a:lnTo>
                <a:lnTo>
                  <a:pt x="3875" y="0"/>
                </a:lnTo>
                <a:lnTo>
                  <a:pt x="3875" y="13"/>
                </a:lnTo>
                <a:close/>
                <a:moveTo>
                  <a:pt x="3833" y="13"/>
                </a:moveTo>
                <a:lnTo>
                  <a:pt x="3819" y="13"/>
                </a:lnTo>
                <a:lnTo>
                  <a:pt x="3819" y="0"/>
                </a:lnTo>
                <a:lnTo>
                  <a:pt x="3833" y="0"/>
                </a:lnTo>
                <a:lnTo>
                  <a:pt x="3833" y="13"/>
                </a:lnTo>
                <a:close/>
                <a:moveTo>
                  <a:pt x="3791" y="13"/>
                </a:moveTo>
                <a:lnTo>
                  <a:pt x="3777" y="13"/>
                </a:lnTo>
                <a:lnTo>
                  <a:pt x="3777" y="0"/>
                </a:lnTo>
                <a:lnTo>
                  <a:pt x="3791" y="0"/>
                </a:lnTo>
                <a:lnTo>
                  <a:pt x="3791" y="13"/>
                </a:lnTo>
                <a:close/>
                <a:moveTo>
                  <a:pt x="3750" y="13"/>
                </a:moveTo>
                <a:lnTo>
                  <a:pt x="3736" y="13"/>
                </a:lnTo>
                <a:lnTo>
                  <a:pt x="3736" y="0"/>
                </a:lnTo>
                <a:lnTo>
                  <a:pt x="3750" y="0"/>
                </a:lnTo>
                <a:lnTo>
                  <a:pt x="3750" y="13"/>
                </a:lnTo>
                <a:close/>
                <a:moveTo>
                  <a:pt x="3708" y="13"/>
                </a:moveTo>
                <a:lnTo>
                  <a:pt x="3694" y="13"/>
                </a:lnTo>
                <a:lnTo>
                  <a:pt x="3694" y="0"/>
                </a:lnTo>
                <a:lnTo>
                  <a:pt x="3708" y="0"/>
                </a:lnTo>
                <a:lnTo>
                  <a:pt x="3708" y="13"/>
                </a:lnTo>
                <a:close/>
                <a:moveTo>
                  <a:pt x="3666" y="13"/>
                </a:moveTo>
                <a:lnTo>
                  <a:pt x="3652" y="13"/>
                </a:lnTo>
                <a:lnTo>
                  <a:pt x="3652" y="0"/>
                </a:lnTo>
                <a:lnTo>
                  <a:pt x="3666" y="0"/>
                </a:lnTo>
                <a:lnTo>
                  <a:pt x="3666" y="13"/>
                </a:lnTo>
                <a:close/>
                <a:moveTo>
                  <a:pt x="3624" y="13"/>
                </a:moveTo>
                <a:lnTo>
                  <a:pt x="3611" y="13"/>
                </a:lnTo>
                <a:lnTo>
                  <a:pt x="3611" y="0"/>
                </a:lnTo>
                <a:lnTo>
                  <a:pt x="3624" y="0"/>
                </a:lnTo>
                <a:lnTo>
                  <a:pt x="3624" y="13"/>
                </a:lnTo>
                <a:close/>
                <a:moveTo>
                  <a:pt x="3583" y="13"/>
                </a:moveTo>
                <a:lnTo>
                  <a:pt x="3569" y="13"/>
                </a:lnTo>
                <a:lnTo>
                  <a:pt x="3569" y="0"/>
                </a:lnTo>
                <a:lnTo>
                  <a:pt x="3583" y="0"/>
                </a:lnTo>
                <a:lnTo>
                  <a:pt x="3583" y="13"/>
                </a:lnTo>
                <a:close/>
                <a:moveTo>
                  <a:pt x="3541" y="13"/>
                </a:moveTo>
                <a:lnTo>
                  <a:pt x="3527" y="13"/>
                </a:lnTo>
                <a:lnTo>
                  <a:pt x="3527" y="0"/>
                </a:lnTo>
                <a:lnTo>
                  <a:pt x="3541" y="0"/>
                </a:lnTo>
                <a:lnTo>
                  <a:pt x="3541" y="13"/>
                </a:lnTo>
                <a:close/>
                <a:moveTo>
                  <a:pt x="3499" y="13"/>
                </a:moveTo>
                <a:lnTo>
                  <a:pt x="3485" y="13"/>
                </a:lnTo>
                <a:lnTo>
                  <a:pt x="3485" y="0"/>
                </a:lnTo>
                <a:lnTo>
                  <a:pt x="3499" y="0"/>
                </a:lnTo>
                <a:lnTo>
                  <a:pt x="3499" y="13"/>
                </a:lnTo>
                <a:close/>
                <a:moveTo>
                  <a:pt x="3458" y="13"/>
                </a:moveTo>
                <a:lnTo>
                  <a:pt x="3444" y="13"/>
                </a:lnTo>
                <a:lnTo>
                  <a:pt x="3444" y="0"/>
                </a:lnTo>
                <a:lnTo>
                  <a:pt x="3458" y="0"/>
                </a:lnTo>
                <a:lnTo>
                  <a:pt x="3458" y="13"/>
                </a:lnTo>
                <a:close/>
                <a:moveTo>
                  <a:pt x="3416" y="13"/>
                </a:moveTo>
                <a:lnTo>
                  <a:pt x="3402" y="13"/>
                </a:lnTo>
                <a:lnTo>
                  <a:pt x="3402" y="0"/>
                </a:lnTo>
                <a:lnTo>
                  <a:pt x="3416" y="0"/>
                </a:lnTo>
                <a:lnTo>
                  <a:pt x="3416" y="13"/>
                </a:lnTo>
                <a:close/>
                <a:moveTo>
                  <a:pt x="3374" y="13"/>
                </a:moveTo>
                <a:lnTo>
                  <a:pt x="3360" y="13"/>
                </a:lnTo>
                <a:lnTo>
                  <a:pt x="3360" y="0"/>
                </a:lnTo>
                <a:lnTo>
                  <a:pt x="3374" y="0"/>
                </a:lnTo>
                <a:lnTo>
                  <a:pt x="3374" y="13"/>
                </a:lnTo>
                <a:close/>
                <a:moveTo>
                  <a:pt x="3333" y="13"/>
                </a:moveTo>
                <a:lnTo>
                  <a:pt x="3319" y="13"/>
                </a:lnTo>
                <a:lnTo>
                  <a:pt x="3319" y="0"/>
                </a:lnTo>
                <a:lnTo>
                  <a:pt x="3333" y="0"/>
                </a:lnTo>
                <a:lnTo>
                  <a:pt x="3333" y="13"/>
                </a:lnTo>
                <a:close/>
                <a:moveTo>
                  <a:pt x="3291" y="13"/>
                </a:moveTo>
                <a:lnTo>
                  <a:pt x="3277" y="13"/>
                </a:lnTo>
                <a:lnTo>
                  <a:pt x="3277" y="0"/>
                </a:lnTo>
                <a:lnTo>
                  <a:pt x="3291" y="0"/>
                </a:lnTo>
                <a:lnTo>
                  <a:pt x="3291" y="13"/>
                </a:lnTo>
                <a:close/>
                <a:moveTo>
                  <a:pt x="3249" y="13"/>
                </a:moveTo>
                <a:lnTo>
                  <a:pt x="3235" y="13"/>
                </a:lnTo>
                <a:lnTo>
                  <a:pt x="3235" y="0"/>
                </a:lnTo>
                <a:lnTo>
                  <a:pt x="3249" y="0"/>
                </a:lnTo>
                <a:lnTo>
                  <a:pt x="3249" y="13"/>
                </a:lnTo>
                <a:close/>
                <a:moveTo>
                  <a:pt x="3207" y="13"/>
                </a:moveTo>
                <a:lnTo>
                  <a:pt x="3194" y="13"/>
                </a:lnTo>
                <a:lnTo>
                  <a:pt x="3194" y="0"/>
                </a:lnTo>
                <a:lnTo>
                  <a:pt x="3207" y="0"/>
                </a:lnTo>
                <a:lnTo>
                  <a:pt x="3207" y="13"/>
                </a:lnTo>
                <a:close/>
                <a:moveTo>
                  <a:pt x="3166" y="13"/>
                </a:moveTo>
                <a:lnTo>
                  <a:pt x="3152" y="13"/>
                </a:lnTo>
                <a:lnTo>
                  <a:pt x="3152" y="0"/>
                </a:lnTo>
                <a:lnTo>
                  <a:pt x="3166" y="0"/>
                </a:lnTo>
                <a:lnTo>
                  <a:pt x="3166" y="13"/>
                </a:lnTo>
                <a:close/>
                <a:moveTo>
                  <a:pt x="3124" y="13"/>
                </a:moveTo>
                <a:lnTo>
                  <a:pt x="3110" y="13"/>
                </a:lnTo>
                <a:lnTo>
                  <a:pt x="3110" y="0"/>
                </a:lnTo>
                <a:lnTo>
                  <a:pt x="3124" y="0"/>
                </a:lnTo>
                <a:lnTo>
                  <a:pt x="3124" y="13"/>
                </a:lnTo>
                <a:close/>
                <a:moveTo>
                  <a:pt x="3082" y="13"/>
                </a:moveTo>
                <a:lnTo>
                  <a:pt x="3068" y="13"/>
                </a:lnTo>
                <a:lnTo>
                  <a:pt x="3068" y="0"/>
                </a:lnTo>
                <a:lnTo>
                  <a:pt x="3082" y="0"/>
                </a:lnTo>
                <a:lnTo>
                  <a:pt x="3082" y="13"/>
                </a:lnTo>
                <a:close/>
                <a:moveTo>
                  <a:pt x="3041" y="13"/>
                </a:moveTo>
                <a:lnTo>
                  <a:pt x="3027" y="13"/>
                </a:lnTo>
                <a:lnTo>
                  <a:pt x="3027" y="0"/>
                </a:lnTo>
                <a:lnTo>
                  <a:pt x="3041" y="0"/>
                </a:lnTo>
                <a:lnTo>
                  <a:pt x="3041" y="13"/>
                </a:lnTo>
                <a:close/>
                <a:moveTo>
                  <a:pt x="2999" y="13"/>
                </a:moveTo>
                <a:lnTo>
                  <a:pt x="2985" y="13"/>
                </a:lnTo>
                <a:lnTo>
                  <a:pt x="2985" y="0"/>
                </a:lnTo>
                <a:lnTo>
                  <a:pt x="2999" y="0"/>
                </a:lnTo>
                <a:lnTo>
                  <a:pt x="2999" y="13"/>
                </a:lnTo>
                <a:close/>
                <a:moveTo>
                  <a:pt x="2957" y="13"/>
                </a:moveTo>
                <a:lnTo>
                  <a:pt x="2943" y="13"/>
                </a:lnTo>
                <a:lnTo>
                  <a:pt x="2943" y="0"/>
                </a:lnTo>
                <a:lnTo>
                  <a:pt x="2957" y="0"/>
                </a:lnTo>
                <a:lnTo>
                  <a:pt x="2957" y="13"/>
                </a:lnTo>
                <a:close/>
                <a:moveTo>
                  <a:pt x="2916" y="13"/>
                </a:moveTo>
                <a:lnTo>
                  <a:pt x="2902" y="13"/>
                </a:lnTo>
                <a:lnTo>
                  <a:pt x="2902" y="0"/>
                </a:lnTo>
                <a:lnTo>
                  <a:pt x="2916" y="0"/>
                </a:lnTo>
                <a:lnTo>
                  <a:pt x="2916" y="13"/>
                </a:lnTo>
                <a:close/>
                <a:moveTo>
                  <a:pt x="2874" y="13"/>
                </a:moveTo>
                <a:lnTo>
                  <a:pt x="2860" y="13"/>
                </a:lnTo>
                <a:lnTo>
                  <a:pt x="2860" y="0"/>
                </a:lnTo>
                <a:lnTo>
                  <a:pt x="2874" y="0"/>
                </a:lnTo>
                <a:lnTo>
                  <a:pt x="2874" y="13"/>
                </a:lnTo>
                <a:close/>
                <a:moveTo>
                  <a:pt x="2832" y="13"/>
                </a:moveTo>
                <a:lnTo>
                  <a:pt x="2818" y="13"/>
                </a:lnTo>
                <a:lnTo>
                  <a:pt x="2818" y="0"/>
                </a:lnTo>
                <a:lnTo>
                  <a:pt x="2832" y="0"/>
                </a:lnTo>
                <a:lnTo>
                  <a:pt x="2832" y="13"/>
                </a:lnTo>
                <a:close/>
                <a:moveTo>
                  <a:pt x="2790" y="13"/>
                </a:moveTo>
                <a:lnTo>
                  <a:pt x="2777" y="13"/>
                </a:lnTo>
                <a:lnTo>
                  <a:pt x="2777" y="0"/>
                </a:lnTo>
                <a:lnTo>
                  <a:pt x="2790" y="0"/>
                </a:lnTo>
                <a:lnTo>
                  <a:pt x="2790" y="13"/>
                </a:lnTo>
                <a:close/>
                <a:moveTo>
                  <a:pt x="2749" y="13"/>
                </a:moveTo>
                <a:lnTo>
                  <a:pt x="2735" y="13"/>
                </a:lnTo>
                <a:lnTo>
                  <a:pt x="2735" y="0"/>
                </a:lnTo>
                <a:lnTo>
                  <a:pt x="2749" y="0"/>
                </a:lnTo>
                <a:lnTo>
                  <a:pt x="2749" y="13"/>
                </a:lnTo>
                <a:close/>
                <a:moveTo>
                  <a:pt x="2707" y="13"/>
                </a:moveTo>
                <a:lnTo>
                  <a:pt x="2693" y="13"/>
                </a:lnTo>
                <a:lnTo>
                  <a:pt x="2693" y="0"/>
                </a:lnTo>
                <a:lnTo>
                  <a:pt x="2707" y="0"/>
                </a:lnTo>
                <a:lnTo>
                  <a:pt x="2707" y="13"/>
                </a:lnTo>
                <a:close/>
                <a:moveTo>
                  <a:pt x="2665" y="13"/>
                </a:moveTo>
                <a:lnTo>
                  <a:pt x="2651" y="13"/>
                </a:lnTo>
                <a:lnTo>
                  <a:pt x="2651" y="0"/>
                </a:lnTo>
                <a:lnTo>
                  <a:pt x="2665" y="0"/>
                </a:lnTo>
                <a:lnTo>
                  <a:pt x="2665" y="13"/>
                </a:lnTo>
                <a:close/>
                <a:moveTo>
                  <a:pt x="2624" y="13"/>
                </a:moveTo>
                <a:lnTo>
                  <a:pt x="2610" y="13"/>
                </a:lnTo>
                <a:lnTo>
                  <a:pt x="2610" y="0"/>
                </a:lnTo>
                <a:lnTo>
                  <a:pt x="2624" y="0"/>
                </a:lnTo>
                <a:lnTo>
                  <a:pt x="2624" y="13"/>
                </a:lnTo>
                <a:close/>
                <a:moveTo>
                  <a:pt x="2582" y="13"/>
                </a:moveTo>
                <a:lnTo>
                  <a:pt x="2568" y="13"/>
                </a:lnTo>
                <a:lnTo>
                  <a:pt x="2568" y="0"/>
                </a:lnTo>
                <a:lnTo>
                  <a:pt x="2582" y="0"/>
                </a:lnTo>
                <a:lnTo>
                  <a:pt x="2582" y="13"/>
                </a:lnTo>
                <a:close/>
                <a:moveTo>
                  <a:pt x="2540" y="13"/>
                </a:moveTo>
                <a:lnTo>
                  <a:pt x="2526" y="13"/>
                </a:lnTo>
                <a:lnTo>
                  <a:pt x="2526" y="0"/>
                </a:lnTo>
                <a:lnTo>
                  <a:pt x="2540" y="0"/>
                </a:lnTo>
                <a:lnTo>
                  <a:pt x="2540" y="13"/>
                </a:lnTo>
                <a:close/>
                <a:moveTo>
                  <a:pt x="2499" y="13"/>
                </a:moveTo>
                <a:lnTo>
                  <a:pt x="2485" y="13"/>
                </a:lnTo>
                <a:lnTo>
                  <a:pt x="2485" y="0"/>
                </a:lnTo>
                <a:lnTo>
                  <a:pt x="2499" y="0"/>
                </a:lnTo>
                <a:lnTo>
                  <a:pt x="2499" y="13"/>
                </a:lnTo>
                <a:close/>
                <a:moveTo>
                  <a:pt x="2457" y="13"/>
                </a:moveTo>
                <a:lnTo>
                  <a:pt x="2443" y="13"/>
                </a:lnTo>
                <a:lnTo>
                  <a:pt x="2443" y="0"/>
                </a:lnTo>
                <a:lnTo>
                  <a:pt x="2457" y="0"/>
                </a:lnTo>
                <a:lnTo>
                  <a:pt x="2457" y="13"/>
                </a:lnTo>
                <a:close/>
                <a:moveTo>
                  <a:pt x="2415" y="13"/>
                </a:moveTo>
                <a:lnTo>
                  <a:pt x="2401" y="13"/>
                </a:lnTo>
                <a:lnTo>
                  <a:pt x="2401" y="0"/>
                </a:lnTo>
                <a:lnTo>
                  <a:pt x="2415" y="0"/>
                </a:lnTo>
                <a:lnTo>
                  <a:pt x="2415" y="13"/>
                </a:lnTo>
                <a:close/>
                <a:moveTo>
                  <a:pt x="2373" y="13"/>
                </a:moveTo>
                <a:lnTo>
                  <a:pt x="2359" y="13"/>
                </a:lnTo>
                <a:lnTo>
                  <a:pt x="2359" y="0"/>
                </a:lnTo>
                <a:lnTo>
                  <a:pt x="2373" y="0"/>
                </a:lnTo>
                <a:lnTo>
                  <a:pt x="2373" y="13"/>
                </a:lnTo>
                <a:close/>
                <a:moveTo>
                  <a:pt x="2332" y="13"/>
                </a:moveTo>
                <a:lnTo>
                  <a:pt x="2318" y="13"/>
                </a:lnTo>
                <a:lnTo>
                  <a:pt x="2318" y="0"/>
                </a:lnTo>
                <a:lnTo>
                  <a:pt x="2332" y="0"/>
                </a:lnTo>
                <a:lnTo>
                  <a:pt x="2332" y="13"/>
                </a:lnTo>
                <a:close/>
                <a:moveTo>
                  <a:pt x="2290" y="13"/>
                </a:moveTo>
                <a:lnTo>
                  <a:pt x="2276" y="13"/>
                </a:lnTo>
                <a:lnTo>
                  <a:pt x="2276" y="0"/>
                </a:lnTo>
                <a:lnTo>
                  <a:pt x="2290" y="0"/>
                </a:lnTo>
                <a:lnTo>
                  <a:pt x="2290" y="13"/>
                </a:lnTo>
                <a:close/>
                <a:moveTo>
                  <a:pt x="2248" y="13"/>
                </a:moveTo>
                <a:lnTo>
                  <a:pt x="2234" y="13"/>
                </a:lnTo>
                <a:lnTo>
                  <a:pt x="2234" y="0"/>
                </a:lnTo>
                <a:lnTo>
                  <a:pt x="2248" y="0"/>
                </a:lnTo>
                <a:lnTo>
                  <a:pt x="2248" y="13"/>
                </a:lnTo>
                <a:close/>
                <a:moveTo>
                  <a:pt x="2207" y="13"/>
                </a:moveTo>
                <a:lnTo>
                  <a:pt x="2193" y="13"/>
                </a:lnTo>
                <a:lnTo>
                  <a:pt x="2193" y="0"/>
                </a:lnTo>
                <a:lnTo>
                  <a:pt x="2207" y="0"/>
                </a:lnTo>
                <a:lnTo>
                  <a:pt x="2207" y="13"/>
                </a:lnTo>
                <a:close/>
                <a:moveTo>
                  <a:pt x="2165" y="13"/>
                </a:moveTo>
                <a:lnTo>
                  <a:pt x="2151" y="13"/>
                </a:lnTo>
                <a:lnTo>
                  <a:pt x="2151" y="0"/>
                </a:lnTo>
                <a:lnTo>
                  <a:pt x="2165" y="0"/>
                </a:lnTo>
                <a:lnTo>
                  <a:pt x="2165" y="13"/>
                </a:lnTo>
                <a:close/>
                <a:moveTo>
                  <a:pt x="2123" y="13"/>
                </a:moveTo>
                <a:lnTo>
                  <a:pt x="2109" y="13"/>
                </a:lnTo>
                <a:lnTo>
                  <a:pt x="2109" y="0"/>
                </a:lnTo>
                <a:lnTo>
                  <a:pt x="2123" y="0"/>
                </a:lnTo>
                <a:lnTo>
                  <a:pt x="2123" y="13"/>
                </a:lnTo>
                <a:close/>
                <a:moveTo>
                  <a:pt x="2081" y="13"/>
                </a:moveTo>
                <a:lnTo>
                  <a:pt x="2068" y="13"/>
                </a:lnTo>
                <a:lnTo>
                  <a:pt x="2068" y="0"/>
                </a:lnTo>
                <a:lnTo>
                  <a:pt x="2081" y="0"/>
                </a:lnTo>
                <a:lnTo>
                  <a:pt x="2081" y="13"/>
                </a:lnTo>
                <a:close/>
                <a:moveTo>
                  <a:pt x="2040" y="13"/>
                </a:moveTo>
                <a:lnTo>
                  <a:pt x="2026" y="13"/>
                </a:lnTo>
                <a:lnTo>
                  <a:pt x="2026" y="0"/>
                </a:lnTo>
                <a:lnTo>
                  <a:pt x="2040" y="0"/>
                </a:lnTo>
                <a:lnTo>
                  <a:pt x="2040" y="13"/>
                </a:lnTo>
                <a:close/>
                <a:moveTo>
                  <a:pt x="1998" y="13"/>
                </a:moveTo>
                <a:lnTo>
                  <a:pt x="1984" y="13"/>
                </a:lnTo>
                <a:lnTo>
                  <a:pt x="1984" y="0"/>
                </a:lnTo>
                <a:lnTo>
                  <a:pt x="1998" y="0"/>
                </a:lnTo>
                <a:lnTo>
                  <a:pt x="1998" y="13"/>
                </a:lnTo>
                <a:close/>
                <a:moveTo>
                  <a:pt x="1956" y="13"/>
                </a:moveTo>
                <a:lnTo>
                  <a:pt x="1942" y="13"/>
                </a:lnTo>
                <a:lnTo>
                  <a:pt x="1942" y="0"/>
                </a:lnTo>
                <a:lnTo>
                  <a:pt x="1956" y="0"/>
                </a:lnTo>
                <a:lnTo>
                  <a:pt x="1956" y="13"/>
                </a:lnTo>
                <a:close/>
                <a:moveTo>
                  <a:pt x="1915" y="13"/>
                </a:moveTo>
                <a:lnTo>
                  <a:pt x="1901" y="13"/>
                </a:lnTo>
                <a:lnTo>
                  <a:pt x="1901" y="0"/>
                </a:lnTo>
                <a:lnTo>
                  <a:pt x="1915" y="0"/>
                </a:lnTo>
                <a:lnTo>
                  <a:pt x="1915" y="13"/>
                </a:lnTo>
                <a:close/>
                <a:moveTo>
                  <a:pt x="1873" y="13"/>
                </a:moveTo>
                <a:lnTo>
                  <a:pt x="1859" y="13"/>
                </a:lnTo>
                <a:lnTo>
                  <a:pt x="1859" y="0"/>
                </a:lnTo>
                <a:lnTo>
                  <a:pt x="1873" y="0"/>
                </a:lnTo>
                <a:lnTo>
                  <a:pt x="1873" y="13"/>
                </a:lnTo>
                <a:close/>
                <a:moveTo>
                  <a:pt x="1831" y="13"/>
                </a:moveTo>
                <a:lnTo>
                  <a:pt x="1817" y="13"/>
                </a:lnTo>
                <a:lnTo>
                  <a:pt x="1817" y="0"/>
                </a:lnTo>
                <a:lnTo>
                  <a:pt x="1831" y="0"/>
                </a:lnTo>
                <a:lnTo>
                  <a:pt x="1831" y="13"/>
                </a:lnTo>
                <a:close/>
                <a:moveTo>
                  <a:pt x="1790" y="13"/>
                </a:moveTo>
                <a:lnTo>
                  <a:pt x="1776" y="13"/>
                </a:lnTo>
                <a:lnTo>
                  <a:pt x="1776" y="0"/>
                </a:lnTo>
                <a:lnTo>
                  <a:pt x="1790" y="0"/>
                </a:lnTo>
                <a:lnTo>
                  <a:pt x="1790" y="13"/>
                </a:lnTo>
                <a:close/>
                <a:moveTo>
                  <a:pt x="1748" y="13"/>
                </a:moveTo>
                <a:lnTo>
                  <a:pt x="1734" y="13"/>
                </a:lnTo>
                <a:lnTo>
                  <a:pt x="1734" y="0"/>
                </a:lnTo>
                <a:lnTo>
                  <a:pt x="1748" y="0"/>
                </a:lnTo>
                <a:lnTo>
                  <a:pt x="1748" y="13"/>
                </a:lnTo>
                <a:close/>
                <a:moveTo>
                  <a:pt x="1706" y="13"/>
                </a:moveTo>
                <a:lnTo>
                  <a:pt x="1692" y="13"/>
                </a:lnTo>
                <a:lnTo>
                  <a:pt x="1692" y="0"/>
                </a:lnTo>
                <a:lnTo>
                  <a:pt x="1706" y="0"/>
                </a:lnTo>
                <a:lnTo>
                  <a:pt x="1706" y="13"/>
                </a:lnTo>
                <a:close/>
                <a:moveTo>
                  <a:pt x="1664" y="13"/>
                </a:moveTo>
                <a:lnTo>
                  <a:pt x="1651" y="13"/>
                </a:lnTo>
                <a:lnTo>
                  <a:pt x="1651" y="0"/>
                </a:lnTo>
                <a:lnTo>
                  <a:pt x="1664" y="0"/>
                </a:lnTo>
                <a:lnTo>
                  <a:pt x="1664" y="13"/>
                </a:lnTo>
                <a:close/>
                <a:moveTo>
                  <a:pt x="1623" y="13"/>
                </a:moveTo>
                <a:lnTo>
                  <a:pt x="1609" y="13"/>
                </a:lnTo>
                <a:lnTo>
                  <a:pt x="1609" y="0"/>
                </a:lnTo>
                <a:lnTo>
                  <a:pt x="1623" y="0"/>
                </a:lnTo>
                <a:lnTo>
                  <a:pt x="1623" y="13"/>
                </a:lnTo>
                <a:close/>
                <a:moveTo>
                  <a:pt x="1581" y="13"/>
                </a:moveTo>
                <a:lnTo>
                  <a:pt x="1567" y="13"/>
                </a:lnTo>
                <a:lnTo>
                  <a:pt x="1567" y="0"/>
                </a:lnTo>
                <a:lnTo>
                  <a:pt x="1581" y="0"/>
                </a:lnTo>
                <a:lnTo>
                  <a:pt x="1581" y="13"/>
                </a:lnTo>
                <a:close/>
                <a:moveTo>
                  <a:pt x="1539" y="13"/>
                </a:moveTo>
                <a:lnTo>
                  <a:pt x="1525" y="13"/>
                </a:lnTo>
                <a:lnTo>
                  <a:pt x="1525" y="0"/>
                </a:lnTo>
                <a:lnTo>
                  <a:pt x="1539" y="0"/>
                </a:lnTo>
                <a:lnTo>
                  <a:pt x="1539" y="13"/>
                </a:lnTo>
                <a:close/>
                <a:moveTo>
                  <a:pt x="1498" y="13"/>
                </a:moveTo>
                <a:lnTo>
                  <a:pt x="1484" y="13"/>
                </a:lnTo>
                <a:lnTo>
                  <a:pt x="1484" y="0"/>
                </a:lnTo>
                <a:lnTo>
                  <a:pt x="1498" y="0"/>
                </a:lnTo>
                <a:lnTo>
                  <a:pt x="1498" y="13"/>
                </a:lnTo>
                <a:close/>
                <a:moveTo>
                  <a:pt x="1456" y="13"/>
                </a:moveTo>
                <a:lnTo>
                  <a:pt x="1442" y="13"/>
                </a:lnTo>
                <a:lnTo>
                  <a:pt x="1442" y="0"/>
                </a:lnTo>
                <a:lnTo>
                  <a:pt x="1456" y="0"/>
                </a:lnTo>
                <a:lnTo>
                  <a:pt x="1456" y="13"/>
                </a:lnTo>
                <a:close/>
                <a:moveTo>
                  <a:pt x="1414" y="13"/>
                </a:moveTo>
                <a:lnTo>
                  <a:pt x="1400" y="13"/>
                </a:lnTo>
                <a:lnTo>
                  <a:pt x="1400" y="0"/>
                </a:lnTo>
                <a:lnTo>
                  <a:pt x="1414" y="0"/>
                </a:lnTo>
                <a:lnTo>
                  <a:pt x="1414" y="13"/>
                </a:lnTo>
                <a:close/>
                <a:moveTo>
                  <a:pt x="1373" y="13"/>
                </a:moveTo>
                <a:lnTo>
                  <a:pt x="1359" y="13"/>
                </a:lnTo>
                <a:lnTo>
                  <a:pt x="1359" y="0"/>
                </a:lnTo>
                <a:lnTo>
                  <a:pt x="1373" y="0"/>
                </a:lnTo>
                <a:lnTo>
                  <a:pt x="1373" y="13"/>
                </a:lnTo>
                <a:close/>
                <a:moveTo>
                  <a:pt x="1331" y="13"/>
                </a:moveTo>
                <a:lnTo>
                  <a:pt x="1317" y="13"/>
                </a:lnTo>
                <a:lnTo>
                  <a:pt x="1317" y="0"/>
                </a:lnTo>
                <a:lnTo>
                  <a:pt x="1331" y="0"/>
                </a:lnTo>
                <a:lnTo>
                  <a:pt x="1331" y="13"/>
                </a:lnTo>
                <a:close/>
                <a:moveTo>
                  <a:pt x="1289" y="13"/>
                </a:moveTo>
                <a:lnTo>
                  <a:pt x="1275" y="13"/>
                </a:lnTo>
                <a:lnTo>
                  <a:pt x="1275" y="0"/>
                </a:lnTo>
                <a:lnTo>
                  <a:pt x="1289" y="0"/>
                </a:lnTo>
                <a:lnTo>
                  <a:pt x="1289" y="13"/>
                </a:lnTo>
                <a:close/>
                <a:moveTo>
                  <a:pt x="1247" y="13"/>
                </a:moveTo>
                <a:lnTo>
                  <a:pt x="1234" y="13"/>
                </a:lnTo>
                <a:lnTo>
                  <a:pt x="1234" y="0"/>
                </a:lnTo>
                <a:lnTo>
                  <a:pt x="1247" y="0"/>
                </a:lnTo>
                <a:lnTo>
                  <a:pt x="1247" y="13"/>
                </a:lnTo>
                <a:close/>
                <a:moveTo>
                  <a:pt x="1206" y="13"/>
                </a:moveTo>
                <a:lnTo>
                  <a:pt x="1192" y="13"/>
                </a:lnTo>
                <a:lnTo>
                  <a:pt x="1192" y="0"/>
                </a:lnTo>
                <a:lnTo>
                  <a:pt x="1206" y="0"/>
                </a:lnTo>
                <a:lnTo>
                  <a:pt x="1206" y="13"/>
                </a:lnTo>
                <a:close/>
                <a:moveTo>
                  <a:pt x="1164" y="13"/>
                </a:moveTo>
                <a:lnTo>
                  <a:pt x="1150" y="13"/>
                </a:lnTo>
                <a:lnTo>
                  <a:pt x="1150" y="0"/>
                </a:lnTo>
                <a:lnTo>
                  <a:pt x="1164" y="0"/>
                </a:lnTo>
                <a:lnTo>
                  <a:pt x="1164" y="13"/>
                </a:lnTo>
                <a:close/>
                <a:moveTo>
                  <a:pt x="1122" y="13"/>
                </a:moveTo>
                <a:lnTo>
                  <a:pt x="1108" y="13"/>
                </a:lnTo>
                <a:lnTo>
                  <a:pt x="1108" y="0"/>
                </a:lnTo>
                <a:lnTo>
                  <a:pt x="1122" y="0"/>
                </a:lnTo>
                <a:lnTo>
                  <a:pt x="1122" y="13"/>
                </a:lnTo>
                <a:close/>
                <a:moveTo>
                  <a:pt x="1081" y="13"/>
                </a:moveTo>
                <a:lnTo>
                  <a:pt x="1067" y="13"/>
                </a:lnTo>
                <a:lnTo>
                  <a:pt x="1067" y="0"/>
                </a:lnTo>
                <a:lnTo>
                  <a:pt x="1081" y="0"/>
                </a:lnTo>
                <a:lnTo>
                  <a:pt x="1081" y="13"/>
                </a:lnTo>
                <a:close/>
                <a:moveTo>
                  <a:pt x="1039" y="13"/>
                </a:moveTo>
                <a:lnTo>
                  <a:pt x="1025" y="13"/>
                </a:lnTo>
                <a:lnTo>
                  <a:pt x="1025" y="0"/>
                </a:lnTo>
                <a:lnTo>
                  <a:pt x="1039" y="0"/>
                </a:lnTo>
                <a:lnTo>
                  <a:pt x="1039" y="13"/>
                </a:lnTo>
                <a:close/>
                <a:moveTo>
                  <a:pt x="997" y="13"/>
                </a:moveTo>
                <a:lnTo>
                  <a:pt x="983" y="13"/>
                </a:lnTo>
                <a:lnTo>
                  <a:pt x="983" y="0"/>
                </a:lnTo>
                <a:lnTo>
                  <a:pt x="997" y="0"/>
                </a:lnTo>
                <a:lnTo>
                  <a:pt x="997" y="13"/>
                </a:lnTo>
                <a:close/>
                <a:moveTo>
                  <a:pt x="955" y="13"/>
                </a:moveTo>
                <a:lnTo>
                  <a:pt x="942" y="13"/>
                </a:lnTo>
                <a:lnTo>
                  <a:pt x="942" y="0"/>
                </a:lnTo>
                <a:lnTo>
                  <a:pt x="955" y="0"/>
                </a:lnTo>
                <a:lnTo>
                  <a:pt x="955" y="13"/>
                </a:lnTo>
                <a:close/>
                <a:moveTo>
                  <a:pt x="914" y="13"/>
                </a:moveTo>
                <a:lnTo>
                  <a:pt x="900" y="13"/>
                </a:lnTo>
                <a:lnTo>
                  <a:pt x="900" y="0"/>
                </a:lnTo>
                <a:lnTo>
                  <a:pt x="914" y="0"/>
                </a:lnTo>
                <a:lnTo>
                  <a:pt x="914" y="13"/>
                </a:lnTo>
                <a:close/>
                <a:moveTo>
                  <a:pt x="872" y="13"/>
                </a:moveTo>
                <a:lnTo>
                  <a:pt x="858" y="13"/>
                </a:lnTo>
                <a:lnTo>
                  <a:pt x="858" y="0"/>
                </a:lnTo>
                <a:lnTo>
                  <a:pt x="872" y="0"/>
                </a:lnTo>
                <a:lnTo>
                  <a:pt x="872" y="13"/>
                </a:lnTo>
                <a:close/>
                <a:moveTo>
                  <a:pt x="830" y="13"/>
                </a:moveTo>
                <a:lnTo>
                  <a:pt x="816" y="13"/>
                </a:lnTo>
                <a:lnTo>
                  <a:pt x="816" y="0"/>
                </a:lnTo>
                <a:lnTo>
                  <a:pt x="830" y="0"/>
                </a:lnTo>
                <a:lnTo>
                  <a:pt x="830" y="13"/>
                </a:lnTo>
                <a:close/>
                <a:moveTo>
                  <a:pt x="789" y="13"/>
                </a:moveTo>
                <a:lnTo>
                  <a:pt x="775" y="13"/>
                </a:lnTo>
                <a:lnTo>
                  <a:pt x="775" y="0"/>
                </a:lnTo>
                <a:lnTo>
                  <a:pt x="789" y="0"/>
                </a:lnTo>
                <a:lnTo>
                  <a:pt x="789" y="13"/>
                </a:lnTo>
                <a:close/>
                <a:moveTo>
                  <a:pt x="747" y="13"/>
                </a:moveTo>
                <a:lnTo>
                  <a:pt x="733" y="13"/>
                </a:lnTo>
                <a:lnTo>
                  <a:pt x="733" y="0"/>
                </a:lnTo>
                <a:lnTo>
                  <a:pt x="747" y="0"/>
                </a:lnTo>
                <a:lnTo>
                  <a:pt x="747" y="13"/>
                </a:lnTo>
                <a:close/>
                <a:moveTo>
                  <a:pt x="705" y="13"/>
                </a:moveTo>
                <a:lnTo>
                  <a:pt x="691" y="13"/>
                </a:lnTo>
                <a:lnTo>
                  <a:pt x="691" y="0"/>
                </a:lnTo>
                <a:lnTo>
                  <a:pt x="705" y="0"/>
                </a:lnTo>
                <a:lnTo>
                  <a:pt x="705" y="13"/>
                </a:lnTo>
                <a:close/>
                <a:moveTo>
                  <a:pt x="664" y="13"/>
                </a:moveTo>
                <a:lnTo>
                  <a:pt x="650" y="13"/>
                </a:lnTo>
                <a:lnTo>
                  <a:pt x="650" y="0"/>
                </a:lnTo>
                <a:lnTo>
                  <a:pt x="664" y="0"/>
                </a:lnTo>
                <a:lnTo>
                  <a:pt x="664" y="13"/>
                </a:lnTo>
                <a:close/>
                <a:moveTo>
                  <a:pt x="622" y="13"/>
                </a:moveTo>
                <a:lnTo>
                  <a:pt x="608" y="13"/>
                </a:lnTo>
                <a:lnTo>
                  <a:pt x="608" y="0"/>
                </a:lnTo>
                <a:lnTo>
                  <a:pt x="622" y="0"/>
                </a:lnTo>
                <a:lnTo>
                  <a:pt x="622" y="13"/>
                </a:lnTo>
                <a:close/>
                <a:moveTo>
                  <a:pt x="580" y="13"/>
                </a:moveTo>
                <a:lnTo>
                  <a:pt x="566" y="13"/>
                </a:lnTo>
                <a:lnTo>
                  <a:pt x="566" y="0"/>
                </a:lnTo>
                <a:lnTo>
                  <a:pt x="580" y="0"/>
                </a:lnTo>
                <a:lnTo>
                  <a:pt x="580" y="13"/>
                </a:lnTo>
                <a:close/>
                <a:moveTo>
                  <a:pt x="538" y="13"/>
                </a:moveTo>
                <a:lnTo>
                  <a:pt x="525" y="13"/>
                </a:lnTo>
                <a:lnTo>
                  <a:pt x="525" y="0"/>
                </a:lnTo>
                <a:lnTo>
                  <a:pt x="538" y="0"/>
                </a:lnTo>
                <a:lnTo>
                  <a:pt x="538" y="13"/>
                </a:lnTo>
                <a:close/>
                <a:moveTo>
                  <a:pt x="497" y="13"/>
                </a:moveTo>
                <a:lnTo>
                  <a:pt x="483" y="13"/>
                </a:lnTo>
                <a:lnTo>
                  <a:pt x="483" y="0"/>
                </a:lnTo>
                <a:lnTo>
                  <a:pt x="497" y="0"/>
                </a:lnTo>
                <a:lnTo>
                  <a:pt x="497" y="13"/>
                </a:lnTo>
                <a:close/>
                <a:moveTo>
                  <a:pt x="455" y="13"/>
                </a:moveTo>
                <a:lnTo>
                  <a:pt x="441" y="13"/>
                </a:lnTo>
                <a:lnTo>
                  <a:pt x="441" y="0"/>
                </a:lnTo>
                <a:lnTo>
                  <a:pt x="455" y="0"/>
                </a:lnTo>
                <a:lnTo>
                  <a:pt x="455" y="13"/>
                </a:lnTo>
                <a:close/>
                <a:moveTo>
                  <a:pt x="413" y="13"/>
                </a:moveTo>
                <a:lnTo>
                  <a:pt x="399" y="13"/>
                </a:lnTo>
                <a:lnTo>
                  <a:pt x="399" y="0"/>
                </a:lnTo>
                <a:lnTo>
                  <a:pt x="413" y="0"/>
                </a:lnTo>
                <a:lnTo>
                  <a:pt x="413" y="13"/>
                </a:lnTo>
                <a:close/>
                <a:moveTo>
                  <a:pt x="372" y="13"/>
                </a:moveTo>
                <a:lnTo>
                  <a:pt x="358" y="13"/>
                </a:lnTo>
                <a:lnTo>
                  <a:pt x="358" y="0"/>
                </a:lnTo>
                <a:lnTo>
                  <a:pt x="372" y="0"/>
                </a:lnTo>
                <a:lnTo>
                  <a:pt x="372" y="13"/>
                </a:lnTo>
                <a:close/>
                <a:moveTo>
                  <a:pt x="330" y="13"/>
                </a:moveTo>
                <a:lnTo>
                  <a:pt x="316" y="13"/>
                </a:lnTo>
                <a:lnTo>
                  <a:pt x="316" y="0"/>
                </a:lnTo>
                <a:lnTo>
                  <a:pt x="330" y="0"/>
                </a:lnTo>
                <a:lnTo>
                  <a:pt x="330" y="13"/>
                </a:lnTo>
                <a:close/>
                <a:moveTo>
                  <a:pt x="288" y="13"/>
                </a:moveTo>
                <a:lnTo>
                  <a:pt x="274" y="13"/>
                </a:lnTo>
                <a:lnTo>
                  <a:pt x="274" y="0"/>
                </a:lnTo>
                <a:lnTo>
                  <a:pt x="288" y="0"/>
                </a:lnTo>
                <a:lnTo>
                  <a:pt x="288" y="13"/>
                </a:lnTo>
                <a:close/>
                <a:moveTo>
                  <a:pt x="247" y="13"/>
                </a:moveTo>
                <a:lnTo>
                  <a:pt x="233" y="13"/>
                </a:lnTo>
                <a:lnTo>
                  <a:pt x="233" y="0"/>
                </a:lnTo>
                <a:lnTo>
                  <a:pt x="247" y="0"/>
                </a:lnTo>
                <a:lnTo>
                  <a:pt x="247" y="13"/>
                </a:lnTo>
                <a:close/>
                <a:moveTo>
                  <a:pt x="205" y="13"/>
                </a:moveTo>
                <a:lnTo>
                  <a:pt x="191" y="13"/>
                </a:lnTo>
                <a:lnTo>
                  <a:pt x="191" y="0"/>
                </a:lnTo>
                <a:lnTo>
                  <a:pt x="205" y="0"/>
                </a:lnTo>
                <a:lnTo>
                  <a:pt x="205" y="13"/>
                </a:lnTo>
                <a:close/>
                <a:moveTo>
                  <a:pt x="163" y="13"/>
                </a:moveTo>
                <a:lnTo>
                  <a:pt x="149" y="13"/>
                </a:lnTo>
                <a:lnTo>
                  <a:pt x="149" y="0"/>
                </a:lnTo>
                <a:lnTo>
                  <a:pt x="163" y="0"/>
                </a:lnTo>
                <a:lnTo>
                  <a:pt x="163" y="13"/>
                </a:lnTo>
                <a:close/>
                <a:moveTo>
                  <a:pt x="121" y="13"/>
                </a:moveTo>
                <a:lnTo>
                  <a:pt x="108" y="13"/>
                </a:lnTo>
                <a:lnTo>
                  <a:pt x="108" y="0"/>
                </a:lnTo>
                <a:lnTo>
                  <a:pt x="121" y="0"/>
                </a:lnTo>
                <a:lnTo>
                  <a:pt x="121" y="13"/>
                </a:lnTo>
                <a:close/>
                <a:moveTo>
                  <a:pt x="80" y="13"/>
                </a:moveTo>
                <a:lnTo>
                  <a:pt x="66" y="13"/>
                </a:lnTo>
                <a:lnTo>
                  <a:pt x="66" y="0"/>
                </a:lnTo>
                <a:lnTo>
                  <a:pt x="80" y="0"/>
                </a:lnTo>
                <a:lnTo>
                  <a:pt x="80" y="13"/>
                </a:lnTo>
                <a:close/>
                <a:moveTo>
                  <a:pt x="38" y="13"/>
                </a:moveTo>
                <a:lnTo>
                  <a:pt x="24" y="13"/>
                </a:lnTo>
                <a:lnTo>
                  <a:pt x="24" y="0"/>
                </a:lnTo>
                <a:lnTo>
                  <a:pt x="38" y="0"/>
                </a:lnTo>
                <a:lnTo>
                  <a:pt x="38" y="1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>
              <a:defRPr/>
            </a:pPr>
            <a:endParaRPr lang="en-AU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>
          <a:xfrm>
            <a:off x="7538175" y="4542293"/>
            <a:ext cx="1213344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gradFill>
                  <a:gsLst>
                    <a:gs pos="2920">
                      <a:schemeClr val="accent2"/>
                    </a:gs>
                    <a:gs pos="30000">
                      <a:schemeClr val="accent2"/>
                    </a:gs>
                  </a:gsLst>
                  <a:lin ang="5400000" scaled="0"/>
                </a:gradFill>
                <a:effectLst/>
                <a:latin typeface="Segoe UI"/>
              </a:rPr>
              <a:t>Virtual network</a:t>
            </a:r>
            <a:endParaRPr kumimoji="0" lang="en-US" altLang="en-US" sz="1800" b="0" i="0" u="none" strike="noStrike" cap="none" normalizeH="0" baseline="0">
              <a:gradFill>
                <a:gsLst>
                  <a:gs pos="2920">
                    <a:schemeClr val="accent2"/>
                  </a:gs>
                  <a:gs pos="30000">
                    <a:schemeClr val="accent2"/>
                  </a:gs>
                </a:gsLst>
                <a:lin ang="5400000" scaled="0"/>
              </a:gradFill>
              <a:effectLst/>
            </a:endParaRP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>
          <a:xfrm>
            <a:off x="6258897" y="1498599"/>
            <a:ext cx="1346200" cy="26828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solidFill>
                  <a:srgbClr val="ffffff"/>
                </a:solidFill>
                <a:effectLst/>
                <a:latin typeface="Segoe UI"/>
              </a:rPr>
              <a:t>Gateway subnet</a:t>
            </a:r>
            <a:endParaRPr kumimoji="0" lang="en-US" altLang="en-US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4" name="Line 30"/>
          <p:cNvSpPr>
            <a:spLocks noChangeShapeType="1"/>
          </p:cNvSpPr>
          <p:nvPr/>
        </p:nvSpPr>
        <p:spPr>
          <a:xfrm>
            <a:off x="7204253" y="2913062"/>
            <a:ext cx="593725" cy="3175"/>
          </a:xfrm>
          <a:prstGeom prst="line">
            <a:avLst/>
          </a:prstGeom>
          <a:noFill/>
          <a:ln w="49213" cap="sq">
            <a:solidFill>
              <a:schemeClr val="accent2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35" name="Freeform 31"/>
          <p:cNvSpPr/>
          <p:nvPr/>
        </p:nvSpPr>
        <p:spPr>
          <a:xfrm>
            <a:off x="7746384" y="2827337"/>
            <a:ext cx="179388" cy="176213"/>
          </a:xfrm>
          <a:custGeom>
            <a:avLst/>
            <a:gdLst>
              <a:gd name="T0" fmla="*/ 0 w 113"/>
              <a:gd name="T1" fmla="*/ 0 h 111"/>
              <a:gd name="T2" fmla="*/ 113 w 113"/>
              <a:gd name="T3" fmla="*/ 56 h 111"/>
              <a:gd name="T4" fmla="*/ 0 w 113"/>
              <a:gd name="T5" fmla="*/ 111 h 111"/>
              <a:gd name="T6" fmla="*/ 0 w 113"/>
              <a:gd name="T7" fmla="*/ 0 h 11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" h="111">
                <a:moveTo>
                  <a:pt x="0" y="0"/>
                </a:moveTo>
                <a:lnTo>
                  <a:pt x="113" y="56"/>
                </a:lnTo>
                <a:lnTo>
                  <a:pt x="0" y="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36" name="Freeform 32"/>
          <p:cNvSpPr>
            <a:spLocks noEditPoints="1"/>
          </p:cNvSpPr>
          <p:nvPr/>
        </p:nvSpPr>
        <p:spPr>
          <a:xfrm>
            <a:off x="6584334" y="2620962"/>
            <a:ext cx="584200" cy="573088"/>
          </a:xfrm>
          <a:custGeom>
            <a:avLst/>
            <a:gdLst>
              <a:gd name="T0" fmla="*/ 425 w 849"/>
              <a:gd name="T1" fmla="*/ 0 h 849"/>
              <a:gd name="T2" fmla="*/ 0 w 849"/>
              <a:gd name="T3" fmla="*/ 424 h 849"/>
              <a:gd name="T4" fmla="*/ 425 w 849"/>
              <a:gd name="T5" fmla="*/ 849 h 849"/>
              <a:gd name="T6" fmla="*/ 849 w 849"/>
              <a:gd name="T7" fmla="*/ 424 h 849"/>
              <a:gd name="T8" fmla="*/ 425 w 849"/>
              <a:gd name="T9" fmla="*/ 0 h 849"/>
              <a:gd name="T10" fmla="*/ 386 w 849"/>
              <a:gd name="T11" fmla="*/ 193 h 849"/>
              <a:gd name="T12" fmla="*/ 386 w 849"/>
              <a:gd name="T13" fmla="*/ 58 h 849"/>
              <a:gd name="T14" fmla="*/ 463 w 849"/>
              <a:gd name="T15" fmla="*/ 58 h 849"/>
              <a:gd name="T16" fmla="*/ 463 w 849"/>
              <a:gd name="T17" fmla="*/ 193 h 849"/>
              <a:gd name="T18" fmla="*/ 502 w 849"/>
              <a:gd name="T19" fmla="*/ 193 h 849"/>
              <a:gd name="T20" fmla="*/ 425 w 849"/>
              <a:gd name="T21" fmla="*/ 349 h 849"/>
              <a:gd name="T22" fmla="*/ 347 w 849"/>
              <a:gd name="T23" fmla="*/ 193 h 849"/>
              <a:gd name="T24" fmla="*/ 386 w 849"/>
              <a:gd name="T25" fmla="*/ 193 h 849"/>
              <a:gd name="T26" fmla="*/ 212 w 849"/>
              <a:gd name="T27" fmla="*/ 502 h 849"/>
              <a:gd name="T28" fmla="*/ 56 w 849"/>
              <a:gd name="T29" fmla="*/ 424 h 849"/>
              <a:gd name="T30" fmla="*/ 212 w 849"/>
              <a:gd name="T31" fmla="*/ 347 h 849"/>
              <a:gd name="T32" fmla="*/ 212 w 849"/>
              <a:gd name="T33" fmla="*/ 386 h 849"/>
              <a:gd name="T34" fmla="*/ 347 w 849"/>
              <a:gd name="T35" fmla="*/ 386 h 849"/>
              <a:gd name="T36" fmla="*/ 347 w 849"/>
              <a:gd name="T37" fmla="*/ 463 h 849"/>
              <a:gd name="T38" fmla="*/ 212 w 849"/>
              <a:gd name="T39" fmla="*/ 463 h 849"/>
              <a:gd name="T40" fmla="*/ 212 w 849"/>
              <a:gd name="T41" fmla="*/ 502 h 849"/>
              <a:gd name="T42" fmla="*/ 463 w 849"/>
              <a:gd name="T43" fmla="*/ 637 h 849"/>
              <a:gd name="T44" fmla="*/ 463 w 849"/>
              <a:gd name="T45" fmla="*/ 772 h 849"/>
              <a:gd name="T46" fmla="*/ 386 w 849"/>
              <a:gd name="T47" fmla="*/ 772 h 849"/>
              <a:gd name="T48" fmla="*/ 386 w 849"/>
              <a:gd name="T49" fmla="*/ 637 h 849"/>
              <a:gd name="T50" fmla="*/ 347 w 849"/>
              <a:gd name="T51" fmla="*/ 637 h 849"/>
              <a:gd name="T52" fmla="*/ 425 w 849"/>
              <a:gd name="T53" fmla="*/ 481 h 849"/>
              <a:gd name="T54" fmla="*/ 502 w 849"/>
              <a:gd name="T55" fmla="*/ 637 h 849"/>
              <a:gd name="T56" fmla="*/ 463 w 849"/>
              <a:gd name="T57" fmla="*/ 637 h 849"/>
              <a:gd name="T58" fmla="*/ 637 w 849"/>
              <a:gd name="T59" fmla="*/ 502 h 849"/>
              <a:gd name="T60" fmla="*/ 637 w 849"/>
              <a:gd name="T61" fmla="*/ 463 h 849"/>
              <a:gd name="T62" fmla="*/ 502 w 849"/>
              <a:gd name="T63" fmla="*/ 463 h 849"/>
              <a:gd name="T64" fmla="*/ 502 w 849"/>
              <a:gd name="T65" fmla="*/ 386 h 849"/>
              <a:gd name="T66" fmla="*/ 637 w 849"/>
              <a:gd name="T67" fmla="*/ 386 h 849"/>
              <a:gd name="T68" fmla="*/ 637 w 849"/>
              <a:gd name="T69" fmla="*/ 347 h 849"/>
              <a:gd name="T70" fmla="*/ 793 w 849"/>
              <a:gd name="T71" fmla="*/ 424 h 849"/>
              <a:gd name="T72" fmla="*/ 637 w 849"/>
              <a:gd name="T73" fmla="*/ 502 h 84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49" h="849">
                <a:moveTo>
                  <a:pt x="425" y="0"/>
                </a:moveTo>
                <a:cubicBezTo>
                  <a:pt x="190" y="0"/>
                  <a:pt x="0" y="190"/>
                  <a:pt x="0" y="424"/>
                </a:cubicBezTo>
                <a:cubicBezTo>
                  <a:pt x="0" y="659"/>
                  <a:pt x="190" y="849"/>
                  <a:pt x="425" y="849"/>
                </a:cubicBezTo>
                <a:cubicBezTo>
                  <a:pt x="659" y="849"/>
                  <a:pt x="849" y="659"/>
                  <a:pt x="849" y="424"/>
                </a:cubicBezTo>
                <a:cubicBezTo>
                  <a:pt x="849" y="190"/>
                  <a:pt x="659" y="0"/>
                  <a:pt x="425" y="0"/>
                </a:cubicBezTo>
                <a:close/>
                <a:moveTo>
                  <a:pt x="386" y="193"/>
                </a:moveTo>
                <a:lnTo>
                  <a:pt x="386" y="58"/>
                </a:lnTo>
                <a:lnTo>
                  <a:pt x="463" y="58"/>
                </a:lnTo>
                <a:lnTo>
                  <a:pt x="463" y="193"/>
                </a:lnTo>
                <a:lnTo>
                  <a:pt x="502" y="193"/>
                </a:lnTo>
                <a:lnTo>
                  <a:pt x="425" y="349"/>
                </a:lnTo>
                <a:lnTo>
                  <a:pt x="347" y="193"/>
                </a:lnTo>
                <a:lnTo>
                  <a:pt x="386" y="193"/>
                </a:lnTo>
                <a:close/>
                <a:moveTo>
                  <a:pt x="212" y="502"/>
                </a:moveTo>
                <a:lnTo>
                  <a:pt x="56" y="424"/>
                </a:lnTo>
                <a:lnTo>
                  <a:pt x="212" y="347"/>
                </a:lnTo>
                <a:lnTo>
                  <a:pt x="212" y="386"/>
                </a:lnTo>
                <a:lnTo>
                  <a:pt x="347" y="386"/>
                </a:lnTo>
                <a:lnTo>
                  <a:pt x="347" y="463"/>
                </a:lnTo>
                <a:lnTo>
                  <a:pt x="212" y="463"/>
                </a:lnTo>
                <a:lnTo>
                  <a:pt x="212" y="502"/>
                </a:lnTo>
                <a:close/>
                <a:moveTo>
                  <a:pt x="463" y="637"/>
                </a:moveTo>
                <a:lnTo>
                  <a:pt x="463" y="772"/>
                </a:lnTo>
                <a:lnTo>
                  <a:pt x="386" y="772"/>
                </a:lnTo>
                <a:lnTo>
                  <a:pt x="386" y="637"/>
                </a:lnTo>
                <a:lnTo>
                  <a:pt x="347" y="637"/>
                </a:lnTo>
                <a:lnTo>
                  <a:pt x="425" y="481"/>
                </a:lnTo>
                <a:lnTo>
                  <a:pt x="502" y="637"/>
                </a:lnTo>
                <a:lnTo>
                  <a:pt x="463" y="637"/>
                </a:lnTo>
                <a:close/>
                <a:moveTo>
                  <a:pt x="637" y="502"/>
                </a:moveTo>
                <a:lnTo>
                  <a:pt x="637" y="463"/>
                </a:lnTo>
                <a:lnTo>
                  <a:pt x="502" y="463"/>
                </a:lnTo>
                <a:lnTo>
                  <a:pt x="502" y="386"/>
                </a:lnTo>
                <a:lnTo>
                  <a:pt x="637" y="386"/>
                </a:lnTo>
                <a:lnTo>
                  <a:pt x="637" y="347"/>
                </a:lnTo>
                <a:lnTo>
                  <a:pt x="793" y="424"/>
                </a:lnTo>
                <a:lnTo>
                  <a:pt x="637" y="5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37" name="Freeform 33"/>
          <p:cNvSpPr>
            <a:spLocks noEditPoints="1"/>
          </p:cNvSpPr>
          <p:nvPr/>
        </p:nvSpPr>
        <p:spPr>
          <a:xfrm>
            <a:off x="4780934" y="2620962"/>
            <a:ext cx="585788" cy="573088"/>
          </a:xfrm>
          <a:custGeom>
            <a:avLst/>
            <a:gdLst>
              <a:gd name="T0" fmla="*/ 425 w 849"/>
              <a:gd name="T1" fmla="*/ 0 h 849"/>
              <a:gd name="T2" fmla="*/ 0 w 849"/>
              <a:gd name="T3" fmla="*/ 424 h 849"/>
              <a:gd name="T4" fmla="*/ 425 w 849"/>
              <a:gd name="T5" fmla="*/ 849 h 849"/>
              <a:gd name="T6" fmla="*/ 849 w 849"/>
              <a:gd name="T7" fmla="*/ 424 h 849"/>
              <a:gd name="T8" fmla="*/ 425 w 849"/>
              <a:gd name="T9" fmla="*/ 0 h 849"/>
              <a:gd name="T10" fmla="*/ 386 w 849"/>
              <a:gd name="T11" fmla="*/ 193 h 849"/>
              <a:gd name="T12" fmla="*/ 386 w 849"/>
              <a:gd name="T13" fmla="*/ 58 h 849"/>
              <a:gd name="T14" fmla="*/ 463 w 849"/>
              <a:gd name="T15" fmla="*/ 58 h 849"/>
              <a:gd name="T16" fmla="*/ 463 w 849"/>
              <a:gd name="T17" fmla="*/ 193 h 849"/>
              <a:gd name="T18" fmla="*/ 502 w 849"/>
              <a:gd name="T19" fmla="*/ 193 h 849"/>
              <a:gd name="T20" fmla="*/ 425 w 849"/>
              <a:gd name="T21" fmla="*/ 349 h 849"/>
              <a:gd name="T22" fmla="*/ 348 w 849"/>
              <a:gd name="T23" fmla="*/ 193 h 849"/>
              <a:gd name="T24" fmla="*/ 386 w 849"/>
              <a:gd name="T25" fmla="*/ 193 h 849"/>
              <a:gd name="T26" fmla="*/ 212 w 849"/>
              <a:gd name="T27" fmla="*/ 502 h 849"/>
              <a:gd name="T28" fmla="*/ 56 w 849"/>
              <a:gd name="T29" fmla="*/ 424 h 849"/>
              <a:gd name="T30" fmla="*/ 212 w 849"/>
              <a:gd name="T31" fmla="*/ 347 h 849"/>
              <a:gd name="T32" fmla="*/ 212 w 849"/>
              <a:gd name="T33" fmla="*/ 386 h 849"/>
              <a:gd name="T34" fmla="*/ 348 w 849"/>
              <a:gd name="T35" fmla="*/ 386 h 849"/>
              <a:gd name="T36" fmla="*/ 348 w 849"/>
              <a:gd name="T37" fmla="*/ 463 h 849"/>
              <a:gd name="T38" fmla="*/ 212 w 849"/>
              <a:gd name="T39" fmla="*/ 463 h 849"/>
              <a:gd name="T40" fmla="*/ 212 w 849"/>
              <a:gd name="T41" fmla="*/ 502 h 849"/>
              <a:gd name="T42" fmla="*/ 463 w 849"/>
              <a:gd name="T43" fmla="*/ 637 h 849"/>
              <a:gd name="T44" fmla="*/ 463 w 849"/>
              <a:gd name="T45" fmla="*/ 772 h 849"/>
              <a:gd name="T46" fmla="*/ 386 w 849"/>
              <a:gd name="T47" fmla="*/ 772 h 849"/>
              <a:gd name="T48" fmla="*/ 386 w 849"/>
              <a:gd name="T49" fmla="*/ 637 h 849"/>
              <a:gd name="T50" fmla="*/ 348 w 849"/>
              <a:gd name="T51" fmla="*/ 637 h 849"/>
              <a:gd name="T52" fmla="*/ 425 w 849"/>
              <a:gd name="T53" fmla="*/ 481 h 849"/>
              <a:gd name="T54" fmla="*/ 502 w 849"/>
              <a:gd name="T55" fmla="*/ 637 h 849"/>
              <a:gd name="T56" fmla="*/ 463 w 849"/>
              <a:gd name="T57" fmla="*/ 637 h 849"/>
              <a:gd name="T58" fmla="*/ 637 w 849"/>
              <a:gd name="T59" fmla="*/ 502 h 849"/>
              <a:gd name="T60" fmla="*/ 637 w 849"/>
              <a:gd name="T61" fmla="*/ 463 h 849"/>
              <a:gd name="T62" fmla="*/ 502 w 849"/>
              <a:gd name="T63" fmla="*/ 463 h 849"/>
              <a:gd name="T64" fmla="*/ 502 w 849"/>
              <a:gd name="T65" fmla="*/ 386 h 849"/>
              <a:gd name="T66" fmla="*/ 637 w 849"/>
              <a:gd name="T67" fmla="*/ 386 h 849"/>
              <a:gd name="T68" fmla="*/ 637 w 849"/>
              <a:gd name="T69" fmla="*/ 347 h 849"/>
              <a:gd name="T70" fmla="*/ 793 w 849"/>
              <a:gd name="T71" fmla="*/ 424 h 849"/>
              <a:gd name="T72" fmla="*/ 637 w 849"/>
              <a:gd name="T73" fmla="*/ 502 h 84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49" h="849">
                <a:moveTo>
                  <a:pt x="425" y="0"/>
                </a:moveTo>
                <a:cubicBezTo>
                  <a:pt x="190" y="0"/>
                  <a:pt x="0" y="190"/>
                  <a:pt x="0" y="424"/>
                </a:cubicBezTo>
                <a:cubicBezTo>
                  <a:pt x="0" y="659"/>
                  <a:pt x="190" y="849"/>
                  <a:pt x="425" y="849"/>
                </a:cubicBezTo>
                <a:cubicBezTo>
                  <a:pt x="659" y="849"/>
                  <a:pt x="849" y="659"/>
                  <a:pt x="849" y="424"/>
                </a:cubicBezTo>
                <a:cubicBezTo>
                  <a:pt x="849" y="190"/>
                  <a:pt x="659" y="0"/>
                  <a:pt x="425" y="0"/>
                </a:cubicBezTo>
                <a:close/>
                <a:moveTo>
                  <a:pt x="386" y="193"/>
                </a:moveTo>
                <a:lnTo>
                  <a:pt x="386" y="58"/>
                </a:lnTo>
                <a:lnTo>
                  <a:pt x="463" y="58"/>
                </a:lnTo>
                <a:lnTo>
                  <a:pt x="463" y="193"/>
                </a:lnTo>
                <a:lnTo>
                  <a:pt x="502" y="193"/>
                </a:lnTo>
                <a:lnTo>
                  <a:pt x="425" y="349"/>
                </a:lnTo>
                <a:lnTo>
                  <a:pt x="348" y="193"/>
                </a:lnTo>
                <a:lnTo>
                  <a:pt x="386" y="193"/>
                </a:lnTo>
                <a:close/>
                <a:moveTo>
                  <a:pt x="212" y="502"/>
                </a:moveTo>
                <a:lnTo>
                  <a:pt x="56" y="424"/>
                </a:lnTo>
                <a:lnTo>
                  <a:pt x="212" y="347"/>
                </a:lnTo>
                <a:lnTo>
                  <a:pt x="212" y="386"/>
                </a:lnTo>
                <a:lnTo>
                  <a:pt x="348" y="386"/>
                </a:lnTo>
                <a:lnTo>
                  <a:pt x="348" y="463"/>
                </a:lnTo>
                <a:lnTo>
                  <a:pt x="212" y="463"/>
                </a:lnTo>
                <a:lnTo>
                  <a:pt x="212" y="502"/>
                </a:lnTo>
                <a:close/>
                <a:moveTo>
                  <a:pt x="463" y="637"/>
                </a:moveTo>
                <a:lnTo>
                  <a:pt x="463" y="772"/>
                </a:lnTo>
                <a:lnTo>
                  <a:pt x="386" y="772"/>
                </a:lnTo>
                <a:lnTo>
                  <a:pt x="386" y="637"/>
                </a:lnTo>
                <a:lnTo>
                  <a:pt x="348" y="637"/>
                </a:lnTo>
                <a:lnTo>
                  <a:pt x="425" y="481"/>
                </a:lnTo>
                <a:lnTo>
                  <a:pt x="502" y="637"/>
                </a:lnTo>
                <a:lnTo>
                  <a:pt x="463" y="637"/>
                </a:lnTo>
                <a:close/>
                <a:moveTo>
                  <a:pt x="637" y="502"/>
                </a:moveTo>
                <a:lnTo>
                  <a:pt x="637" y="463"/>
                </a:lnTo>
                <a:lnTo>
                  <a:pt x="502" y="463"/>
                </a:lnTo>
                <a:lnTo>
                  <a:pt x="502" y="386"/>
                </a:lnTo>
                <a:lnTo>
                  <a:pt x="637" y="386"/>
                </a:lnTo>
                <a:lnTo>
                  <a:pt x="637" y="347"/>
                </a:lnTo>
                <a:lnTo>
                  <a:pt x="793" y="424"/>
                </a:lnTo>
                <a:lnTo>
                  <a:pt x="637" y="5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>
          <a:xfrm>
            <a:off x="2415517" y="1468496"/>
            <a:ext cx="1707519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solidFill>
                  <a:srgbClr val="ffffff"/>
                </a:solidFill>
                <a:effectLst/>
                <a:latin typeface="Segoe UI"/>
              </a:rPr>
              <a:t>On-premises network</a:t>
            </a:r>
            <a:endParaRPr kumimoji="0" lang="en-US" altLang="en-US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" name="Freeform 37"/>
          <p:cNvSpPr/>
          <p:nvPr/>
        </p:nvSpPr>
        <p:spPr>
          <a:xfrm>
            <a:off x="2777509" y="2492374"/>
            <a:ext cx="341313" cy="106363"/>
          </a:xfrm>
          <a:custGeom>
            <a:avLst/>
            <a:gdLst>
              <a:gd name="T0" fmla="*/ 361 w 496"/>
              <a:gd name="T1" fmla="*/ 0 h 158"/>
              <a:gd name="T2" fmla="*/ 154 w 496"/>
              <a:gd name="T3" fmla="*/ 0 h 158"/>
              <a:gd name="T4" fmla="*/ 0 w 496"/>
              <a:gd name="T5" fmla="*/ 108 h 158"/>
              <a:gd name="T6" fmla="*/ 0 w 496"/>
              <a:gd name="T7" fmla="*/ 158 h 158"/>
              <a:gd name="T8" fmla="*/ 496 w 496"/>
              <a:gd name="T9" fmla="*/ 158 h 158"/>
              <a:gd name="T10" fmla="*/ 496 w 496"/>
              <a:gd name="T11" fmla="*/ 108 h 158"/>
              <a:gd name="T12" fmla="*/ 361 w 496"/>
              <a:gd name="T13" fmla="*/ 0 h 1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6" h="158">
                <a:moveTo>
                  <a:pt x="361" y="0"/>
                </a:moveTo>
                <a:lnTo>
                  <a:pt x="154" y="0"/>
                </a:lnTo>
                <a:cubicBezTo>
                  <a:pt x="179" y="94"/>
                  <a:pt x="146" y="108"/>
                  <a:pt x="0" y="108"/>
                </a:cubicBezTo>
                <a:lnTo>
                  <a:pt x="0" y="158"/>
                </a:lnTo>
                <a:lnTo>
                  <a:pt x="496" y="158"/>
                </a:lnTo>
                <a:lnTo>
                  <a:pt x="496" y="108"/>
                </a:lnTo>
                <a:cubicBezTo>
                  <a:pt x="350" y="108"/>
                  <a:pt x="336" y="95"/>
                  <a:pt x="361" y="0"/>
                </a:cubicBez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2" name="Freeform 38"/>
          <p:cNvSpPr>
            <a:spLocks noEditPoints="1"/>
          </p:cNvSpPr>
          <p:nvPr/>
        </p:nvSpPr>
        <p:spPr>
          <a:xfrm>
            <a:off x="2696547" y="2085974"/>
            <a:ext cx="522288" cy="406400"/>
          </a:xfrm>
          <a:custGeom>
            <a:avLst/>
            <a:gdLst>
              <a:gd name="T0" fmla="*/ 713 w 759"/>
              <a:gd name="T1" fmla="*/ 0 h 601"/>
              <a:gd name="T2" fmla="*/ 41 w 759"/>
              <a:gd name="T3" fmla="*/ 0 h 601"/>
              <a:gd name="T4" fmla="*/ 0 w 759"/>
              <a:gd name="T5" fmla="*/ 46 h 601"/>
              <a:gd name="T6" fmla="*/ 0 w 759"/>
              <a:gd name="T7" fmla="*/ 554 h 601"/>
              <a:gd name="T8" fmla="*/ 41 w 759"/>
              <a:gd name="T9" fmla="*/ 601 h 601"/>
              <a:gd name="T10" fmla="*/ 713 w 759"/>
              <a:gd name="T11" fmla="*/ 601 h 601"/>
              <a:gd name="T12" fmla="*/ 759 w 759"/>
              <a:gd name="T13" fmla="*/ 554 h 601"/>
              <a:gd name="T14" fmla="*/ 759 w 759"/>
              <a:gd name="T15" fmla="*/ 46 h 601"/>
              <a:gd name="T16" fmla="*/ 713 w 759"/>
              <a:gd name="T17" fmla="*/ 0 h 601"/>
              <a:gd name="T18" fmla="*/ 701 w 759"/>
              <a:gd name="T19" fmla="*/ 63 h 601"/>
              <a:gd name="T20" fmla="*/ 701 w 759"/>
              <a:gd name="T21" fmla="*/ 537 h 601"/>
              <a:gd name="T22" fmla="*/ 59 w 759"/>
              <a:gd name="T23" fmla="*/ 537 h 601"/>
              <a:gd name="T24" fmla="*/ 59 w 759"/>
              <a:gd name="T25" fmla="*/ 63 h 601"/>
              <a:gd name="T26" fmla="*/ 703 w 759"/>
              <a:gd name="T27" fmla="*/ 62 h 601"/>
              <a:gd name="T28" fmla="*/ 701 w 759"/>
              <a:gd name="T29" fmla="*/ 63 h 60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9" h="601">
                <a:moveTo>
                  <a:pt x="713" y="0"/>
                </a:moveTo>
                <a:lnTo>
                  <a:pt x="41" y="0"/>
                </a:lnTo>
                <a:cubicBezTo>
                  <a:pt x="19" y="0"/>
                  <a:pt x="0" y="22"/>
                  <a:pt x="0" y="46"/>
                </a:cubicBezTo>
                <a:lnTo>
                  <a:pt x="0" y="554"/>
                </a:lnTo>
                <a:cubicBezTo>
                  <a:pt x="0" y="579"/>
                  <a:pt x="19" y="601"/>
                  <a:pt x="41" y="601"/>
                </a:cubicBezTo>
                <a:lnTo>
                  <a:pt x="713" y="601"/>
                </a:lnTo>
                <a:cubicBezTo>
                  <a:pt x="736" y="601"/>
                  <a:pt x="759" y="579"/>
                  <a:pt x="759" y="554"/>
                </a:cubicBezTo>
                <a:lnTo>
                  <a:pt x="759" y="46"/>
                </a:lnTo>
                <a:cubicBezTo>
                  <a:pt x="759" y="22"/>
                  <a:pt x="736" y="0"/>
                  <a:pt x="713" y="0"/>
                </a:cubicBezTo>
                <a:close/>
                <a:moveTo>
                  <a:pt x="701" y="63"/>
                </a:moveTo>
                <a:lnTo>
                  <a:pt x="701" y="537"/>
                </a:lnTo>
                <a:lnTo>
                  <a:pt x="59" y="537"/>
                </a:lnTo>
                <a:lnTo>
                  <a:pt x="59" y="63"/>
                </a:lnTo>
                <a:lnTo>
                  <a:pt x="703" y="62"/>
                </a:lnTo>
                <a:lnTo>
                  <a:pt x="701" y="63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3" name="Freeform 39"/>
          <p:cNvSpPr/>
          <p:nvPr/>
        </p:nvSpPr>
        <p:spPr>
          <a:xfrm>
            <a:off x="2777509" y="3108324"/>
            <a:ext cx="341313" cy="106363"/>
          </a:xfrm>
          <a:custGeom>
            <a:avLst/>
            <a:gdLst>
              <a:gd name="T0" fmla="*/ 361 w 496"/>
              <a:gd name="T1" fmla="*/ 0 h 158"/>
              <a:gd name="T2" fmla="*/ 154 w 496"/>
              <a:gd name="T3" fmla="*/ 0 h 158"/>
              <a:gd name="T4" fmla="*/ 0 w 496"/>
              <a:gd name="T5" fmla="*/ 108 h 158"/>
              <a:gd name="T6" fmla="*/ 0 w 496"/>
              <a:gd name="T7" fmla="*/ 158 h 158"/>
              <a:gd name="T8" fmla="*/ 496 w 496"/>
              <a:gd name="T9" fmla="*/ 158 h 158"/>
              <a:gd name="T10" fmla="*/ 496 w 496"/>
              <a:gd name="T11" fmla="*/ 108 h 158"/>
              <a:gd name="T12" fmla="*/ 361 w 496"/>
              <a:gd name="T13" fmla="*/ 0 h 1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6" h="158">
                <a:moveTo>
                  <a:pt x="361" y="0"/>
                </a:moveTo>
                <a:lnTo>
                  <a:pt x="154" y="0"/>
                </a:lnTo>
                <a:cubicBezTo>
                  <a:pt x="179" y="94"/>
                  <a:pt x="146" y="108"/>
                  <a:pt x="0" y="108"/>
                </a:cubicBezTo>
                <a:lnTo>
                  <a:pt x="0" y="158"/>
                </a:lnTo>
                <a:lnTo>
                  <a:pt x="496" y="158"/>
                </a:lnTo>
                <a:lnTo>
                  <a:pt x="496" y="108"/>
                </a:lnTo>
                <a:cubicBezTo>
                  <a:pt x="350" y="108"/>
                  <a:pt x="336" y="94"/>
                  <a:pt x="361" y="0"/>
                </a:cubicBez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4" name="Freeform 40"/>
          <p:cNvSpPr>
            <a:spLocks noEditPoints="1"/>
          </p:cNvSpPr>
          <p:nvPr/>
        </p:nvSpPr>
        <p:spPr>
          <a:xfrm>
            <a:off x="2696547" y="2703512"/>
            <a:ext cx="522288" cy="404813"/>
          </a:xfrm>
          <a:custGeom>
            <a:avLst/>
            <a:gdLst>
              <a:gd name="T0" fmla="*/ 713 w 759"/>
              <a:gd name="T1" fmla="*/ 0 h 602"/>
              <a:gd name="T2" fmla="*/ 41 w 759"/>
              <a:gd name="T3" fmla="*/ 0 h 602"/>
              <a:gd name="T4" fmla="*/ 0 w 759"/>
              <a:gd name="T5" fmla="*/ 47 h 602"/>
              <a:gd name="T6" fmla="*/ 0 w 759"/>
              <a:gd name="T7" fmla="*/ 555 h 602"/>
              <a:gd name="T8" fmla="*/ 41 w 759"/>
              <a:gd name="T9" fmla="*/ 602 h 602"/>
              <a:gd name="T10" fmla="*/ 713 w 759"/>
              <a:gd name="T11" fmla="*/ 602 h 602"/>
              <a:gd name="T12" fmla="*/ 759 w 759"/>
              <a:gd name="T13" fmla="*/ 555 h 602"/>
              <a:gd name="T14" fmla="*/ 759 w 759"/>
              <a:gd name="T15" fmla="*/ 47 h 602"/>
              <a:gd name="T16" fmla="*/ 713 w 759"/>
              <a:gd name="T17" fmla="*/ 0 h 602"/>
              <a:gd name="T18" fmla="*/ 701 w 759"/>
              <a:gd name="T19" fmla="*/ 64 h 602"/>
              <a:gd name="T20" fmla="*/ 701 w 759"/>
              <a:gd name="T21" fmla="*/ 538 h 602"/>
              <a:gd name="T22" fmla="*/ 59 w 759"/>
              <a:gd name="T23" fmla="*/ 538 h 602"/>
              <a:gd name="T24" fmla="*/ 59 w 759"/>
              <a:gd name="T25" fmla="*/ 64 h 602"/>
              <a:gd name="T26" fmla="*/ 703 w 759"/>
              <a:gd name="T27" fmla="*/ 63 h 602"/>
              <a:gd name="T28" fmla="*/ 701 w 759"/>
              <a:gd name="T29" fmla="*/ 64 h 6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9" h="602">
                <a:moveTo>
                  <a:pt x="713" y="0"/>
                </a:moveTo>
                <a:lnTo>
                  <a:pt x="41" y="0"/>
                </a:lnTo>
                <a:cubicBezTo>
                  <a:pt x="19" y="0"/>
                  <a:pt x="0" y="23"/>
                  <a:pt x="0" y="47"/>
                </a:cubicBezTo>
                <a:lnTo>
                  <a:pt x="0" y="555"/>
                </a:lnTo>
                <a:cubicBezTo>
                  <a:pt x="0" y="580"/>
                  <a:pt x="19" y="602"/>
                  <a:pt x="41" y="602"/>
                </a:cubicBezTo>
                <a:lnTo>
                  <a:pt x="713" y="602"/>
                </a:lnTo>
                <a:cubicBezTo>
                  <a:pt x="736" y="602"/>
                  <a:pt x="759" y="580"/>
                  <a:pt x="759" y="555"/>
                </a:cubicBezTo>
                <a:lnTo>
                  <a:pt x="759" y="47"/>
                </a:lnTo>
                <a:cubicBezTo>
                  <a:pt x="759" y="23"/>
                  <a:pt x="736" y="0"/>
                  <a:pt x="713" y="0"/>
                </a:cubicBezTo>
                <a:close/>
                <a:moveTo>
                  <a:pt x="701" y="64"/>
                </a:moveTo>
                <a:lnTo>
                  <a:pt x="701" y="538"/>
                </a:lnTo>
                <a:lnTo>
                  <a:pt x="59" y="538"/>
                </a:lnTo>
                <a:lnTo>
                  <a:pt x="59" y="64"/>
                </a:lnTo>
                <a:lnTo>
                  <a:pt x="703" y="63"/>
                </a:lnTo>
                <a:lnTo>
                  <a:pt x="701" y="64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5" name="Freeform 41"/>
          <p:cNvSpPr/>
          <p:nvPr/>
        </p:nvSpPr>
        <p:spPr>
          <a:xfrm>
            <a:off x="2777509" y="3725862"/>
            <a:ext cx="341313" cy="106363"/>
          </a:xfrm>
          <a:custGeom>
            <a:avLst/>
            <a:gdLst>
              <a:gd name="T0" fmla="*/ 361 w 496"/>
              <a:gd name="T1" fmla="*/ 0 h 159"/>
              <a:gd name="T2" fmla="*/ 154 w 496"/>
              <a:gd name="T3" fmla="*/ 0 h 159"/>
              <a:gd name="T4" fmla="*/ 0 w 496"/>
              <a:gd name="T5" fmla="*/ 109 h 159"/>
              <a:gd name="T6" fmla="*/ 0 w 496"/>
              <a:gd name="T7" fmla="*/ 159 h 159"/>
              <a:gd name="T8" fmla="*/ 496 w 496"/>
              <a:gd name="T9" fmla="*/ 159 h 159"/>
              <a:gd name="T10" fmla="*/ 496 w 496"/>
              <a:gd name="T11" fmla="*/ 109 h 159"/>
              <a:gd name="T12" fmla="*/ 361 w 496"/>
              <a:gd name="T13" fmla="*/ 0 h 15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6" h="159">
                <a:moveTo>
                  <a:pt x="361" y="0"/>
                </a:moveTo>
                <a:lnTo>
                  <a:pt x="154" y="0"/>
                </a:lnTo>
                <a:cubicBezTo>
                  <a:pt x="179" y="95"/>
                  <a:pt x="146" y="109"/>
                  <a:pt x="0" y="109"/>
                </a:cubicBezTo>
                <a:lnTo>
                  <a:pt x="0" y="159"/>
                </a:lnTo>
                <a:lnTo>
                  <a:pt x="496" y="159"/>
                </a:lnTo>
                <a:lnTo>
                  <a:pt x="496" y="109"/>
                </a:lnTo>
                <a:cubicBezTo>
                  <a:pt x="350" y="109"/>
                  <a:pt x="336" y="95"/>
                  <a:pt x="361" y="0"/>
                </a:cubicBez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6" name="Freeform 42"/>
          <p:cNvSpPr>
            <a:spLocks noEditPoints="1"/>
          </p:cNvSpPr>
          <p:nvPr/>
        </p:nvSpPr>
        <p:spPr>
          <a:xfrm>
            <a:off x="2696547" y="3321049"/>
            <a:ext cx="522288" cy="404813"/>
          </a:xfrm>
          <a:custGeom>
            <a:avLst/>
            <a:gdLst>
              <a:gd name="T0" fmla="*/ 713 w 759"/>
              <a:gd name="T1" fmla="*/ 0 h 601"/>
              <a:gd name="T2" fmla="*/ 41 w 759"/>
              <a:gd name="T3" fmla="*/ 0 h 601"/>
              <a:gd name="T4" fmla="*/ 0 w 759"/>
              <a:gd name="T5" fmla="*/ 47 h 601"/>
              <a:gd name="T6" fmla="*/ 0 w 759"/>
              <a:gd name="T7" fmla="*/ 555 h 601"/>
              <a:gd name="T8" fmla="*/ 41 w 759"/>
              <a:gd name="T9" fmla="*/ 601 h 601"/>
              <a:gd name="T10" fmla="*/ 713 w 759"/>
              <a:gd name="T11" fmla="*/ 601 h 601"/>
              <a:gd name="T12" fmla="*/ 759 w 759"/>
              <a:gd name="T13" fmla="*/ 555 h 601"/>
              <a:gd name="T14" fmla="*/ 759 w 759"/>
              <a:gd name="T15" fmla="*/ 47 h 601"/>
              <a:gd name="T16" fmla="*/ 713 w 759"/>
              <a:gd name="T17" fmla="*/ 0 h 601"/>
              <a:gd name="T18" fmla="*/ 701 w 759"/>
              <a:gd name="T19" fmla="*/ 64 h 601"/>
              <a:gd name="T20" fmla="*/ 701 w 759"/>
              <a:gd name="T21" fmla="*/ 538 h 601"/>
              <a:gd name="T22" fmla="*/ 59 w 759"/>
              <a:gd name="T23" fmla="*/ 538 h 601"/>
              <a:gd name="T24" fmla="*/ 59 w 759"/>
              <a:gd name="T25" fmla="*/ 64 h 601"/>
              <a:gd name="T26" fmla="*/ 703 w 759"/>
              <a:gd name="T27" fmla="*/ 63 h 601"/>
              <a:gd name="T28" fmla="*/ 701 w 759"/>
              <a:gd name="T29" fmla="*/ 64 h 60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9" h="601">
                <a:moveTo>
                  <a:pt x="713" y="0"/>
                </a:moveTo>
                <a:lnTo>
                  <a:pt x="41" y="0"/>
                </a:lnTo>
                <a:cubicBezTo>
                  <a:pt x="19" y="0"/>
                  <a:pt x="0" y="23"/>
                  <a:pt x="0" y="47"/>
                </a:cubicBezTo>
                <a:lnTo>
                  <a:pt x="0" y="555"/>
                </a:lnTo>
                <a:cubicBezTo>
                  <a:pt x="0" y="580"/>
                  <a:pt x="19" y="601"/>
                  <a:pt x="41" y="601"/>
                </a:cubicBezTo>
                <a:lnTo>
                  <a:pt x="713" y="601"/>
                </a:lnTo>
                <a:cubicBezTo>
                  <a:pt x="736" y="601"/>
                  <a:pt x="759" y="580"/>
                  <a:pt x="759" y="555"/>
                </a:cubicBezTo>
                <a:lnTo>
                  <a:pt x="759" y="47"/>
                </a:lnTo>
                <a:cubicBezTo>
                  <a:pt x="759" y="22"/>
                  <a:pt x="736" y="0"/>
                  <a:pt x="713" y="0"/>
                </a:cubicBezTo>
                <a:close/>
                <a:moveTo>
                  <a:pt x="701" y="64"/>
                </a:moveTo>
                <a:lnTo>
                  <a:pt x="701" y="538"/>
                </a:lnTo>
                <a:lnTo>
                  <a:pt x="59" y="538"/>
                </a:lnTo>
                <a:lnTo>
                  <a:pt x="59" y="64"/>
                </a:lnTo>
                <a:lnTo>
                  <a:pt x="703" y="63"/>
                </a:lnTo>
                <a:lnTo>
                  <a:pt x="701" y="64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7" name="Line 43"/>
          <p:cNvSpPr>
            <a:spLocks noChangeShapeType="1"/>
          </p:cNvSpPr>
          <p:nvPr/>
        </p:nvSpPr>
        <p:spPr>
          <a:xfrm>
            <a:off x="5554047" y="2908299"/>
            <a:ext cx="841375" cy="4763"/>
          </a:xfrm>
          <a:prstGeom prst="line">
            <a:avLst/>
          </a:prstGeom>
          <a:noFill/>
          <a:ln w="49213" cap="sq">
            <a:solidFill>
              <a:schemeClr val="accent2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8" name="Freeform 44"/>
          <p:cNvSpPr/>
          <p:nvPr/>
        </p:nvSpPr>
        <p:spPr>
          <a:xfrm>
            <a:off x="5373072" y="2820987"/>
            <a:ext cx="179388" cy="174625"/>
          </a:xfrm>
          <a:custGeom>
            <a:avLst/>
            <a:gdLst>
              <a:gd name="T0" fmla="*/ 112 w 113"/>
              <a:gd name="T1" fmla="*/ 110 h 110"/>
              <a:gd name="T2" fmla="*/ 0 w 113"/>
              <a:gd name="T3" fmla="*/ 54 h 110"/>
              <a:gd name="T4" fmla="*/ 113 w 113"/>
              <a:gd name="T5" fmla="*/ 0 h 110"/>
              <a:gd name="T6" fmla="*/ 112 w 113"/>
              <a:gd name="T7" fmla="*/ 110 h 1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" h="110">
                <a:moveTo>
                  <a:pt x="112" y="110"/>
                </a:moveTo>
                <a:lnTo>
                  <a:pt x="0" y="54"/>
                </a:lnTo>
                <a:lnTo>
                  <a:pt x="113" y="0"/>
                </a:lnTo>
                <a:lnTo>
                  <a:pt x="112" y="1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49" name="Freeform 45"/>
          <p:cNvSpPr/>
          <p:nvPr/>
        </p:nvSpPr>
        <p:spPr>
          <a:xfrm>
            <a:off x="6397009" y="2825749"/>
            <a:ext cx="179388" cy="174625"/>
          </a:xfrm>
          <a:custGeom>
            <a:avLst/>
            <a:gdLst>
              <a:gd name="T0" fmla="*/ 1 w 113"/>
              <a:gd name="T1" fmla="*/ 0 h 110"/>
              <a:gd name="T2" fmla="*/ 113 w 113"/>
              <a:gd name="T3" fmla="*/ 56 h 110"/>
              <a:gd name="T4" fmla="*/ 0 w 113"/>
              <a:gd name="T5" fmla="*/ 110 h 110"/>
              <a:gd name="T6" fmla="*/ 1 w 113"/>
              <a:gd name="T7" fmla="*/ 0 h 1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" h="110">
                <a:moveTo>
                  <a:pt x="1" y="0"/>
                </a:moveTo>
                <a:lnTo>
                  <a:pt x="113" y="56"/>
                </a:lnTo>
                <a:lnTo>
                  <a:pt x="0" y="11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>
          <a:xfrm>
            <a:off x="4746009" y="2360612"/>
            <a:ext cx="676660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latin typeface="Segoe UI"/>
              </a:rPr>
              <a:t>Gateway</a:t>
            </a:r>
            <a:endParaRPr kumimoji="0" lang="en-US" altLang="en-US" sz="1800" b="0" i="0" u="none" strike="noStrike" cap="none" normalizeH="0" baseline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>
          <a:xfrm>
            <a:off x="7924184" y="1744662"/>
            <a:ext cx="2049463" cy="240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>
          <a:xfrm>
            <a:off x="7924184" y="1744662"/>
            <a:ext cx="2049463" cy="2409825"/>
          </a:xfrm>
          <a:prstGeom prst="rect">
            <a:avLst/>
          </a:prstGeom>
          <a:noFill/>
          <a:ln w="4763" cap="sq">
            <a:solidFill>
              <a:srgbClr val="d8d8d8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6" name="Freeform 52"/>
          <p:cNvSpPr>
            <a:spLocks noEditPoints="1"/>
          </p:cNvSpPr>
          <p:nvPr/>
        </p:nvSpPr>
        <p:spPr>
          <a:xfrm>
            <a:off x="9217997" y="2097087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7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7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7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7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7" name="Freeform 53"/>
          <p:cNvSpPr>
            <a:spLocks noEditPoints="1"/>
          </p:cNvSpPr>
          <p:nvPr/>
        </p:nvSpPr>
        <p:spPr>
          <a:xfrm>
            <a:off x="8981459" y="1965324"/>
            <a:ext cx="720725" cy="561975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2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7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2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8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4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7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8" name="Freeform 54"/>
          <p:cNvSpPr>
            <a:spLocks noEditPoints="1"/>
          </p:cNvSpPr>
          <p:nvPr/>
        </p:nvSpPr>
        <p:spPr>
          <a:xfrm>
            <a:off x="9217997" y="2792412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7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7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7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7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59" name="Freeform 55"/>
          <p:cNvSpPr>
            <a:spLocks noEditPoints="1"/>
          </p:cNvSpPr>
          <p:nvPr/>
        </p:nvSpPr>
        <p:spPr>
          <a:xfrm>
            <a:off x="8981459" y="2660649"/>
            <a:ext cx="720725" cy="563563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2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6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2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7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4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6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0" name="Freeform 56"/>
          <p:cNvSpPr>
            <a:spLocks noEditPoints="1"/>
          </p:cNvSpPr>
          <p:nvPr/>
        </p:nvSpPr>
        <p:spPr>
          <a:xfrm>
            <a:off x="9217997" y="3487737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8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8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8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8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1" name="Freeform 57"/>
          <p:cNvSpPr>
            <a:spLocks noEditPoints="1"/>
          </p:cNvSpPr>
          <p:nvPr/>
        </p:nvSpPr>
        <p:spPr>
          <a:xfrm>
            <a:off x="8981459" y="3355974"/>
            <a:ext cx="720725" cy="563563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1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6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1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7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3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6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2" name="Freeform 58"/>
          <p:cNvSpPr>
            <a:spLocks noEditPoints="1"/>
          </p:cNvSpPr>
          <p:nvPr/>
        </p:nvSpPr>
        <p:spPr>
          <a:xfrm>
            <a:off x="8844934" y="1833562"/>
            <a:ext cx="992188" cy="2232025"/>
          </a:xfrm>
          <a:custGeom>
            <a:avLst/>
            <a:gdLst>
              <a:gd name="T0" fmla="*/ 11 w 625"/>
              <a:gd name="T1" fmla="*/ 66 h 1406"/>
              <a:gd name="T2" fmla="*/ 11 w 625"/>
              <a:gd name="T3" fmla="*/ 168 h 1406"/>
              <a:gd name="T4" fmla="*/ 0 w 625"/>
              <a:gd name="T5" fmla="*/ 229 h 1406"/>
              <a:gd name="T6" fmla="*/ 0 w 625"/>
              <a:gd name="T7" fmla="*/ 250 h 1406"/>
              <a:gd name="T8" fmla="*/ 11 w 625"/>
              <a:gd name="T9" fmla="*/ 311 h 1406"/>
              <a:gd name="T10" fmla="*/ 11 w 625"/>
              <a:gd name="T11" fmla="*/ 433 h 1406"/>
              <a:gd name="T12" fmla="*/ 11 w 625"/>
              <a:gd name="T13" fmla="*/ 535 h 1406"/>
              <a:gd name="T14" fmla="*/ 0 w 625"/>
              <a:gd name="T15" fmla="*/ 596 h 1406"/>
              <a:gd name="T16" fmla="*/ 0 w 625"/>
              <a:gd name="T17" fmla="*/ 617 h 1406"/>
              <a:gd name="T18" fmla="*/ 11 w 625"/>
              <a:gd name="T19" fmla="*/ 678 h 1406"/>
              <a:gd name="T20" fmla="*/ 11 w 625"/>
              <a:gd name="T21" fmla="*/ 800 h 1406"/>
              <a:gd name="T22" fmla="*/ 11 w 625"/>
              <a:gd name="T23" fmla="*/ 902 h 1406"/>
              <a:gd name="T24" fmla="*/ 0 w 625"/>
              <a:gd name="T25" fmla="*/ 963 h 1406"/>
              <a:gd name="T26" fmla="*/ 0 w 625"/>
              <a:gd name="T27" fmla="*/ 983 h 1406"/>
              <a:gd name="T28" fmla="*/ 11 w 625"/>
              <a:gd name="T29" fmla="*/ 1044 h 1406"/>
              <a:gd name="T30" fmla="*/ 11 w 625"/>
              <a:gd name="T31" fmla="*/ 1167 h 1406"/>
              <a:gd name="T32" fmla="*/ 11 w 625"/>
              <a:gd name="T33" fmla="*/ 1269 h 1406"/>
              <a:gd name="T34" fmla="*/ 0 w 625"/>
              <a:gd name="T35" fmla="*/ 1330 h 1406"/>
              <a:gd name="T36" fmla="*/ 0 w 625"/>
              <a:gd name="T37" fmla="*/ 1350 h 1406"/>
              <a:gd name="T38" fmla="*/ 16 w 625"/>
              <a:gd name="T39" fmla="*/ 1396 h 1406"/>
              <a:gd name="T40" fmla="*/ 142 w 625"/>
              <a:gd name="T41" fmla="*/ 1396 h 1406"/>
              <a:gd name="T42" fmla="*/ 246 w 625"/>
              <a:gd name="T43" fmla="*/ 1396 h 1406"/>
              <a:gd name="T44" fmla="*/ 308 w 625"/>
              <a:gd name="T45" fmla="*/ 1406 h 1406"/>
              <a:gd name="T46" fmla="*/ 329 w 625"/>
              <a:gd name="T47" fmla="*/ 1406 h 1406"/>
              <a:gd name="T48" fmla="*/ 392 w 625"/>
              <a:gd name="T49" fmla="*/ 1396 h 1406"/>
              <a:gd name="T50" fmla="*/ 517 w 625"/>
              <a:gd name="T51" fmla="*/ 1396 h 1406"/>
              <a:gd name="T52" fmla="*/ 619 w 625"/>
              <a:gd name="T53" fmla="*/ 1396 h 1406"/>
              <a:gd name="T54" fmla="*/ 579 w 625"/>
              <a:gd name="T55" fmla="*/ 1396 h 1406"/>
              <a:gd name="T56" fmla="*/ 614 w 625"/>
              <a:gd name="T57" fmla="*/ 1318 h 1406"/>
              <a:gd name="T58" fmla="*/ 614 w 625"/>
              <a:gd name="T59" fmla="*/ 1216 h 1406"/>
              <a:gd name="T60" fmla="*/ 625 w 625"/>
              <a:gd name="T61" fmla="*/ 1155 h 1406"/>
              <a:gd name="T62" fmla="*/ 625 w 625"/>
              <a:gd name="T63" fmla="*/ 1135 h 1406"/>
              <a:gd name="T64" fmla="*/ 614 w 625"/>
              <a:gd name="T65" fmla="*/ 1074 h 1406"/>
              <a:gd name="T66" fmla="*/ 614 w 625"/>
              <a:gd name="T67" fmla="*/ 952 h 1406"/>
              <a:gd name="T68" fmla="*/ 614 w 625"/>
              <a:gd name="T69" fmla="*/ 850 h 1406"/>
              <a:gd name="T70" fmla="*/ 625 w 625"/>
              <a:gd name="T71" fmla="*/ 788 h 1406"/>
              <a:gd name="T72" fmla="*/ 625 w 625"/>
              <a:gd name="T73" fmla="*/ 768 h 1406"/>
              <a:gd name="T74" fmla="*/ 614 w 625"/>
              <a:gd name="T75" fmla="*/ 707 h 1406"/>
              <a:gd name="T76" fmla="*/ 614 w 625"/>
              <a:gd name="T77" fmla="*/ 585 h 1406"/>
              <a:gd name="T78" fmla="*/ 614 w 625"/>
              <a:gd name="T79" fmla="*/ 483 h 1406"/>
              <a:gd name="T80" fmla="*/ 625 w 625"/>
              <a:gd name="T81" fmla="*/ 422 h 1406"/>
              <a:gd name="T82" fmla="*/ 625 w 625"/>
              <a:gd name="T83" fmla="*/ 401 h 1406"/>
              <a:gd name="T84" fmla="*/ 614 w 625"/>
              <a:gd name="T85" fmla="*/ 340 h 1406"/>
              <a:gd name="T86" fmla="*/ 614 w 625"/>
              <a:gd name="T87" fmla="*/ 218 h 1406"/>
              <a:gd name="T88" fmla="*/ 614 w 625"/>
              <a:gd name="T89" fmla="*/ 116 h 1406"/>
              <a:gd name="T90" fmla="*/ 625 w 625"/>
              <a:gd name="T91" fmla="*/ 55 h 1406"/>
              <a:gd name="T92" fmla="*/ 608 w 625"/>
              <a:gd name="T93" fmla="*/ 10 h 1406"/>
              <a:gd name="T94" fmla="*/ 545 w 625"/>
              <a:gd name="T95" fmla="*/ 10 h 1406"/>
              <a:gd name="T96" fmla="*/ 483 w 625"/>
              <a:gd name="T97" fmla="*/ 0 h 1406"/>
              <a:gd name="T98" fmla="*/ 462 w 625"/>
              <a:gd name="T99" fmla="*/ 0 h 1406"/>
              <a:gd name="T100" fmla="*/ 399 w 625"/>
              <a:gd name="T101" fmla="*/ 10 h 1406"/>
              <a:gd name="T102" fmla="*/ 274 w 625"/>
              <a:gd name="T103" fmla="*/ 10 h 1406"/>
              <a:gd name="T104" fmla="*/ 170 w 625"/>
              <a:gd name="T105" fmla="*/ 10 h 1406"/>
              <a:gd name="T106" fmla="*/ 107 w 625"/>
              <a:gd name="T107" fmla="*/ 0 h 1406"/>
              <a:gd name="T108" fmla="*/ 86 w 625"/>
              <a:gd name="T109" fmla="*/ 0 h 1406"/>
              <a:gd name="T110" fmla="*/ 24 w 625"/>
              <a:gd name="T111" fmla="*/ 10 h 140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5" h="1406">
                <a:moveTo>
                  <a:pt x="11" y="5"/>
                </a:moveTo>
                <a:lnTo>
                  <a:pt x="11" y="46"/>
                </a:lnTo>
                <a:lnTo>
                  <a:pt x="0" y="46"/>
                </a:lnTo>
                <a:lnTo>
                  <a:pt x="0" y="5"/>
                </a:lnTo>
                <a:lnTo>
                  <a:pt x="11" y="5"/>
                </a:lnTo>
                <a:close/>
                <a:moveTo>
                  <a:pt x="11" y="66"/>
                </a:moveTo>
                <a:lnTo>
                  <a:pt x="11" y="107"/>
                </a:lnTo>
                <a:lnTo>
                  <a:pt x="0" y="107"/>
                </a:lnTo>
                <a:lnTo>
                  <a:pt x="0" y="66"/>
                </a:lnTo>
                <a:lnTo>
                  <a:pt x="11" y="66"/>
                </a:lnTo>
                <a:close/>
                <a:moveTo>
                  <a:pt x="11" y="128"/>
                </a:moveTo>
                <a:lnTo>
                  <a:pt x="11" y="168"/>
                </a:lnTo>
                <a:lnTo>
                  <a:pt x="0" y="168"/>
                </a:lnTo>
                <a:lnTo>
                  <a:pt x="0" y="128"/>
                </a:lnTo>
                <a:lnTo>
                  <a:pt x="11" y="128"/>
                </a:lnTo>
                <a:close/>
                <a:moveTo>
                  <a:pt x="11" y="189"/>
                </a:moveTo>
                <a:lnTo>
                  <a:pt x="11" y="229"/>
                </a:lnTo>
                <a:lnTo>
                  <a:pt x="0" y="229"/>
                </a:lnTo>
                <a:lnTo>
                  <a:pt x="0" y="189"/>
                </a:lnTo>
                <a:lnTo>
                  <a:pt x="11" y="189"/>
                </a:lnTo>
                <a:close/>
                <a:moveTo>
                  <a:pt x="11" y="250"/>
                </a:moveTo>
                <a:lnTo>
                  <a:pt x="11" y="291"/>
                </a:lnTo>
                <a:lnTo>
                  <a:pt x="0" y="291"/>
                </a:lnTo>
                <a:lnTo>
                  <a:pt x="0" y="250"/>
                </a:lnTo>
                <a:lnTo>
                  <a:pt x="11" y="250"/>
                </a:lnTo>
                <a:close/>
                <a:moveTo>
                  <a:pt x="11" y="311"/>
                </a:moveTo>
                <a:lnTo>
                  <a:pt x="11" y="352"/>
                </a:lnTo>
                <a:lnTo>
                  <a:pt x="0" y="352"/>
                </a:lnTo>
                <a:lnTo>
                  <a:pt x="0" y="311"/>
                </a:lnTo>
                <a:lnTo>
                  <a:pt x="11" y="311"/>
                </a:lnTo>
                <a:close/>
                <a:moveTo>
                  <a:pt x="11" y="372"/>
                </a:moveTo>
                <a:lnTo>
                  <a:pt x="11" y="413"/>
                </a:lnTo>
                <a:lnTo>
                  <a:pt x="0" y="413"/>
                </a:lnTo>
                <a:lnTo>
                  <a:pt x="0" y="372"/>
                </a:lnTo>
                <a:lnTo>
                  <a:pt x="11" y="372"/>
                </a:lnTo>
                <a:close/>
                <a:moveTo>
                  <a:pt x="11" y="433"/>
                </a:moveTo>
                <a:lnTo>
                  <a:pt x="11" y="474"/>
                </a:lnTo>
                <a:lnTo>
                  <a:pt x="0" y="474"/>
                </a:lnTo>
                <a:lnTo>
                  <a:pt x="0" y="433"/>
                </a:lnTo>
                <a:lnTo>
                  <a:pt x="11" y="433"/>
                </a:lnTo>
                <a:close/>
                <a:moveTo>
                  <a:pt x="11" y="494"/>
                </a:moveTo>
                <a:lnTo>
                  <a:pt x="11" y="535"/>
                </a:lnTo>
                <a:lnTo>
                  <a:pt x="0" y="535"/>
                </a:lnTo>
                <a:lnTo>
                  <a:pt x="0" y="494"/>
                </a:lnTo>
                <a:lnTo>
                  <a:pt x="11" y="494"/>
                </a:lnTo>
                <a:close/>
                <a:moveTo>
                  <a:pt x="11" y="555"/>
                </a:moveTo>
                <a:lnTo>
                  <a:pt x="11" y="596"/>
                </a:lnTo>
                <a:lnTo>
                  <a:pt x="0" y="596"/>
                </a:lnTo>
                <a:lnTo>
                  <a:pt x="0" y="555"/>
                </a:lnTo>
                <a:lnTo>
                  <a:pt x="11" y="555"/>
                </a:lnTo>
                <a:close/>
                <a:moveTo>
                  <a:pt x="11" y="617"/>
                </a:moveTo>
                <a:lnTo>
                  <a:pt x="11" y="657"/>
                </a:lnTo>
                <a:lnTo>
                  <a:pt x="0" y="657"/>
                </a:lnTo>
                <a:lnTo>
                  <a:pt x="0" y="617"/>
                </a:lnTo>
                <a:lnTo>
                  <a:pt x="11" y="617"/>
                </a:lnTo>
                <a:close/>
                <a:moveTo>
                  <a:pt x="11" y="678"/>
                </a:moveTo>
                <a:lnTo>
                  <a:pt x="11" y="718"/>
                </a:lnTo>
                <a:lnTo>
                  <a:pt x="0" y="718"/>
                </a:lnTo>
                <a:lnTo>
                  <a:pt x="0" y="678"/>
                </a:lnTo>
                <a:lnTo>
                  <a:pt x="11" y="678"/>
                </a:lnTo>
                <a:close/>
                <a:moveTo>
                  <a:pt x="11" y="739"/>
                </a:moveTo>
                <a:lnTo>
                  <a:pt x="11" y="780"/>
                </a:lnTo>
                <a:lnTo>
                  <a:pt x="0" y="780"/>
                </a:lnTo>
                <a:lnTo>
                  <a:pt x="0" y="739"/>
                </a:lnTo>
                <a:lnTo>
                  <a:pt x="11" y="739"/>
                </a:lnTo>
                <a:close/>
                <a:moveTo>
                  <a:pt x="11" y="800"/>
                </a:moveTo>
                <a:lnTo>
                  <a:pt x="11" y="841"/>
                </a:lnTo>
                <a:lnTo>
                  <a:pt x="0" y="841"/>
                </a:lnTo>
                <a:lnTo>
                  <a:pt x="0" y="800"/>
                </a:lnTo>
                <a:lnTo>
                  <a:pt x="11" y="800"/>
                </a:lnTo>
                <a:close/>
                <a:moveTo>
                  <a:pt x="11" y="861"/>
                </a:moveTo>
                <a:lnTo>
                  <a:pt x="11" y="902"/>
                </a:lnTo>
                <a:lnTo>
                  <a:pt x="0" y="902"/>
                </a:lnTo>
                <a:lnTo>
                  <a:pt x="0" y="861"/>
                </a:lnTo>
                <a:lnTo>
                  <a:pt x="11" y="861"/>
                </a:lnTo>
                <a:close/>
                <a:moveTo>
                  <a:pt x="11" y="922"/>
                </a:moveTo>
                <a:lnTo>
                  <a:pt x="11" y="963"/>
                </a:lnTo>
                <a:lnTo>
                  <a:pt x="0" y="963"/>
                </a:lnTo>
                <a:lnTo>
                  <a:pt x="0" y="922"/>
                </a:lnTo>
                <a:lnTo>
                  <a:pt x="11" y="922"/>
                </a:lnTo>
                <a:close/>
                <a:moveTo>
                  <a:pt x="11" y="983"/>
                </a:moveTo>
                <a:lnTo>
                  <a:pt x="11" y="1024"/>
                </a:lnTo>
                <a:lnTo>
                  <a:pt x="0" y="1024"/>
                </a:lnTo>
                <a:lnTo>
                  <a:pt x="0" y="983"/>
                </a:lnTo>
                <a:lnTo>
                  <a:pt x="11" y="983"/>
                </a:lnTo>
                <a:close/>
                <a:moveTo>
                  <a:pt x="11" y="1044"/>
                </a:moveTo>
                <a:lnTo>
                  <a:pt x="11" y="1085"/>
                </a:lnTo>
                <a:lnTo>
                  <a:pt x="0" y="1085"/>
                </a:lnTo>
                <a:lnTo>
                  <a:pt x="0" y="1044"/>
                </a:lnTo>
                <a:lnTo>
                  <a:pt x="11" y="1044"/>
                </a:lnTo>
                <a:close/>
                <a:moveTo>
                  <a:pt x="11" y="1106"/>
                </a:moveTo>
                <a:lnTo>
                  <a:pt x="11" y="1146"/>
                </a:lnTo>
                <a:lnTo>
                  <a:pt x="0" y="1146"/>
                </a:lnTo>
                <a:lnTo>
                  <a:pt x="0" y="1106"/>
                </a:lnTo>
                <a:lnTo>
                  <a:pt x="11" y="1106"/>
                </a:lnTo>
                <a:close/>
                <a:moveTo>
                  <a:pt x="11" y="1167"/>
                </a:moveTo>
                <a:lnTo>
                  <a:pt x="11" y="1207"/>
                </a:lnTo>
                <a:lnTo>
                  <a:pt x="0" y="1207"/>
                </a:lnTo>
                <a:lnTo>
                  <a:pt x="0" y="1167"/>
                </a:lnTo>
                <a:lnTo>
                  <a:pt x="11" y="1167"/>
                </a:lnTo>
                <a:close/>
                <a:moveTo>
                  <a:pt x="11" y="1228"/>
                </a:moveTo>
                <a:lnTo>
                  <a:pt x="11" y="1269"/>
                </a:lnTo>
                <a:lnTo>
                  <a:pt x="0" y="1269"/>
                </a:lnTo>
                <a:lnTo>
                  <a:pt x="0" y="1228"/>
                </a:lnTo>
                <a:lnTo>
                  <a:pt x="11" y="1228"/>
                </a:lnTo>
                <a:close/>
                <a:moveTo>
                  <a:pt x="11" y="1289"/>
                </a:moveTo>
                <a:lnTo>
                  <a:pt x="11" y="1330"/>
                </a:lnTo>
                <a:lnTo>
                  <a:pt x="0" y="1330"/>
                </a:lnTo>
                <a:lnTo>
                  <a:pt x="0" y="1289"/>
                </a:lnTo>
                <a:lnTo>
                  <a:pt x="11" y="1289"/>
                </a:lnTo>
                <a:close/>
                <a:moveTo>
                  <a:pt x="11" y="1350"/>
                </a:moveTo>
                <a:lnTo>
                  <a:pt x="11" y="1391"/>
                </a:lnTo>
                <a:lnTo>
                  <a:pt x="0" y="1391"/>
                </a:lnTo>
                <a:lnTo>
                  <a:pt x="0" y="1350"/>
                </a:lnTo>
                <a:lnTo>
                  <a:pt x="11" y="1350"/>
                </a:lnTo>
                <a:close/>
                <a:moveTo>
                  <a:pt x="16" y="1396"/>
                </a:moveTo>
                <a:lnTo>
                  <a:pt x="58" y="1396"/>
                </a:lnTo>
                <a:lnTo>
                  <a:pt x="58" y="1406"/>
                </a:lnTo>
                <a:lnTo>
                  <a:pt x="16" y="1406"/>
                </a:lnTo>
                <a:lnTo>
                  <a:pt x="16" y="1396"/>
                </a:lnTo>
                <a:close/>
                <a:moveTo>
                  <a:pt x="79" y="1396"/>
                </a:moveTo>
                <a:lnTo>
                  <a:pt x="121" y="1396"/>
                </a:lnTo>
                <a:lnTo>
                  <a:pt x="121" y="1406"/>
                </a:lnTo>
                <a:lnTo>
                  <a:pt x="79" y="1406"/>
                </a:lnTo>
                <a:lnTo>
                  <a:pt x="79" y="1396"/>
                </a:lnTo>
                <a:close/>
                <a:moveTo>
                  <a:pt x="142" y="1396"/>
                </a:moveTo>
                <a:lnTo>
                  <a:pt x="183" y="1396"/>
                </a:lnTo>
                <a:lnTo>
                  <a:pt x="183" y="1406"/>
                </a:lnTo>
                <a:lnTo>
                  <a:pt x="142" y="1406"/>
                </a:lnTo>
                <a:lnTo>
                  <a:pt x="142" y="1396"/>
                </a:lnTo>
                <a:close/>
                <a:moveTo>
                  <a:pt x="204" y="1396"/>
                </a:moveTo>
                <a:lnTo>
                  <a:pt x="246" y="1396"/>
                </a:lnTo>
                <a:lnTo>
                  <a:pt x="246" y="1406"/>
                </a:lnTo>
                <a:lnTo>
                  <a:pt x="204" y="1406"/>
                </a:lnTo>
                <a:lnTo>
                  <a:pt x="204" y="1396"/>
                </a:lnTo>
                <a:close/>
                <a:moveTo>
                  <a:pt x="267" y="1396"/>
                </a:moveTo>
                <a:lnTo>
                  <a:pt x="308" y="1396"/>
                </a:lnTo>
                <a:lnTo>
                  <a:pt x="308" y="1406"/>
                </a:lnTo>
                <a:lnTo>
                  <a:pt x="267" y="1406"/>
                </a:lnTo>
                <a:lnTo>
                  <a:pt x="267" y="1396"/>
                </a:lnTo>
                <a:close/>
                <a:moveTo>
                  <a:pt x="329" y="1396"/>
                </a:moveTo>
                <a:lnTo>
                  <a:pt x="371" y="1396"/>
                </a:lnTo>
                <a:lnTo>
                  <a:pt x="371" y="1406"/>
                </a:lnTo>
                <a:lnTo>
                  <a:pt x="329" y="1406"/>
                </a:lnTo>
                <a:lnTo>
                  <a:pt x="329" y="1396"/>
                </a:lnTo>
                <a:close/>
                <a:moveTo>
                  <a:pt x="392" y="1396"/>
                </a:moveTo>
                <a:lnTo>
                  <a:pt x="433" y="1396"/>
                </a:lnTo>
                <a:lnTo>
                  <a:pt x="433" y="1406"/>
                </a:lnTo>
                <a:lnTo>
                  <a:pt x="392" y="1406"/>
                </a:lnTo>
                <a:lnTo>
                  <a:pt x="392" y="1396"/>
                </a:lnTo>
                <a:close/>
                <a:moveTo>
                  <a:pt x="454" y="1396"/>
                </a:moveTo>
                <a:lnTo>
                  <a:pt x="496" y="1396"/>
                </a:lnTo>
                <a:lnTo>
                  <a:pt x="496" y="1406"/>
                </a:lnTo>
                <a:lnTo>
                  <a:pt x="454" y="1406"/>
                </a:lnTo>
                <a:lnTo>
                  <a:pt x="454" y="1396"/>
                </a:lnTo>
                <a:close/>
                <a:moveTo>
                  <a:pt x="517" y="1396"/>
                </a:moveTo>
                <a:lnTo>
                  <a:pt x="559" y="1396"/>
                </a:lnTo>
                <a:lnTo>
                  <a:pt x="559" y="1406"/>
                </a:lnTo>
                <a:lnTo>
                  <a:pt x="517" y="1406"/>
                </a:lnTo>
                <a:lnTo>
                  <a:pt x="517" y="1396"/>
                </a:lnTo>
                <a:close/>
                <a:moveTo>
                  <a:pt x="579" y="1396"/>
                </a:moveTo>
                <a:lnTo>
                  <a:pt x="619" y="1396"/>
                </a:lnTo>
                <a:lnTo>
                  <a:pt x="614" y="1401"/>
                </a:lnTo>
                <a:lnTo>
                  <a:pt x="614" y="1400"/>
                </a:lnTo>
                <a:lnTo>
                  <a:pt x="625" y="1400"/>
                </a:lnTo>
                <a:lnTo>
                  <a:pt x="625" y="1406"/>
                </a:lnTo>
                <a:lnTo>
                  <a:pt x="579" y="1406"/>
                </a:lnTo>
                <a:lnTo>
                  <a:pt x="579" y="1396"/>
                </a:lnTo>
                <a:close/>
                <a:moveTo>
                  <a:pt x="614" y="1379"/>
                </a:moveTo>
                <a:lnTo>
                  <a:pt x="614" y="1339"/>
                </a:lnTo>
                <a:lnTo>
                  <a:pt x="625" y="1339"/>
                </a:lnTo>
                <a:lnTo>
                  <a:pt x="625" y="1379"/>
                </a:lnTo>
                <a:lnTo>
                  <a:pt x="614" y="1379"/>
                </a:lnTo>
                <a:close/>
                <a:moveTo>
                  <a:pt x="614" y="1318"/>
                </a:moveTo>
                <a:lnTo>
                  <a:pt x="614" y="1278"/>
                </a:lnTo>
                <a:lnTo>
                  <a:pt x="625" y="1278"/>
                </a:lnTo>
                <a:lnTo>
                  <a:pt x="625" y="1318"/>
                </a:lnTo>
                <a:lnTo>
                  <a:pt x="614" y="1318"/>
                </a:lnTo>
                <a:close/>
                <a:moveTo>
                  <a:pt x="614" y="1257"/>
                </a:moveTo>
                <a:lnTo>
                  <a:pt x="614" y="1216"/>
                </a:lnTo>
                <a:lnTo>
                  <a:pt x="625" y="1216"/>
                </a:lnTo>
                <a:lnTo>
                  <a:pt x="625" y="1257"/>
                </a:lnTo>
                <a:lnTo>
                  <a:pt x="614" y="1257"/>
                </a:lnTo>
                <a:close/>
                <a:moveTo>
                  <a:pt x="614" y="1196"/>
                </a:moveTo>
                <a:lnTo>
                  <a:pt x="614" y="1155"/>
                </a:lnTo>
                <a:lnTo>
                  <a:pt x="625" y="1155"/>
                </a:lnTo>
                <a:lnTo>
                  <a:pt x="625" y="1196"/>
                </a:lnTo>
                <a:lnTo>
                  <a:pt x="614" y="1196"/>
                </a:lnTo>
                <a:close/>
                <a:moveTo>
                  <a:pt x="614" y="1135"/>
                </a:moveTo>
                <a:lnTo>
                  <a:pt x="614" y="1094"/>
                </a:lnTo>
                <a:lnTo>
                  <a:pt x="625" y="1094"/>
                </a:lnTo>
                <a:lnTo>
                  <a:pt x="625" y="1135"/>
                </a:lnTo>
                <a:lnTo>
                  <a:pt x="614" y="1135"/>
                </a:lnTo>
                <a:close/>
                <a:moveTo>
                  <a:pt x="614" y="1074"/>
                </a:moveTo>
                <a:lnTo>
                  <a:pt x="614" y="1033"/>
                </a:lnTo>
                <a:lnTo>
                  <a:pt x="625" y="1033"/>
                </a:lnTo>
                <a:lnTo>
                  <a:pt x="625" y="1074"/>
                </a:lnTo>
                <a:lnTo>
                  <a:pt x="614" y="1074"/>
                </a:lnTo>
                <a:close/>
                <a:moveTo>
                  <a:pt x="614" y="1013"/>
                </a:moveTo>
                <a:lnTo>
                  <a:pt x="614" y="972"/>
                </a:lnTo>
                <a:lnTo>
                  <a:pt x="625" y="972"/>
                </a:lnTo>
                <a:lnTo>
                  <a:pt x="625" y="1013"/>
                </a:lnTo>
                <a:lnTo>
                  <a:pt x="614" y="1013"/>
                </a:lnTo>
                <a:close/>
                <a:moveTo>
                  <a:pt x="614" y="952"/>
                </a:moveTo>
                <a:lnTo>
                  <a:pt x="614" y="911"/>
                </a:lnTo>
                <a:lnTo>
                  <a:pt x="625" y="911"/>
                </a:lnTo>
                <a:lnTo>
                  <a:pt x="625" y="952"/>
                </a:lnTo>
                <a:lnTo>
                  <a:pt x="614" y="952"/>
                </a:lnTo>
                <a:close/>
                <a:moveTo>
                  <a:pt x="614" y="890"/>
                </a:moveTo>
                <a:lnTo>
                  <a:pt x="614" y="850"/>
                </a:lnTo>
                <a:lnTo>
                  <a:pt x="625" y="850"/>
                </a:lnTo>
                <a:lnTo>
                  <a:pt x="625" y="890"/>
                </a:lnTo>
                <a:lnTo>
                  <a:pt x="614" y="890"/>
                </a:lnTo>
                <a:close/>
                <a:moveTo>
                  <a:pt x="614" y="829"/>
                </a:moveTo>
                <a:lnTo>
                  <a:pt x="614" y="788"/>
                </a:lnTo>
                <a:lnTo>
                  <a:pt x="625" y="788"/>
                </a:lnTo>
                <a:lnTo>
                  <a:pt x="625" y="829"/>
                </a:lnTo>
                <a:lnTo>
                  <a:pt x="614" y="829"/>
                </a:lnTo>
                <a:close/>
                <a:moveTo>
                  <a:pt x="614" y="768"/>
                </a:moveTo>
                <a:lnTo>
                  <a:pt x="614" y="727"/>
                </a:lnTo>
                <a:lnTo>
                  <a:pt x="625" y="727"/>
                </a:lnTo>
                <a:lnTo>
                  <a:pt x="625" y="768"/>
                </a:lnTo>
                <a:lnTo>
                  <a:pt x="614" y="768"/>
                </a:lnTo>
                <a:close/>
                <a:moveTo>
                  <a:pt x="614" y="707"/>
                </a:moveTo>
                <a:lnTo>
                  <a:pt x="614" y="666"/>
                </a:lnTo>
                <a:lnTo>
                  <a:pt x="625" y="666"/>
                </a:lnTo>
                <a:lnTo>
                  <a:pt x="625" y="707"/>
                </a:lnTo>
                <a:lnTo>
                  <a:pt x="614" y="707"/>
                </a:lnTo>
                <a:close/>
                <a:moveTo>
                  <a:pt x="614" y="646"/>
                </a:moveTo>
                <a:lnTo>
                  <a:pt x="614" y="605"/>
                </a:lnTo>
                <a:lnTo>
                  <a:pt x="625" y="605"/>
                </a:lnTo>
                <a:lnTo>
                  <a:pt x="625" y="646"/>
                </a:lnTo>
                <a:lnTo>
                  <a:pt x="614" y="646"/>
                </a:lnTo>
                <a:close/>
                <a:moveTo>
                  <a:pt x="614" y="585"/>
                </a:moveTo>
                <a:lnTo>
                  <a:pt x="614" y="544"/>
                </a:lnTo>
                <a:lnTo>
                  <a:pt x="625" y="544"/>
                </a:lnTo>
                <a:lnTo>
                  <a:pt x="625" y="585"/>
                </a:lnTo>
                <a:lnTo>
                  <a:pt x="614" y="585"/>
                </a:lnTo>
                <a:close/>
                <a:moveTo>
                  <a:pt x="614" y="524"/>
                </a:moveTo>
                <a:lnTo>
                  <a:pt x="614" y="483"/>
                </a:lnTo>
                <a:lnTo>
                  <a:pt x="625" y="483"/>
                </a:lnTo>
                <a:lnTo>
                  <a:pt x="625" y="524"/>
                </a:lnTo>
                <a:lnTo>
                  <a:pt x="614" y="524"/>
                </a:lnTo>
                <a:close/>
                <a:moveTo>
                  <a:pt x="614" y="462"/>
                </a:moveTo>
                <a:lnTo>
                  <a:pt x="614" y="422"/>
                </a:lnTo>
                <a:lnTo>
                  <a:pt x="625" y="422"/>
                </a:lnTo>
                <a:lnTo>
                  <a:pt x="625" y="462"/>
                </a:lnTo>
                <a:lnTo>
                  <a:pt x="614" y="462"/>
                </a:lnTo>
                <a:close/>
                <a:moveTo>
                  <a:pt x="614" y="401"/>
                </a:moveTo>
                <a:lnTo>
                  <a:pt x="614" y="361"/>
                </a:lnTo>
                <a:lnTo>
                  <a:pt x="625" y="361"/>
                </a:lnTo>
                <a:lnTo>
                  <a:pt x="625" y="401"/>
                </a:lnTo>
                <a:lnTo>
                  <a:pt x="614" y="401"/>
                </a:lnTo>
                <a:close/>
                <a:moveTo>
                  <a:pt x="614" y="340"/>
                </a:moveTo>
                <a:lnTo>
                  <a:pt x="614" y="299"/>
                </a:lnTo>
                <a:lnTo>
                  <a:pt x="625" y="299"/>
                </a:lnTo>
                <a:lnTo>
                  <a:pt x="625" y="340"/>
                </a:lnTo>
                <a:lnTo>
                  <a:pt x="614" y="340"/>
                </a:lnTo>
                <a:close/>
                <a:moveTo>
                  <a:pt x="614" y="279"/>
                </a:moveTo>
                <a:lnTo>
                  <a:pt x="614" y="238"/>
                </a:lnTo>
                <a:lnTo>
                  <a:pt x="625" y="238"/>
                </a:lnTo>
                <a:lnTo>
                  <a:pt x="625" y="279"/>
                </a:lnTo>
                <a:lnTo>
                  <a:pt x="614" y="279"/>
                </a:lnTo>
                <a:close/>
                <a:moveTo>
                  <a:pt x="614" y="218"/>
                </a:moveTo>
                <a:lnTo>
                  <a:pt x="614" y="177"/>
                </a:lnTo>
                <a:lnTo>
                  <a:pt x="625" y="177"/>
                </a:lnTo>
                <a:lnTo>
                  <a:pt x="625" y="218"/>
                </a:lnTo>
                <a:lnTo>
                  <a:pt x="614" y="218"/>
                </a:lnTo>
                <a:close/>
                <a:moveTo>
                  <a:pt x="614" y="157"/>
                </a:moveTo>
                <a:lnTo>
                  <a:pt x="614" y="116"/>
                </a:lnTo>
                <a:lnTo>
                  <a:pt x="625" y="116"/>
                </a:lnTo>
                <a:lnTo>
                  <a:pt x="625" y="157"/>
                </a:lnTo>
                <a:lnTo>
                  <a:pt x="614" y="157"/>
                </a:lnTo>
                <a:close/>
                <a:moveTo>
                  <a:pt x="614" y="96"/>
                </a:moveTo>
                <a:lnTo>
                  <a:pt x="614" y="55"/>
                </a:lnTo>
                <a:lnTo>
                  <a:pt x="625" y="55"/>
                </a:lnTo>
                <a:lnTo>
                  <a:pt x="625" y="96"/>
                </a:lnTo>
                <a:lnTo>
                  <a:pt x="614" y="96"/>
                </a:lnTo>
                <a:close/>
                <a:moveTo>
                  <a:pt x="614" y="35"/>
                </a:moveTo>
                <a:lnTo>
                  <a:pt x="614" y="5"/>
                </a:lnTo>
                <a:lnTo>
                  <a:pt x="619" y="10"/>
                </a:lnTo>
                <a:lnTo>
                  <a:pt x="608" y="10"/>
                </a:lnTo>
                <a:lnTo>
                  <a:pt x="608" y="0"/>
                </a:lnTo>
                <a:lnTo>
                  <a:pt x="625" y="0"/>
                </a:lnTo>
                <a:lnTo>
                  <a:pt x="625" y="35"/>
                </a:lnTo>
                <a:lnTo>
                  <a:pt x="614" y="35"/>
                </a:lnTo>
                <a:close/>
                <a:moveTo>
                  <a:pt x="587" y="10"/>
                </a:moveTo>
                <a:lnTo>
                  <a:pt x="545" y="10"/>
                </a:lnTo>
                <a:lnTo>
                  <a:pt x="545" y="0"/>
                </a:lnTo>
                <a:lnTo>
                  <a:pt x="587" y="0"/>
                </a:lnTo>
                <a:lnTo>
                  <a:pt x="587" y="10"/>
                </a:lnTo>
                <a:close/>
                <a:moveTo>
                  <a:pt x="524" y="10"/>
                </a:moveTo>
                <a:lnTo>
                  <a:pt x="483" y="10"/>
                </a:lnTo>
                <a:lnTo>
                  <a:pt x="483" y="0"/>
                </a:lnTo>
                <a:lnTo>
                  <a:pt x="524" y="0"/>
                </a:lnTo>
                <a:lnTo>
                  <a:pt x="524" y="10"/>
                </a:lnTo>
                <a:close/>
                <a:moveTo>
                  <a:pt x="462" y="10"/>
                </a:moveTo>
                <a:lnTo>
                  <a:pt x="420" y="10"/>
                </a:lnTo>
                <a:lnTo>
                  <a:pt x="420" y="0"/>
                </a:lnTo>
                <a:lnTo>
                  <a:pt x="462" y="0"/>
                </a:lnTo>
                <a:lnTo>
                  <a:pt x="462" y="10"/>
                </a:lnTo>
                <a:close/>
                <a:moveTo>
                  <a:pt x="399" y="10"/>
                </a:moveTo>
                <a:lnTo>
                  <a:pt x="357" y="10"/>
                </a:lnTo>
                <a:lnTo>
                  <a:pt x="357" y="0"/>
                </a:lnTo>
                <a:lnTo>
                  <a:pt x="399" y="0"/>
                </a:lnTo>
                <a:lnTo>
                  <a:pt x="399" y="10"/>
                </a:lnTo>
                <a:close/>
                <a:moveTo>
                  <a:pt x="337" y="10"/>
                </a:moveTo>
                <a:lnTo>
                  <a:pt x="295" y="10"/>
                </a:lnTo>
                <a:lnTo>
                  <a:pt x="295" y="0"/>
                </a:lnTo>
                <a:lnTo>
                  <a:pt x="337" y="0"/>
                </a:lnTo>
                <a:lnTo>
                  <a:pt x="337" y="10"/>
                </a:lnTo>
                <a:close/>
                <a:moveTo>
                  <a:pt x="274" y="10"/>
                </a:moveTo>
                <a:lnTo>
                  <a:pt x="232" y="10"/>
                </a:lnTo>
                <a:lnTo>
                  <a:pt x="232" y="0"/>
                </a:lnTo>
                <a:lnTo>
                  <a:pt x="274" y="0"/>
                </a:lnTo>
                <a:lnTo>
                  <a:pt x="274" y="10"/>
                </a:lnTo>
                <a:close/>
                <a:moveTo>
                  <a:pt x="212" y="10"/>
                </a:moveTo>
                <a:lnTo>
                  <a:pt x="170" y="10"/>
                </a:lnTo>
                <a:lnTo>
                  <a:pt x="170" y="0"/>
                </a:lnTo>
                <a:lnTo>
                  <a:pt x="212" y="0"/>
                </a:lnTo>
                <a:lnTo>
                  <a:pt x="212" y="10"/>
                </a:lnTo>
                <a:close/>
                <a:moveTo>
                  <a:pt x="149" y="10"/>
                </a:moveTo>
                <a:lnTo>
                  <a:pt x="107" y="10"/>
                </a:lnTo>
                <a:lnTo>
                  <a:pt x="107" y="0"/>
                </a:lnTo>
                <a:lnTo>
                  <a:pt x="149" y="0"/>
                </a:lnTo>
                <a:lnTo>
                  <a:pt x="149" y="10"/>
                </a:lnTo>
                <a:close/>
                <a:moveTo>
                  <a:pt x="86" y="10"/>
                </a:moveTo>
                <a:lnTo>
                  <a:pt x="45" y="10"/>
                </a:lnTo>
                <a:lnTo>
                  <a:pt x="45" y="0"/>
                </a:lnTo>
                <a:lnTo>
                  <a:pt x="86" y="0"/>
                </a:lnTo>
                <a:lnTo>
                  <a:pt x="86" y="10"/>
                </a:lnTo>
                <a:close/>
                <a:moveTo>
                  <a:pt x="24" y="10"/>
                </a:moveTo>
                <a:lnTo>
                  <a:pt x="6" y="10"/>
                </a:lnTo>
                <a:lnTo>
                  <a:pt x="6" y="0"/>
                </a:lnTo>
                <a:lnTo>
                  <a:pt x="24" y="0"/>
                </a:lnTo>
                <a:lnTo>
                  <a:pt x="24" y="10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3" name="Freeform 59"/>
          <p:cNvSpPr>
            <a:spLocks noEditPoints="1"/>
          </p:cNvSpPr>
          <p:nvPr/>
        </p:nvSpPr>
        <p:spPr>
          <a:xfrm>
            <a:off x="8016259" y="1798637"/>
            <a:ext cx="338138" cy="427038"/>
          </a:xfrm>
          <a:custGeom>
            <a:avLst/>
            <a:gdLst>
              <a:gd name="T0" fmla="*/ 458 w 490"/>
              <a:gd name="T1" fmla="*/ 250 h 633"/>
              <a:gd name="T2" fmla="*/ 425 w 490"/>
              <a:gd name="T3" fmla="*/ 250 h 633"/>
              <a:gd name="T4" fmla="*/ 425 w 490"/>
              <a:gd name="T5" fmla="*/ 190 h 633"/>
              <a:gd name="T6" fmla="*/ 252 w 490"/>
              <a:gd name="T7" fmla="*/ 0 h 633"/>
              <a:gd name="T8" fmla="*/ 237 w 490"/>
              <a:gd name="T9" fmla="*/ 0 h 633"/>
              <a:gd name="T10" fmla="*/ 64 w 490"/>
              <a:gd name="T11" fmla="*/ 190 h 633"/>
              <a:gd name="T12" fmla="*/ 64 w 490"/>
              <a:gd name="T13" fmla="*/ 250 h 633"/>
              <a:gd name="T14" fmla="*/ 32 w 490"/>
              <a:gd name="T15" fmla="*/ 250 h 633"/>
              <a:gd name="T16" fmla="*/ 0 w 490"/>
              <a:gd name="T17" fmla="*/ 282 h 633"/>
              <a:gd name="T18" fmla="*/ 0 w 490"/>
              <a:gd name="T19" fmla="*/ 601 h 633"/>
              <a:gd name="T20" fmla="*/ 32 w 490"/>
              <a:gd name="T21" fmla="*/ 633 h 633"/>
              <a:gd name="T22" fmla="*/ 458 w 490"/>
              <a:gd name="T23" fmla="*/ 633 h 633"/>
              <a:gd name="T24" fmla="*/ 490 w 490"/>
              <a:gd name="T25" fmla="*/ 601 h 633"/>
              <a:gd name="T26" fmla="*/ 490 w 490"/>
              <a:gd name="T27" fmla="*/ 282 h 633"/>
              <a:gd name="T28" fmla="*/ 458 w 490"/>
              <a:gd name="T29" fmla="*/ 250 h 633"/>
              <a:gd name="T30" fmla="*/ 269 w 490"/>
              <a:gd name="T31" fmla="*/ 438 h 633"/>
              <a:gd name="T32" fmla="*/ 269 w 490"/>
              <a:gd name="T33" fmla="*/ 570 h 633"/>
              <a:gd name="T34" fmla="*/ 222 w 490"/>
              <a:gd name="T35" fmla="*/ 570 h 633"/>
              <a:gd name="T36" fmla="*/ 222 w 490"/>
              <a:gd name="T37" fmla="*/ 438 h 633"/>
              <a:gd name="T38" fmla="*/ 190 w 490"/>
              <a:gd name="T39" fmla="*/ 389 h 633"/>
              <a:gd name="T40" fmla="*/ 246 w 490"/>
              <a:gd name="T41" fmla="*/ 333 h 633"/>
              <a:gd name="T42" fmla="*/ 302 w 490"/>
              <a:gd name="T43" fmla="*/ 389 h 633"/>
              <a:gd name="T44" fmla="*/ 269 w 490"/>
              <a:gd name="T45" fmla="*/ 438 h 633"/>
              <a:gd name="T46" fmla="*/ 366 w 490"/>
              <a:gd name="T47" fmla="*/ 250 h 633"/>
              <a:gd name="T48" fmla="*/ 123 w 490"/>
              <a:gd name="T49" fmla="*/ 250 h 633"/>
              <a:gd name="T50" fmla="*/ 123 w 490"/>
              <a:gd name="T51" fmla="*/ 190 h 633"/>
              <a:gd name="T52" fmla="*/ 237 w 490"/>
              <a:gd name="T53" fmla="*/ 56 h 633"/>
              <a:gd name="T54" fmla="*/ 252 w 490"/>
              <a:gd name="T55" fmla="*/ 56 h 633"/>
              <a:gd name="T56" fmla="*/ 366 w 490"/>
              <a:gd name="T57" fmla="*/ 190 h 633"/>
              <a:gd name="T58" fmla="*/ 366 w 490"/>
              <a:gd name="T59" fmla="*/ 250 h 63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0" h="633">
                <a:moveTo>
                  <a:pt x="458" y="250"/>
                </a:moveTo>
                <a:lnTo>
                  <a:pt x="425" y="250"/>
                </a:lnTo>
                <a:lnTo>
                  <a:pt x="425" y="190"/>
                </a:lnTo>
                <a:cubicBezTo>
                  <a:pt x="425" y="65"/>
                  <a:pt x="346" y="0"/>
                  <a:pt x="252" y="0"/>
                </a:cubicBezTo>
                <a:lnTo>
                  <a:pt x="237" y="0"/>
                </a:lnTo>
                <a:cubicBezTo>
                  <a:pt x="142" y="0"/>
                  <a:pt x="64" y="63"/>
                  <a:pt x="64" y="190"/>
                </a:cubicBezTo>
                <a:lnTo>
                  <a:pt x="64" y="250"/>
                </a:lnTo>
                <a:lnTo>
                  <a:pt x="32" y="250"/>
                </a:lnTo>
                <a:cubicBezTo>
                  <a:pt x="18" y="250"/>
                  <a:pt x="0" y="268"/>
                  <a:pt x="0" y="282"/>
                </a:cubicBezTo>
                <a:lnTo>
                  <a:pt x="0" y="601"/>
                </a:lnTo>
                <a:cubicBezTo>
                  <a:pt x="0" y="615"/>
                  <a:pt x="18" y="633"/>
                  <a:pt x="32" y="633"/>
                </a:cubicBezTo>
                <a:lnTo>
                  <a:pt x="458" y="633"/>
                </a:lnTo>
                <a:cubicBezTo>
                  <a:pt x="471" y="633"/>
                  <a:pt x="490" y="615"/>
                  <a:pt x="490" y="601"/>
                </a:cubicBezTo>
                <a:lnTo>
                  <a:pt x="490" y="282"/>
                </a:lnTo>
                <a:cubicBezTo>
                  <a:pt x="490" y="268"/>
                  <a:pt x="471" y="250"/>
                  <a:pt x="458" y="250"/>
                </a:cubicBezTo>
                <a:close/>
                <a:moveTo>
                  <a:pt x="269" y="438"/>
                </a:moveTo>
                <a:lnTo>
                  <a:pt x="269" y="570"/>
                </a:lnTo>
                <a:lnTo>
                  <a:pt x="222" y="570"/>
                </a:lnTo>
                <a:lnTo>
                  <a:pt x="222" y="438"/>
                </a:lnTo>
                <a:cubicBezTo>
                  <a:pt x="203" y="430"/>
                  <a:pt x="190" y="411"/>
                  <a:pt x="190" y="389"/>
                </a:cubicBezTo>
                <a:cubicBezTo>
                  <a:pt x="190" y="358"/>
                  <a:pt x="215" y="333"/>
                  <a:pt x="246" y="333"/>
                </a:cubicBezTo>
                <a:cubicBezTo>
                  <a:pt x="276" y="333"/>
                  <a:pt x="302" y="358"/>
                  <a:pt x="302" y="389"/>
                </a:cubicBezTo>
                <a:cubicBezTo>
                  <a:pt x="300" y="409"/>
                  <a:pt x="288" y="428"/>
                  <a:pt x="269" y="438"/>
                </a:cubicBezTo>
                <a:close/>
                <a:moveTo>
                  <a:pt x="366" y="250"/>
                </a:moveTo>
                <a:lnTo>
                  <a:pt x="123" y="250"/>
                </a:lnTo>
                <a:lnTo>
                  <a:pt x="123" y="190"/>
                </a:lnTo>
                <a:cubicBezTo>
                  <a:pt x="123" y="111"/>
                  <a:pt x="166" y="56"/>
                  <a:pt x="237" y="56"/>
                </a:cubicBezTo>
                <a:lnTo>
                  <a:pt x="252" y="56"/>
                </a:lnTo>
                <a:cubicBezTo>
                  <a:pt x="325" y="56"/>
                  <a:pt x="366" y="111"/>
                  <a:pt x="366" y="190"/>
                </a:cubicBezTo>
                <a:lnTo>
                  <a:pt x="366" y="250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>
          <a:xfrm>
            <a:off x="8067059" y="1993899"/>
            <a:ext cx="236538" cy="223838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>
          <a:xfrm>
            <a:off x="8057534" y="2008187"/>
            <a:ext cx="363538" cy="2159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000" b="0" i="0" u="none" strike="noStrike" cap="none" normalizeH="0" baseline="0">
                <a:solidFill>
                  <a:srgbClr val="ffffff"/>
                </a:solidFill>
                <a:effectLst/>
                <a:latin typeface="Segoe UI Semibold"/>
              </a:rPr>
              <a:t>NSG</a:t>
            </a:r>
            <a:endParaRPr kumimoji="0" lang="en-US" altLang="en-US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>
          <a:xfrm flipV="1">
            <a:off x="8582997" y="2911474"/>
            <a:ext cx="252413" cy="3175"/>
          </a:xfrm>
          <a:prstGeom prst="line">
            <a:avLst/>
          </a:prstGeom>
          <a:noFill/>
          <a:ln w="22225" cap="rnd">
            <a:solidFill>
              <a:srgbClr val="5b9bd5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9" name="Freeform 65"/>
          <p:cNvSpPr/>
          <p:nvPr/>
        </p:nvSpPr>
        <p:spPr>
          <a:xfrm>
            <a:off x="8833822" y="2214562"/>
            <a:ext cx="111125" cy="133350"/>
          </a:xfrm>
          <a:custGeom>
            <a:avLst/>
            <a:gdLst>
              <a:gd name="T0" fmla="*/ 0 w 70"/>
              <a:gd name="T1" fmla="*/ 51 h 84"/>
              <a:gd name="T2" fmla="*/ 70 w 70"/>
              <a:gd name="T3" fmla="*/ 0 h 84"/>
              <a:gd name="T4" fmla="*/ 69 w 70"/>
              <a:gd name="T5" fmla="*/ 84 h 84"/>
              <a:gd name="T6" fmla="*/ 0 w 70"/>
              <a:gd name="T7" fmla="*/ 51 h 8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4">
                <a:moveTo>
                  <a:pt x="0" y="51"/>
                </a:moveTo>
                <a:lnTo>
                  <a:pt x="70" y="0"/>
                </a:lnTo>
                <a:lnTo>
                  <a:pt x="69" y="84"/>
                </a:lnTo>
                <a:lnTo>
                  <a:pt x="0" y="51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71" name="Freeform 67"/>
          <p:cNvSpPr/>
          <p:nvPr/>
        </p:nvSpPr>
        <p:spPr>
          <a:xfrm>
            <a:off x="8832234" y="3470274"/>
            <a:ext cx="112713" cy="134938"/>
          </a:xfrm>
          <a:custGeom>
            <a:avLst/>
            <a:gdLst>
              <a:gd name="T0" fmla="*/ 70 w 71"/>
              <a:gd name="T1" fmla="*/ 0 h 85"/>
              <a:gd name="T2" fmla="*/ 71 w 71"/>
              <a:gd name="T3" fmla="*/ 85 h 85"/>
              <a:gd name="T4" fmla="*/ 0 w 71"/>
              <a:gd name="T5" fmla="*/ 34 h 85"/>
              <a:gd name="T6" fmla="*/ 70 w 71"/>
              <a:gd name="T7" fmla="*/ 0 h 8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5">
                <a:moveTo>
                  <a:pt x="70" y="0"/>
                </a:moveTo>
                <a:lnTo>
                  <a:pt x="71" y="85"/>
                </a:lnTo>
                <a:lnTo>
                  <a:pt x="0" y="34"/>
                </a:lnTo>
                <a:lnTo>
                  <a:pt x="70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72" name="Freeform 68"/>
          <p:cNvSpPr>
            <a:spLocks noEditPoints="1"/>
          </p:cNvSpPr>
          <p:nvPr/>
        </p:nvSpPr>
        <p:spPr>
          <a:xfrm>
            <a:off x="7925772" y="2605087"/>
            <a:ext cx="635000" cy="622300"/>
          </a:xfrm>
          <a:custGeom>
            <a:avLst/>
            <a:gdLst>
              <a:gd name="T0" fmla="*/ 896 w 921"/>
              <a:gd name="T1" fmla="*/ 401 h 922"/>
              <a:gd name="T2" fmla="*/ 521 w 921"/>
              <a:gd name="T3" fmla="*/ 26 h 922"/>
              <a:gd name="T4" fmla="*/ 461 w 921"/>
              <a:gd name="T5" fmla="*/ 0 h 922"/>
              <a:gd name="T6" fmla="*/ 400 w 921"/>
              <a:gd name="T7" fmla="*/ 26 h 922"/>
              <a:gd name="T8" fmla="*/ 26 w 921"/>
              <a:gd name="T9" fmla="*/ 401 h 922"/>
              <a:gd name="T10" fmla="*/ 0 w 921"/>
              <a:gd name="T11" fmla="*/ 461 h 922"/>
              <a:gd name="T12" fmla="*/ 26 w 921"/>
              <a:gd name="T13" fmla="*/ 522 h 922"/>
              <a:gd name="T14" fmla="*/ 400 w 921"/>
              <a:gd name="T15" fmla="*/ 896 h 922"/>
              <a:gd name="T16" fmla="*/ 461 w 921"/>
              <a:gd name="T17" fmla="*/ 922 h 922"/>
              <a:gd name="T18" fmla="*/ 521 w 921"/>
              <a:gd name="T19" fmla="*/ 896 h 922"/>
              <a:gd name="T20" fmla="*/ 896 w 921"/>
              <a:gd name="T21" fmla="*/ 522 h 922"/>
              <a:gd name="T22" fmla="*/ 921 w 921"/>
              <a:gd name="T23" fmla="*/ 461 h 922"/>
              <a:gd name="T24" fmla="*/ 896 w 921"/>
              <a:gd name="T25" fmla="*/ 401 h 922"/>
              <a:gd name="T26" fmla="*/ 718 w 921"/>
              <a:gd name="T27" fmla="*/ 575 h 922"/>
              <a:gd name="T28" fmla="*/ 718 w 921"/>
              <a:gd name="T29" fmla="*/ 490 h 922"/>
              <a:gd name="T30" fmla="*/ 589 w 921"/>
              <a:gd name="T31" fmla="*/ 490 h 922"/>
              <a:gd name="T32" fmla="*/ 497 w 921"/>
              <a:gd name="T33" fmla="*/ 582 h 922"/>
              <a:gd name="T34" fmla="*/ 497 w 921"/>
              <a:gd name="T35" fmla="*/ 669 h 922"/>
              <a:gd name="T36" fmla="*/ 543 w 921"/>
              <a:gd name="T37" fmla="*/ 742 h 922"/>
              <a:gd name="T38" fmla="*/ 461 w 921"/>
              <a:gd name="T39" fmla="*/ 825 h 922"/>
              <a:gd name="T40" fmla="*/ 378 w 921"/>
              <a:gd name="T41" fmla="*/ 742 h 922"/>
              <a:gd name="T42" fmla="*/ 424 w 921"/>
              <a:gd name="T43" fmla="*/ 669 h 922"/>
              <a:gd name="T44" fmla="*/ 424 w 921"/>
              <a:gd name="T45" fmla="*/ 584 h 922"/>
              <a:gd name="T46" fmla="*/ 332 w 921"/>
              <a:gd name="T47" fmla="*/ 492 h 922"/>
              <a:gd name="T48" fmla="*/ 204 w 921"/>
              <a:gd name="T49" fmla="*/ 492 h 922"/>
              <a:gd name="T50" fmla="*/ 204 w 921"/>
              <a:gd name="T51" fmla="*/ 579 h 922"/>
              <a:gd name="T52" fmla="*/ 82 w 921"/>
              <a:gd name="T53" fmla="*/ 457 h 922"/>
              <a:gd name="T54" fmla="*/ 204 w 921"/>
              <a:gd name="T55" fmla="*/ 336 h 922"/>
              <a:gd name="T56" fmla="*/ 204 w 921"/>
              <a:gd name="T57" fmla="*/ 421 h 922"/>
              <a:gd name="T58" fmla="*/ 332 w 921"/>
              <a:gd name="T59" fmla="*/ 421 h 922"/>
              <a:gd name="T60" fmla="*/ 424 w 921"/>
              <a:gd name="T61" fmla="*/ 329 h 922"/>
              <a:gd name="T62" fmla="*/ 424 w 921"/>
              <a:gd name="T63" fmla="*/ 206 h 922"/>
              <a:gd name="T64" fmla="*/ 339 w 921"/>
              <a:gd name="T65" fmla="*/ 206 h 922"/>
              <a:gd name="T66" fmla="*/ 461 w 921"/>
              <a:gd name="T67" fmla="*/ 85 h 922"/>
              <a:gd name="T68" fmla="*/ 582 w 921"/>
              <a:gd name="T69" fmla="*/ 206 h 922"/>
              <a:gd name="T70" fmla="*/ 497 w 921"/>
              <a:gd name="T71" fmla="*/ 206 h 922"/>
              <a:gd name="T72" fmla="*/ 497 w 921"/>
              <a:gd name="T73" fmla="*/ 329 h 922"/>
              <a:gd name="T74" fmla="*/ 589 w 921"/>
              <a:gd name="T75" fmla="*/ 421 h 922"/>
              <a:gd name="T76" fmla="*/ 718 w 921"/>
              <a:gd name="T77" fmla="*/ 421 h 922"/>
              <a:gd name="T78" fmla="*/ 718 w 921"/>
              <a:gd name="T79" fmla="*/ 334 h 922"/>
              <a:gd name="T80" fmla="*/ 839 w 921"/>
              <a:gd name="T81" fmla="*/ 456 h 922"/>
              <a:gd name="T82" fmla="*/ 718 w 921"/>
              <a:gd name="T83" fmla="*/ 575 h 92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21" h="922">
                <a:moveTo>
                  <a:pt x="896" y="401"/>
                </a:moveTo>
                <a:lnTo>
                  <a:pt x="521" y="26"/>
                </a:lnTo>
                <a:cubicBezTo>
                  <a:pt x="505" y="9"/>
                  <a:pt x="484" y="0"/>
                  <a:pt x="461" y="0"/>
                </a:cubicBezTo>
                <a:cubicBezTo>
                  <a:pt x="439" y="0"/>
                  <a:pt x="417" y="9"/>
                  <a:pt x="400" y="26"/>
                </a:cubicBezTo>
                <a:lnTo>
                  <a:pt x="26" y="401"/>
                </a:lnTo>
                <a:cubicBezTo>
                  <a:pt x="9" y="417"/>
                  <a:pt x="0" y="437"/>
                  <a:pt x="0" y="461"/>
                </a:cubicBezTo>
                <a:cubicBezTo>
                  <a:pt x="0" y="483"/>
                  <a:pt x="9" y="505"/>
                  <a:pt x="26" y="522"/>
                </a:cubicBezTo>
                <a:lnTo>
                  <a:pt x="400" y="896"/>
                </a:lnTo>
                <a:cubicBezTo>
                  <a:pt x="417" y="913"/>
                  <a:pt x="437" y="922"/>
                  <a:pt x="461" y="922"/>
                </a:cubicBezTo>
                <a:cubicBezTo>
                  <a:pt x="483" y="922"/>
                  <a:pt x="505" y="913"/>
                  <a:pt x="521" y="896"/>
                </a:cubicBezTo>
                <a:lnTo>
                  <a:pt x="896" y="522"/>
                </a:lnTo>
                <a:cubicBezTo>
                  <a:pt x="912" y="505"/>
                  <a:pt x="921" y="485"/>
                  <a:pt x="921" y="461"/>
                </a:cubicBezTo>
                <a:cubicBezTo>
                  <a:pt x="920" y="437"/>
                  <a:pt x="910" y="415"/>
                  <a:pt x="896" y="401"/>
                </a:cubicBezTo>
                <a:close/>
                <a:moveTo>
                  <a:pt x="718" y="575"/>
                </a:moveTo>
                <a:lnTo>
                  <a:pt x="718" y="490"/>
                </a:lnTo>
                <a:lnTo>
                  <a:pt x="589" y="490"/>
                </a:lnTo>
                <a:cubicBezTo>
                  <a:pt x="576" y="535"/>
                  <a:pt x="541" y="569"/>
                  <a:pt x="497" y="582"/>
                </a:cubicBezTo>
                <a:lnTo>
                  <a:pt x="497" y="669"/>
                </a:lnTo>
                <a:cubicBezTo>
                  <a:pt x="516" y="681"/>
                  <a:pt x="543" y="711"/>
                  <a:pt x="543" y="742"/>
                </a:cubicBezTo>
                <a:cubicBezTo>
                  <a:pt x="543" y="788"/>
                  <a:pt x="507" y="825"/>
                  <a:pt x="461" y="825"/>
                </a:cubicBezTo>
                <a:cubicBezTo>
                  <a:pt x="415" y="825"/>
                  <a:pt x="378" y="788"/>
                  <a:pt x="378" y="742"/>
                </a:cubicBezTo>
                <a:cubicBezTo>
                  <a:pt x="378" y="709"/>
                  <a:pt x="406" y="681"/>
                  <a:pt x="424" y="669"/>
                </a:cubicBezTo>
                <a:lnTo>
                  <a:pt x="424" y="584"/>
                </a:lnTo>
                <a:cubicBezTo>
                  <a:pt x="380" y="571"/>
                  <a:pt x="345" y="536"/>
                  <a:pt x="332" y="492"/>
                </a:cubicBezTo>
                <a:lnTo>
                  <a:pt x="204" y="492"/>
                </a:lnTo>
                <a:lnTo>
                  <a:pt x="204" y="579"/>
                </a:lnTo>
                <a:lnTo>
                  <a:pt x="82" y="457"/>
                </a:lnTo>
                <a:lnTo>
                  <a:pt x="204" y="336"/>
                </a:lnTo>
                <a:lnTo>
                  <a:pt x="204" y="421"/>
                </a:lnTo>
                <a:lnTo>
                  <a:pt x="332" y="421"/>
                </a:lnTo>
                <a:cubicBezTo>
                  <a:pt x="345" y="377"/>
                  <a:pt x="380" y="342"/>
                  <a:pt x="424" y="329"/>
                </a:cubicBezTo>
                <a:lnTo>
                  <a:pt x="424" y="206"/>
                </a:lnTo>
                <a:lnTo>
                  <a:pt x="339" y="206"/>
                </a:lnTo>
                <a:lnTo>
                  <a:pt x="461" y="85"/>
                </a:lnTo>
                <a:lnTo>
                  <a:pt x="582" y="206"/>
                </a:lnTo>
                <a:lnTo>
                  <a:pt x="497" y="206"/>
                </a:lnTo>
                <a:lnTo>
                  <a:pt x="497" y="329"/>
                </a:lnTo>
                <a:cubicBezTo>
                  <a:pt x="541" y="342"/>
                  <a:pt x="576" y="377"/>
                  <a:pt x="589" y="421"/>
                </a:cubicBezTo>
                <a:lnTo>
                  <a:pt x="718" y="421"/>
                </a:lnTo>
                <a:lnTo>
                  <a:pt x="718" y="334"/>
                </a:lnTo>
                <a:lnTo>
                  <a:pt x="839" y="456"/>
                </a:lnTo>
                <a:lnTo>
                  <a:pt x="718" y="57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73" name="Oval 69"/>
          <p:cNvSpPr>
            <a:spLocks noChangeArrowheads="1"/>
          </p:cNvSpPr>
          <p:nvPr/>
        </p:nvSpPr>
        <p:spPr>
          <a:xfrm>
            <a:off x="8176597" y="2849561"/>
            <a:ext cx="133350" cy="131763"/>
          </a:xfrm>
          <a:prstGeom prst="ellipse">
            <a:avLst/>
          </a:pr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18" name="Rectangle 114"/>
          <p:cNvSpPr>
            <a:spLocks noChangeArrowheads="1"/>
          </p:cNvSpPr>
          <p:nvPr/>
        </p:nvSpPr>
        <p:spPr>
          <a:xfrm>
            <a:off x="6709747" y="2025649"/>
            <a:ext cx="397545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latin typeface="Segoe UI"/>
              </a:rPr>
              <a:t>VPN </a:t>
            </a:r>
            <a:endParaRPr kumimoji="0" lang="en-US" altLang="en-US" sz="1800" b="0" i="0" u="none" strike="noStrike" cap="none" normalizeH="0" baseline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119" name="Rectangle 115"/>
          <p:cNvSpPr>
            <a:spLocks noChangeArrowheads="1"/>
          </p:cNvSpPr>
          <p:nvPr/>
        </p:nvSpPr>
        <p:spPr>
          <a:xfrm>
            <a:off x="6547822" y="2235199"/>
            <a:ext cx="676660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latin typeface="Segoe UI"/>
              </a:rPr>
              <a:t>Gateway</a:t>
            </a:r>
            <a:endParaRPr kumimoji="0" lang="en-US" altLang="en-US" sz="1800" b="0" i="0" u="none" strike="noStrike" cap="none" normalizeH="0" baseline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120" name="Freeform 53"/>
          <p:cNvSpPr>
            <a:spLocks noEditPoints="1"/>
          </p:cNvSpPr>
          <p:nvPr/>
        </p:nvSpPr>
        <p:spPr>
          <a:xfrm>
            <a:off x="3780809" y="1965324"/>
            <a:ext cx="720725" cy="561975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2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7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2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8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4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7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1" name="Freeform 54"/>
          <p:cNvSpPr>
            <a:spLocks noEditPoints="1"/>
          </p:cNvSpPr>
          <p:nvPr/>
        </p:nvSpPr>
        <p:spPr>
          <a:xfrm>
            <a:off x="4017347" y="2792412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7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7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7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7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2" name="Freeform 55"/>
          <p:cNvSpPr>
            <a:spLocks noEditPoints="1"/>
          </p:cNvSpPr>
          <p:nvPr/>
        </p:nvSpPr>
        <p:spPr>
          <a:xfrm>
            <a:off x="3780809" y="2660649"/>
            <a:ext cx="720725" cy="563563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2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6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2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7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4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6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3" name="Freeform 57"/>
          <p:cNvSpPr>
            <a:spLocks noEditPoints="1"/>
          </p:cNvSpPr>
          <p:nvPr/>
        </p:nvSpPr>
        <p:spPr>
          <a:xfrm>
            <a:off x="3780809" y="3355974"/>
            <a:ext cx="720725" cy="563563"/>
          </a:xfrm>
          <a:custGeom>
            <a:avLst/>
            <a:gdLst>
              <a:gd name="T0" fmla="*/ 46 w 1044"/>
              <a:gd name="T1" fmla="*/ 0 h 836"/>
              <a:gd name="T2" fmla="*/ 0 w 1044"/>
              <a:gd name="T3" fmla="*/ 790 h 836"/>
              <a:gd name="T4" fmla="*/ 998 w 1044"/>
              <a:gd name="T5" fmla="*/ 836 h 836"/>
              <a:gd name="T6" fmla="*/ 1044 w 1044"/>
              <a:gd name="T7" fmla="*/ 46 h 836"/>
              <a:gd name="T8" fmla="*/ 518 w 1044"/>
              <a:gd name="T9" fmla="*/ 692 h 836"/>
              <a:gd name="T10" fmla="*/ 488 w 1044"/>
              <a:gd name="T11" fmla="*/ 780 h 836"/>
              <a:gd name="T12" fmla="*/ 483 w 1044"/>
              <a:gd name="T13" fmla="*/ 782 h 836"/>
              <a:gd name="T14" fmla="*/ 471 w 1044"/>
              <a:gd name="T15" fmla="*/ 782 h 836"/>
              <a:gd name="T16" fmla="*/ 465 w 1044"/>
              <a:gd name="T17" fmla="*/ 781 h 836"/>
              <a:gd name="T18" fmla="*/ 463 w 1044"/>
              <a:gd name="T19" fmla="*/ 780 h 836"/>
              <a:gd name="T20" fmla="*/ 433 w 1044"/>
              <a:gd name="T21" fmla="*/ 692 h 836"/>
              <a:gd name="T22" fmla="*/ 433 w 1044"/>
              <a:gd name="T23" fmla="*/ 685 h 836"/>
              <a:gd name="T24" fmla="*/ 442 w 1044"/>
              <a:gd name="T25" fmla="*/ 684 h 836"/>
              <a:gd name="T26" fmla="*/ 451 w 1044"/>
              <a:gd name="T27" fmla="*/ 685 h 836"/>
              <a:gd name="T28" fmla="*/ 453 w 1044"/>
              <a:gd name="T29" fmla="*/ 688 h 836"/>
              <a:gd name="T30" fmla="*/ 477 w 1044"/>
              <a:gd name="T31" fmla="*/ 763 h 836"/>
              <a:gd name="T32" fmla="*/ 501 w 1044"/>
              <a:gd name="T33" fmla="*/ 686 h 836"/>
              <a:gd name="T34" fmla="*/ 505 w 1044"/>
              <a:gd name="T35" fmla="*/ 684 h 836"/>
              <a:gd name="T36" fmla="*/ 516 w 1044"/>
              <a:gd name="T37" fmla="*/ 684 h 836"/>
              <a:gd name="T38" fmla="*/ 519 w 1044"/>
              <a:gd name="T39" fmla="*/ 688 h 836"/>
              <a:gd name="T40" fmla="*/ 645 w 1044"/>
              <a:gd name="T41" fmla="*/ 779 h 836"/>
              <a:gd name="T42" fmla="*/ 644 w 1044"/>
              <a:gd name="T43" fmla="*/ 781 h 836"/>
              <a:gd name="T44" fmla="*/ 636 w 1044"/>
              <a:gd name="T45" fmla="*/ 782 h 836"/>
              <a:gd name="T46" fmla="*/ 629 w 1044"/>
              <a:gd name="T47" fmla="*/ 781 h 836"/>
              <a:gd name="T48" fmla="*/ 627 w 1044"/>
              <a:gd name="T49" fmla="*/ 779 h 836"/>
              <a:gd name="T50" fmla="*/ 627 w 1044"/>
              <a:gd name="T51" fmla="*/ 700 h 836"/>
              <a:gd name="T52" fmla="*/ 597 w 1044"/>
              <a:gd name="T53" fmla="*/ 781 h 836"/>
              <a:gd name="T54" fmla="*/ 593 w 1044"/>
              <a:gd name="T55" fmla="*/ 782 h 836"/>
              <a:gd name="T56" fmla="*/ 584 w 1044"/>
              <a:gd name="T57" fmla="*/ 782 h 836"/>
              <a:gd name="T58" fmla="*/ 579 w 1044"/>
              <a:gd name="T59" fmla="*/ 780 h 836"/>
              <a:gd name="T60" fmla="*/ 551 w 1044"/>
              <a:gd name="T61" fmla="*/ 700 h 836"/>
              <a:gd name="T62" fmla="*/ 551 w 1044"/>
              <a:gd name="T63" fmla="*/ 779 h 836"/>
              <a:gd name="T64" fmla="*/ 549 w 1044"/>
              <a:gd name="T65" fmla="*/ 781 h 836"/>
              <a:gd name="T66" fmla="*/ 541 w 1044"/>
              <a:gd name="T67" fmla="*/ 782 h 836"/>
              <a:gd name="T68" fmla="*/ 534 w 1044"/>
              <a:gd name="T69" fmla="*/ 781 h 836"/>
              <a:gd name="T70" fmla="*/ 532 w 1044"/>
              <a:gd name="T71" fmla="*/ 779 h 836"/>
              <a:gd name="T72" fmla="*/ 534 w 1044"/>
              <a:gd name="T73" fmla="*/ 686 h 836"/>
              <a:gd name="T74" fmla="*/ 552 w 1044"/>
              <a:gd name="T75" fmla="*/ 684 h 836"/>
              <a:gd name="T76" fmla="*/ 563 w 1044"/>
              <a:gd name="T77" fmla="*/ 687 h 836"/>
              <a:gd name="T78" fmla="*/ 568 w 1044"/>
              <a:gd name="T79" fmla="*/ 696 h 836"/>
              <a:gd name="T80" fmla="*/ 589 w 1044"/>
              <a:gd name="T81" fmla="*/ 754 h 836"/>
              <a:gd name="T82" fmla="*/ 613 w 1044"/>
              <a:gd name="T83" fmla="*/ 690 h 836"/>
              <a:gd name="T84" fmla="*/ 619 w 1044"/>
              <a:gd name="T85" fmla="*/ 685 h 836"/>
              <a:gd name="T86" fmla="*/ 638 w 1044"/>
              <a:gd name="T87" fmla="*/ 684 h 836"/>
              <a:gd name="T88" fmla="*/ 643 w 1044"/>
              <a:gd name="T89" fmla="*/ 686 h 836"/>
              <a:gd name="T90" fmla="*/ 645 w 1044"/>
              <a:gd name="T91" fmla="*/ 692 h 836"/>
              <a:gd name="T92" fmla="*/ 645 w 1044"/>
              <a:gd name="T93" fmla="*/ 779 h 836"/>
              <a:gd name="T94" fmla="*/ 743 w 1044"/>
              <a:gd name="T95" fmla="*/ 493 h 836"/>
              <a:gd name="T96" fmla="*/ 689 w 1044"/>
              <a:gd name="T97" fmla="*/ 556 h 836"/>
              <a:gd name="T98" fmla="*/ 388 w 1044"/>
              <a:gd name="T99" fmla="*/ 579 h 836"/>
              <a:gd name="T100" fmla="*/ 476 w 1044"/>
              <a:gd name="T101" fmla="*/ 493 h 836"/>
              <a:gd name="T102" fmla="*/ 309 w 1044"/>
              <a:gd name="T103" fmla="*/ 468 h 836"/>
              <a:gd name="T104" fmla="*/ 335 w 1044"/>
              <a:gd name="T105" fmla="*/ 164 h 836"/>
              <a:gd name="T106" fmla="*/ 768 w 1044"/>
              <a:gd name="T107" fmla="*/ 189 h 836"/>
              <a:gd name="T108" fmla="*/ 768 w 1044"/>
              <a:gd name="T109" fmla="*/ 468 h 8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4" h="836">
                <a:moveTo>
                  <a:pt x="998" y="0"/>
                </a:moveTo>
                <a:lnTo>
                  <a:pt x="46" y="0"/>
                </a:lnTo>
                <a:cubicBezTo>
                  <a:pt x="20" y="0"/>
                  <a:pt x="0" y="21"/>
                  <a:pt x="0" y="46"/>
                </a:cubicBezTo>
                <a:lnTo>
                  <a:pt x="0" y="790"/>
                </a:lnTo>
                <a:cubicBezTo>
                  <a:pt x="0" y="815"/>
                  <a:pt x="20" y="836"/>
                  <a:pt x="46" y="836"/>
                </a:cubicBezTo>
                <a:lnTo>
                  <a:pt x="998" y="836"/>
                </a:lnTo>
                <a:cubicBezTo>
                  <a:pt x="1023" y="836"/>
                  <a:pt x="1044" y="815"/>
                  <a:pt x="1044" y="790"/>
                </a:cubicBezTo>
                <a:lnTo>
                  <a:pt x="1044" y="46"/>
                </a:lnTo>
                <a:cubicBezTo>
                  <a:pt x="1044" y="21"/>
                  <a:pt x="1023" y="0"/>
                  <a:pt x="998" y="0"/>
                </a:cubicBezTo>
                <a:close/>
                <a:moveTo>
                  <a:pt x="518" y="692"/>
                </a:moveTo>
                <a:lnTo>
                  <a:pt x="489" y="778"/>
                </a:lnTo>
                <a:cubicBezTo>
                  <a:pt x="489" y="779"/>
                  <a:pt x="489" y="780"/>
                  <a:pt x="488" y="780"/>
                </a:cubicBezTo>
                <a:cubicBezTo>
                  <a:pt x="488" y="781"/>
                  <a:pt x="487" y="781"/>
                  <a:pt x="486" y="782"/>
                </a:cubicBezTo>
                <a:cubicBezTo>
                  <a:pt x="485" y="782"/>
                  <a:pt x="484" y="782"/>
                  <a:pt x="483" y="782"/>
                </a:cubicBezTo>
                <a:cubicBezTo>
                  <a:pt x="481" y="782"/>
                  <a:pt x="479" y="782"/>
                  <a:pt x="477" y="782"/>
                </a:cubicBezTo>
                <a:cubicBezTo>
                  <a:pt x="475" y="782"/>
                  <a:pt x="473" y="782"/>
                  <a:pt x="471" y="782"/>
                </a:cubicBezTo>
                <a:cubicBezTo>
                  <a:pt x="470" y="782"/>
                  <a:pt x="469" y="782"/>
                  <a:pt x="468" y="782"/>
                </a:cubicBezTo>
                <a:cubicBezTo>
                  <a:pt x="467" y="782"/>
                  <a:pt x="466" y="782"/>
                  <a:pt x="465" y="781"/>
                </a:cubicBezTo>
                <a:cubicBezTo>
                  <a:pt x="465" y="781"/>
                  <a:pt x="464" y="781"/>
                  <a:pt x="464" y="781"/>
                </a:cubicBezTo>
                <a:quadBezTo>
                  <a:pt x="463" y="780"/>
                  <a:pt x="463" y="780"/>
                </a:quadBezTo>
                <a:cubicBezTo>
                  <a:pt x="463" y="779"/>
                  <a:pt x="462" y="779"/>
                  <a:pt x="462" y="778"/>
                </a:cubicBezTo>
                <a:lnTo>
                  <a:pt x="433" y="692"/>
                </a:lnTo>
                <a:cubicBezTo>
                  <a:pt x="433" y="690"/>
                  <a:pt x="432" y="689"/>
                  <a:pt x="432" y="687"/>
                </a:cubicBezTo>
                <a:quadBezTo>
                  <a:pt x="432" y="686"/>
                  <a:pt x="433" y="685"/>
                </a:quadBezTo>
                <a:cubicBezTo>
                  <a:pt x="433" y="685"/>
                  <a:pt x="435" y="684"/>
                  <a:pt x="436" y="684"/>
                </a:cubicBezTo>
                <a:cubicBezTo>
                  <a:pt x="438" y="684"/>
                  <a:pt x="440" y="684"/>
                  <a:pt x="442" y="684"/>
                </a:cubicBezTo>
                <a:cubicBezTo>
                  <a:pt x="445" y="684"/>
                  <a:pt x="446" y="684"/>
                  <a:pt x="448" y="684"/>
                </a:cubicBezTo>
                <a:cubicBezTo>
                  <a:pt x="449" y="684"/>
                  <a:pt x="450" y="684"/>
                  <a:pt x="451" y="685"/>
                </a:cubicBezTo>
                <a:cubicBezTo>
                  <a:pt x="451" y="685"/>
                  <a:pt x="452" y="685"/>
                  <a:pt x="452" y="686"/>
                </a:cubicBezTo>
                <a:cubicBezTo>
                  <a:pt x="453" y="686"/>
                  <a:pt x="453" y="687"/>
                  <a:pt x="453" y="688"/>
                </a:cubicBezTo>
                <a:lnTo>
                  <a:pt x="477" y="763"/>
                </a:lnTo>
                <a:lnTo>
                  <a:pt x="477" y="763"/>
                </a:lnTo>
                <a:lnTo>
                  <a:pt x="500" y="688"/>
                </a:lnTo>
                <a:cubicBezTo>
                  <a:pt x="500" y="687"/>
                  <a:pt x="500" y="686"/>
                  <a:pt x="501" y="686"/>
                </a:cubicBezTo>
                <a:cubicBezTo>
                  <a:pt x="501" y="685"/>
                  <a:pt x="502" y="685"/>
                  <a:pt x="502" y="685"/>
                </a:cubicBezTo>
                <a:cubicBezTo>
                  <a:pt x="503" y="684"/>
                  <a:pt x="504" y="684"/>
                  <a:pt x="505" y="684"/>
                </a:cubicBezTo>
                <a:cubicBezTo>
                  <a:pt x="507" y="684"/>
                  <a:pt x="509" y="684"/>
                  <a:pt x="511" y="684"/>
                </a:cubicBezTo>
                <a:cubicBezTo>
                  <a:pt x="513" y="684"/>
                  <a:pt x="515" y="684"/>
                  <a:pt x="516" y="684"/>
                </a:cubicBezTo>
                <a:cubicBezTo>
                  <a:pt x="518" y="684"/>
                  <a:pt x="519" y="685"/>
                  <a:pt x="519" y="685"/>
                </a:cubicBezTo>
                <a:cubicBezTo>
                  <a:pt x="519" y="686"/>
                  <a:pt x="520" y="687"/>
                  <a:pt x="519" y="688"/>
                </a:cubicBezTo>
                <a:cubicBezTo>
                  <a:pt x="519" y="689"/>
                  <a:pt x="519" y="690"/>
                  <a:pt x="518" y="692"/>
                </a:cubicBezTo>
                <a:close/>
                <a:moveTo>
                  <a:pt x="645" y="779"/>
                </a:moveTo>
                <a:quadBezTo>
                  <a:pt x="645" y="780"/>
                  <a:pt x="645" y="780"/>
                </a:quadBezTo>
                <a:cubicBezTo>
                  <a:pt x="645" y="781"/>
                  <a:pt x="644" y="781"/>
                  <a:pt x="644" y="781"/>
                </a:cubicBezTo>
                <a:cubicBezTo>
                  <a:pt x="643" y="782"/>
                  <a:pt x="642" y="782"/>
                  <a:pt x="641" y="782"/>
                </a:cubicBezTo>
                <a:cubicBezTo>
                  <a:pt x="639" y="782"/>
                  <a:pt x="638" y="782"/>
                  <a:pt x="636" y="782"/>
                </a:cubicBezTo>
                <a:cubicBezTo>
                  <a:pt x="634" y="782"/>
                  <a:pt x="633" y="782"/>
                  <a:pt x="632" y="782"/>
                </a:cubicBezTo>
                <a:cubicBezTo>
                  <a:pt x="630" y="782"/>
                  <a:pt x="629" y="782"/>
                  <a:pt x="629" y="781"/>
                </a:cubicBezTo>
                <a:cubicBezTo>
                  <a:pt x="628" y="781"/>
                  <a:pt x="627" y="781"/>
                  <a:pt x="627" y="780"/>
                </a:cubicBezTo>
                <a:quadBezTo>
                  <a:pt x="627" y="780"/>
                  <a:pt x="627" y="779"/>
                </a:quadBezTo>
                <a:lnTo>
                  <a:pt x="627" y="700"/>
                </a:lnTo>
                <a:lnTo>
                  <a:pt x="627" y="700"/>
                </a:lnTo>
                <a:lnTo>
                  <a:pt x="598" y="779"/>
                </a:lnTo>
                <a:quadBezTo>
                  <a:pt x="598" y="780"/>
                  <a:pt x="597" y="781"/>
                </a:quadBezTo>
                <a:cubicBezTo>
                  <a:pt x="597" y="781"/>
                  <a:pt x="596" y="781"/>
                  <a:pt x="596" y="782"/>
                </a:cubicBezTo>
                <a:cubicBezTo>
                  <a:pt x="595" y="782"/>
                  <a:pt x="594" y="782"/>
                  <a:pt x="593" y="782"/>
                </a:cubicBezTo>
                <a:cubicBezTo>
                  <a:pt x="591" y="782"/>
                  <a:pt x="590" y="782"/>
                  <a:pt x="588" y="782"/>
                </a:cubicBezTo>
                <a:cubicBezTo>
                  <a:pt x="586" y="782"/>
                  <a:pt x="585" y="782"/>
                  <a:pt x="584" y="782"/>
                </a:cubicBezTo>
                <a:cubicBezTo>
                  <a:pt x="583" y="782"/>
                  <a:pt x="582" y="782"/>
                  <a:pt x="581" y="781"/>
                </a:cubicBezTo>
                <a:cubicBezTo>
                  <a:pt x="580" y="781"/>
                  <a:pt x="579" y="781"/>
                  <a:pt x="579" y="780"/>
                </a:cubicBezTo>
                <a:cubicBezTo>
                  <a:pt x="579" y="780"/>
                  <a:pt x="578" y="780"/>
                  <a:pt x="578" y="779"/>
                </a:cubicBezTo>
                <a:lnTo>
                  <a:pt x="551" y="700"/>
                </a:lnTo>
                <a:lnTo>
                  <a:pt x="551" y="700"/>
                </a:lnTo>
                <a:lnTo>
                  <a:pt x="551" y="779"/>
                </a:lnTo>
                <a:quadBezTo>
                  <a:pt x="551" y="780"/>
                  <a:pt x="550" y="780"/>
                </a:quadBezTo>
                <a:cubicBezTo>
                  <a:pt x="550" y="781"/>
                  <a:pt x="549" y="781"/>
                  <a:pt x="549" y="781"/>
                </a:cubicBezTo>
                <a:cubicBezTo>
                  <a:pt x="548" y="782"/>
                  <a:pt x="547" y="782"/>
                  <a:pt x="546" y="782"/>
                </a:cubicBezTo>
                <a:cubicBezTo>
                  <a:pt x="545" y="782"/>
                  <a:pt x="543" y="782"/>
                  <a:pt x="541" y="782"/>
                </a:cubicBezTo>
                <a:cubicBezTo>
                  <a:pt x="539" y="782"/>
                  <a:pt x="538" y="782"/>
                  <a:pt x="537" y="782"/>
                </a:cubicBezTo>
                <a:cubicBezTo>
                  <a:pt x="536" y="782"/>
                  <a:pt x="535" y="782"/>
                  <a:pt x="534" y="781"/>
                </a:cubicBezTo>
                <a:quadBezTo>
                  <a:pt x="533" y="781"/>
                  <a:pt x="532" y="780"/>
                </a:quadBezTo>
                <a:quadBezTo>
                  <a:pt x="532" y="780"/>
                  <a:pt x="532" y="779"/>
                </a:quadBezTo>
                <a:lnTo>
                  <a:pt x="532" y="692"/>
                </a:lnTo>
                <a:cubicBezTo>
                  <a:pt x="532" y="690"/>
                  <a:pt x="533" y="688"/>
                  <a:pt x="534" y="686"/>
                </a:cubicBezTo>
                <a:cubicBezTo>
                  <a:pt x="535" y="685"/>
                  <a:pt x="537" y="684"/>
                  <a:pt x="539" y="684"/>
                </a:cubicBezTo>
                <a:lnTo>
                  <a:pt x="552" y="684"/>
                </a:lnTo>
                <a:cubicBezTo>
                  <a:pt x="555" y="684"/>
                  <a:pt x="557" y="685"/>
                  <a:pt x="558" y="685"/>
                </a:cubicBezTo>
                <a:cubicBezTo>
                  <a:pt x="560" y="685"/>
                  <a:pt x="561" y="686"/>
                  <a:pt x="563" y="687"/>
                </a:cubicBezTo>
                <a:cubicBezTo>
                  <a:pt x="564" y="688"/>
                  <a:pt x="565" y="689"/>
                  <a:pt x="566" y="690"/>
                </a:cubicBezTo>
                <a:cubicBezTo>
                  <a:pt x="566" y="692"/>
                  <a:pt x="567" y="693"/>
                  <a:pt x="568" y="696"/>
                </a:cubicBezTo>
                <a:lnTo>
                  <a:pt x="589" y="754"/>
                </a:lnTo>
                <a:lnTo>
                  <a:pt x="589" y="754"/>
                </a:lnTo>
                <a:lnTo>
                  <a:pt x="611" y="696"/>
                </a:lnTo>
                <a:cubicBezTo>
                  <a:pt x="611" y="694"/>
                  <a:pt x="612" y="692"/>
                  <a:pt x="613" y="690"/>
                </a:cubicBezTo>
                <a:cubicBezTo>
                  <a:pt x="614" y="689"/>
                  <a:pt x="615" y="688"/>
                  <a:pt x="616" y="687"/>
                </a:cubicBezTo>
                <a:cubicBezTo>
                  <a:pt x="617" y="686"/>
                  <a:pt x="618" y="685"/>
                  <a:pt x="619" y="685"/>
                </a:cubicBezTo>
                <a:cubicBezTo>
                  <a:pt x="621" y="685"/>
                  <a:pt x="622" y="684"/>
                  <a:pt x="624" y="684"/>
                </a:cubicBezTo>
                <a:lnTo>
                  <a:pt x="638" y="684"/>
                </a:lnTo>
                <a:cubicBezTo>
                  <a:pt x="639" y="684"/>
                  <a:pt x="640" y="685"/>
                  <a:pt x="641" y="685"/>
                </a:cubicBezTo>
                <a:cubicBezTo>
                  <a:pt x="642" y="685"/>
                  <a:pt x="643" y="686"/>
                  <a:pt x="643" y="686"/>
                </a:cubicBezTo>
                <a:cubicBezTo>
                  <a:pt x="644" y="687"/>
                  <a:pt x="645" y="688"/>
                  <a:pt x="645" y="689"/>
                </a:cubicBezTo>
                <a:cubicBezTo>
                  <a:pt x="645" y="690"/>
                  <a:pt x="645" y="691"/>
                  <a:pt x="645" y="692"/>
                </a:cubicBezTo>
                <a:lnTo>
                  <a:pt x="645" y="779"/>
                </a:lnTo>
                <a:lnTo>
                  <a:pt x="645" y="779"/>
                </a:lnTo>
                <a:close/>
                <a:moveTo>
                  <a:pt x="768" y="468"/>
                </a:moveTo>
                <a:cubicBezTo>
                  <a:pt x="768" y="482"/>
                  <a:pt x="757" y="493"/>
                  <a:pt x="743" y="493"/>
                </a:cubicBezTo>
                <a:lnTo>
                  <a:pt x="600" y="493"/>
                </a:lnTo>
                <a:cubicBezTo>
                  <a:pt x="586" y="549"/>
                  <a:pt x="592" y="556"/>
                  <a:pt x="689" y="556"/>
                </a:cubicBezTo>
                <a:lnTo>
                  <a:pt x="689" y="579"/>
                </a:lnTo>
                <a:lnTo>
                  <a:pt x="388" y="579"/>
                </a:lnTo>
                <a:lnTo>
                  <a:pt x="388" y="556"/>
                </a:lnTo>
                <a:cubicBezTo>
                  <a:pt x="475" y="556"/>
                  <a:pt x="490" y="549"/>
                  <a:pt x="476" y="493"/>
                </a:cubicBezTo>
                <a:lnTo>
                  <a:pt x="335" y="493"/>
                </a:lnTo>
                <a:cubicBezTo>
                  <a:pt x="321" y="493"/>
                  <a:pt x="309" y="482"/>
                  <a:pt x="309" y="468"/>
                </a:cubicBezTo>
                <a:lnTo>
                  <a:pt x="309" y="189"/>
                </a:lnTo>
                <a:cubicBezTo>
                  <a:pt x="309" y="175"/>
                  <a:pt x="321" y="164"/>
                  <a:pt x="335" y="164"/>
                </a:cubicBezTo>
                <a:lnTo>
                  <a:pt x="743" y="164"/>
                </a:lnTo>
                <a:cubicBezTo>
                  <a:pt x="757" y="164"/>
                  <a:pt x="768" y="175"/>
                  <a:pt x="768" y="189"/>
                </a:cubicBezTo>
                <a:lnTo>
                  <a:pt x="768" y="468"/>
                </a:lnTo>
                <a:lnTo>
                  <a:pt x="768" y="468"/>
                </a:lnTo>
                <a:close/>
              </a:path>
            </a:pathLst>
          </a:custGeom>
          <a:solidFill>
            <a:srgbClr val="0078d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4" name="Freeform 54"/>
          <p:cNvSpPr>
            <a:spLocks noEditPoints="1"/>
          </p:cNvSpPr>
          <p:nvPr/>
        </p:nvSpPr>
        <p:spPr>
          <a:xfrm>
            <a:off x="4019727" y="2105818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7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7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7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7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125" name="Freeform 54"/>
          <p:cNvSpPr>
            <a:spLocks noEditPoints="1"/>
          </p:cNvSpPr>
          <p:nvPr/>
        </p:nvSpPr>
        <p:spPr>
          <a:xfrm>
            <a:off x="4017347" y="3487737"/>
            <a:ext cx="271463" cy="177800"/>
          </a:xfrm>
          <a:custGeom>
            <a:avLst/>
            <a:gdLst>
              <a:gd name="T0" fmla="*/ 0 w 171"/>
              <a:gd name="T1" fmla="*/ 112 h 112"/>
              <a:gd name="T2" fmla="*/ 171 w 171"/>
              <a:gd name="T3" fmla="*/ 112 h 112"/>
              <a:gd name="T4" fmla="*/ 171 w 171"/>
              <a:gd name="T5" fmla="*/ 0 h 112"/>
              <a:gd name="T6" fmla="*/ 0 w 171"/>
              <a:gd name="T7" fmla="*/ 0 h 112"/>
              <a:gd name="T8" fmla="*/ 0 w 171"/>
              <a:gd name="T9" fmla="*/ 112 h 112"/>
              <a:gd name="T10" fmla="*/ 123 w 171"/>
              <a:gd name="T11" fmla="*/ 80 h 112"/>
              <a:gd name="T12" fmla="*/ 90 w 171"/>
              <a:gd name="T13" fmla="*/ 97 h 112"/>
              <a:gd name="T14" fmla="*/ 90 w 171"/>
              <a:gd name="T15" fmla="*/ 61 h 112"/>
              <a:gd name="T16" fmla="*/ 123 w 171"/>
              <a:gd name="T17" fmla="*/ 43 h 112"/>
              <a:gd name="T18" fmla="*/ 123 w 171"/>
              <a:gd name="T19" fmla="*/ 80 h 112"/>
              <a:gd name="T20" fmla="*/ 88 w 171"/>
              <a:gd name="T21" fmla="*/ 20 h 112"/>
              <a:gd name="T22" fmla="*/ 120 w 171"/>
              <a:gd name="T23" fmla="*/ 38 h 112"/>
              <a:gd name="T24" fmla="*/ 88 w 171"/>
              <a:gd name="T25" fmla="*/ 56 h 112"/>
              <a:gd name="T26" fmla="*/ 56 w 171"/>
              <a:gd name="T27" fmla="*/ 38 h 112"/>
              <a:gd name="T28" fmla="*/ 88 w 171"/>
              <a:gd name="T29" fmla="*/ 20 h 112"/>
              <a:gd name="T30" fmla="*/ 53 w 171"/>
              <a:gd name="T31" fmla="*/ 43 h 112"/>
              <a:gd name="T32" fmla="*/ 85 w 171"/>
              <a:gd name="T33" fmla="*/ 61 h 112"/>
              <a:gd name="T34" fmla="*/ 85 w 171"/>
              <a:gd name="T35" fmla="*/ 97 h 112"/>
              <a:gd name="T36" fmla="*/ 53 w 171"/>
              <a:gd name="T37" fmla="*/ 80 h 112"/>
              <a:gd name="T38" fmla="*/ 53 w 171"/>
              <a:gd name="T39" fmla="*/ 43 h 1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" h="112">
                <a:moveTo>
                  <a:pt x="0" y="112"/>
                </a:moveTo>
                <a:lnTo>
                  <a:pt x="171" y="112"/>
                </a:lnTo>
                <a:lnTo>
                  <a:pt x="171" y="0"/>
                </a:lnTo>
                <a:lnTo>
                  <a:pt x="0" y="0"/>
                </a:lnTo>
                <a:lnTo>
                  <a:pt x="0" y="112"/>
                </a:lnTo>
                <a:close/>
                <a:moveTo>
                  <a:pt x="123" y="80"/>
                </a:moveTo>
                <a:lnTo>
                  <a:pt x="90" y="97"/>
                </a:lnTo>
                <a:lnTo>
                  <a:pt x="90" y="61"/>
                </a:lnTo>
                <a:lnTo>
                  <a:pt x="123" y="43"/>
                </a:lnTo>
                <a:lnTo>
                  <a:pt x="123" y="80"/>
                </a:lnTo>
                <a:close/>
                <a:moveTo>
                  <a:pt x="88" y="20"/>
                </a:moveTo>
                <a:lnTo>
                  <a:pt x="120" y="38"/>
                </a:lnTo>
                <a:lnTo>
                  <a:pt x="88" y="56"/>
                </a:lnTo>
                <a:lnTo>
                  <a:pt x="56" y="38"/>
                </a:lnTo>
                <a:lnTo>
                  <a:pt x="88" y="20"/>
                </a:lnTo>
                <a:close/>
                <a:moveTo>
                  <a:pt x="53" y="43"/>
                </a:moveTo>
                <a:lnTo>
                  <a:pt x="85" y="61"/>
                </a:lnTo>
                <a:lnTo>
                  <a:pt x="85" y="97"/>
                </a:lnTo>
                <a:lnTo>
                  <a:pt x="53" y="80"/>
                </a:lnTo>
                <a:lnTo>
                  <a:pt x="53" y="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grpSp>
        <p:nvGrpSpPr>
          <p:cNvPr id="13" name="Group 12"/>
          <p:cNvGrpSpPr/>
          <p:nvPr/>
        </p:nvGrpSpPr>
        <p:grpSpPr>
          <a:xfrm rot="0">
            <a:off x="2594195" y="5517501"/>
            <a:ext cx="522288" cy="511176"/>
            <a:chOff x="2594195" y="5484852"/>
            <a:chExt cx="522288" cy="511176"/>
          </a:xfrm>
        </p:grpSpPr>
        <p:sp>
          <p:nvSpPr>
            <p:cNvPr id="126" name="Freeform 41"/>
            <p:cNvSpPr/>
            <p:nvPr/>
          </p:nvSpPr>
          <p:spPr>
            <a:xfrm>
              <a:off x="2684683" y="5889665"/>
              <a:ext cx="341313" cy="106363"/>
            </a:xfrm>
            <a:custGeom>
              <a:avLst/>
              <a:gdLst>
                <a:gd name="T0" fmla="*/ 361 w 496"/>
                <a:gd name="T1" fmla="*/ 0 h 159"/>
                <a:gd name="T2" fmla="*/ 154 w 496"/>
                <a:gd name="T3" fmla="*/ 0 h 159"/>
                <a:gd name="T4" fmla="*/ 0 w 496"/>
                <a:gd name="T5" fmla="*/ 109 h 159"/>
                <a:gd name="T6" fmla="*/ 0 w 496"/>
                <a:gd name="T7" fmla="*/ 159 h 159"/>
                <a:gd name="T8" fmla="*/ 496 w 496"/>
                <a:gd name="T9" fmla="*/ 159 h 159"/>
                <a:gd name="T10" fmla="*/ 496 w 496"/>
                <a:gd name="T11" fmla="*/ 109 h 159"/>
                <a:gd name="T12" fmla="*/ 361 w 496"/>
                <a:gd name="T13" fmla="*/ 0 h 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9">
                  <a:moveTo>
                    <a:pt x="361" y="0"/>
                  </a:moveTo>
                  <a:lnTo>
                    <a:pt x="154" y="0"/>
                  </a:lnTo>
                  <a:cubicBezTo>
                    <a:pt x="179" y="95"/>
                    <a:pt x="146" y="109"/>
                    <a:pt x="0" y="109"/>
                  </a:cubicBezTo>
                  <a:lnTo>
                    <a:pt x="0" y="159"/>
                  </a:lnTo>
                  <a:lnTo>
                    <a:pt x="496" y="159"/>
                  </a:lnTo>
                  <a:lnTo>
                    <a:pt x="496" y="109"/>
                  </a:lnTo>
                  <a:cubicBezTo>
                    <a:pt x="350" y="109"/>
                    <a:pt x="336" y="95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27" name="Freeform 42"/>
            <p:cNvSpPr>
              <a:spLocks noEditPoints="1"/>
            </p:cNvSpPr>
            <p:nvPr/>
          </p:nvSpPr>
          <p:spPr>
            <a:xfrm>
              <a:off x="2594195" y="5484852"/>
              <a:ext cx="522288" cy="404813"/>
            </a:xfrm>
            <a:custGeom>
              <a:avLst/>
              <a:gdLst>
                <a:gd name="T0" fmla="*/ 713 w 759"/>
                <a:gd name="T1" fmla="*/ 0 h 601"/>
                <a:gd name="T2" fmla="*/ 41 w 759"/>
                <a:gd name="T3" fmla="*/ 0 h 601"/>
                <a:gd name="T4" fmla="*/ 0 w 759"/>
                <a:gd name="T5" fmla="*/ 47 h 601"/>
                <a:gd name="T6" fmla="*/ 0 w 759"/>
                <a:gd name="T7" fmla="*/ 555 h 601"/>
                <a:gd name="T8" fmla="*/ 41 w 759"/>
                <a:gd name="T9" fmla="*/ 601 h 601"/>
                <a:gd name="T10" fmla="*/ 713 w 759"/>
                <a:gd name="T11" fmla="*/ 601 h 601"/>
                <a:gd name="T12" fmla="*/ 759 w 759"/>
                <a:gd name="T13" fmla="*/ 555 h 601"/>
                <a:gd name="T14" fmla="*/ 759 w 759"/>
                <a:gd name="T15" fmla="*/ 47 h 601"/>
                <a:gd name="T16" fmla="*/ 713 w 759"/>
                <a:gd name="T17" fmla="*/ 0 h 601"/>
                <a:gd name="T18" fmla="*/ 701 w 759"/>
                <a:gd name="T19" fmla="*/ 64 h 601"/>
                <a:gd name="T20" fmla="*/ 701 w 759"/>
                <a:gd name="T21" fmla="*/ 538 h 601"/>
                <a:gd name="T22" fmla="*/ 59 w 759"/>
                <a:gd name="T23" fmla="*/ 538 h 601"/>
                <a:gd name="T24" fmla="*/ 59 w 759"/>
                <a:gd name="T25" fmla="*/ 64 h 601"/>
                <a:gd name="T26" fmla="*/ 703 w 759"/>
                <a:gd name="T27" fmla="*/ 63 h 601"/>
                <a:gd name="T28" fmla="*/ 701 w 759"/>
                <a:gd name="T29" fmla="*/ 64 h 6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1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3"/>
                    <a:pt x="0" y="47"/>
                  </a:cubicBezTo>
                  <a:lnTo>
                    <a:pt x="0" y="555"/>
                  </a:lnTo>
                  <a:cubicBezTo>
                    <a:pt x="0" y="580"/>
                    <a:pt x="19" y="601"/>
                    <a:pt x="41" y="601"/>
                  </a:cubicBezTo>
                  <a:lnTo>
                    <a:pt x="713" y="601"/>
                  </a:lnTo>
                  <a:cubicBezTo>
                    <a:pt x="736" y="601"/>
                    <a:pt x="759" y="580"/>
                    <a:pt x="759" y="555"/>
                  </a:cubicBezTo>
                  <a:lnTo>
                    <a:pt x="759" y="47"/>
                  </a:lnTo>
                  <a:cubicBezTo>
                    <a:pt x="759" y="22"/>
                    <a:pt x="736" y="0"/>
                    <a:pt x="713" y="0"/>
                  </a:cubicBezTo>
                  <a:close/>
                  <a:moveTo>
                    <a:pt x="701" y="64"/>
                  </a:moveTo>
                  <a:lnTo>
                    <a:pt x="701" y="538"/>
                  </a:lnTo>
                  <a:lnTo>
                    <a:pt x="59" y="538"/>
                  </a:lnTo>
                  <a:lnTo>
                    <a:pt x="59" y="64"/>
                  </a:lnTo>
                  <a:lnTo>
                    <a:pt x="703" y="63"/>
                  </a:lnTo>
                  <a:lnTo>
                    <a:pt x="701" y="64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</p:grpSp>
      <p:grpSp>
        <p:nvGrpSpPr>
          <p:cNvPr id="7" name="Group 6"/>
          <p:cNvGrpSpPr/>
          <p:nvPr/>
        </p:nvGrpSpPr>
        <p:grpSpPr>
          <a:xfrm rot="0">
            <a:off x="3848796" y="5517501"/>
            <a:ext cx="522288" cy="511176"/>
            <a:chOff x="3848796" y="5484852"/>
            <a:chExt cx="522288" cy="511176"/>
          </a:xfrm>
        </p:grpSpPr>
        <p:sp>
          <p:nvSpPr>
            <p:cNvPr id="128" name="Freeform 41"/>
            <p:cNvSpPr/>
            <p:nvPr/>
          </p:nvSpPr>
          <p:spPr>
            <a:xfrm>
              <a:off x="3939284" y="5889665"/>
              <a:ext cx="341313" cy="106363"/>
            </a:xfrm>
            <a:custGeom>
              <a:avLst/>
              <a:gdLst>
                <a:gd name="T0" fmla="*/ 361 w 496"/>
                <a:gd name="T1" fmla="*/ 0 h 159"/>
                <a:gd name="T2" fmla="*/ 154 w 496"/>
                <a:gd name="T3" fmla="*/ 0 h 159"/>
                <a:gd name="T4" fmla="*/ 0 w 496"/>
                <a:gd name="T5" fmla="*/ 109 h 159"/>
                <a:gd name="T6" fmla="*/ 0 w 496"/>
                <a:gd name="T7" fmla="*/ 159 h 159"/>
                <a:gd name="T8" fmla="*/ 496 w 496"/>
                <a:gd name="T9" fmla="*/ 159 h 159"/>
                <a:gd name="T10" fmla="*/ 496 w 496"/>
                <a:gd name="T11" fmla="*/ 109 h 159"/>
                <a:gd name="T12" fmla="*/ 361 w 496"/>
                <a:gd name="T13" fmla="*/ 0 h 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9">
                  <a:moveTo>
                    <a:pt x="361" y="0"/>
                  </a:moveTo>
                  <a:lnTo>
                    <a:pt x="154" y="0"/>
                  </a:lnTo>
                  <a:cubicBezTo>
                    <a:pt x="179" y="95"/>
                    <a:pt x="146" y="109"/>
                    <a:pt x="0" y="109"/>
                  </a:cubicBezTo>
                  <a:lnTo>
                    <a:pt x="0" y="159"/>
                  </a:lnTo>
                  <a:lnTo>
                    <a:pt x="496" y="159"/>
                  </a:lnTo>
                  <a:lnTo>
                    <a:pt x="496" y="109"/>
                  </a:lnTo>
                  <a:cubicBezTo>
                    <a:pt x="350" y="109"/>
                    <a:pt x="336" y="95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29" name="Freeform 42"/>
            <p:cNvSpPr>
              <a:spLocks noEditPoints="1"/>
            </p:cNvSpPr>
            <p:nvPr/>
          </p:nvSpPr>
          <p:spPr>
            <a:xfrm>
              <a:off x="3848796" y="5484852"/>
              <a:ext cx="522288" cy="404813"/>
            </a:xfrm>
            <a:custGeom>
              <a:avLst/>
              <a:gdLst>
                <a:gd name="T0" fmla="*/ 713 w 759"/>
                <a:gd name="T1" fmla="*/ 0 h 601"/>
                <a:gd name="T2" fmla="*/ 41 w 759"/>
                <a:gd name="T3" fmla="*/ 0 h 601"/>
                <a:gd name="T4" fmla="*/ 0 w 759"/>
                <a:gd name="T5" fmla="*/ 47 h 601"/>
                <a:gd name="T6" fmla="*/ 0 w 759"/>
                <a:gd name="T7" fmla="*/ 555 h 601"/>
                <a:gd name="T8" fmla="*/ 41 w 759"/>
                <a:gd name="T9" fmla="*/ 601 h 601"/>
                <a:gd name="T10" fmla="*/ 713 w 759"/>
                <a:gd name="T11" fmla="*/ 601 h 601"/>
                <a:gd name="T12" fmla="*/ 759 w 759"/>
                <a:gd name="T13" fmla="*/ 555 h 601"/>
                <a:gd name="T14" fmla="*/ 759 w 759"/>
                <a:gd name="T15" fmla="*/ 47 h 601"/>
                <a:gd name="T16" fmla="*/ 713 w 759"/>
                <a:gd name="T17" fmla="*/ 0 h 601"/>
                <a:gd name="T18" fmla="*/ 701 w 759"/>
                <a:gd name="T19" fmla="*/ 64 h 601"/>
                <a:gd name="T20" fmla="*/ 701 w 759"/>
                <a:gd name="T21" fmla="*/ 538 h 601"/>
                <a:gd name="T22" fmla="*/ 59 w 759"/>
                <a:gd name="T23" fmla="*/ 538 h 601"/>
                <a:gd name="T24" fmla="*/ 59 w 759"/>
                <a:gd name="T25" fmla="*/ 64 h 601"/>
                <a:gd name="T26" fmla="*/ 703 w 759"/>
                <a:gd name="T27" fmla="*/ 63 h 601"/>
                <a:gd name="T28" fmla="*/ 701 w 759"/>
                <a:gd name="T29" fmla="*/ 64 h 6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1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3"/>
                    <a:pt x="0" y="47"/>
                  </a:cubicBezTo>
                  <a:lnTo>
                    <a:pt x="0" y="555"/>
                  </a:lnTo>
                  <a:cubicBezTo>
                    <a:pt x="0" y="580"/>
                    <a:pt x="19" y="601"/>
                    <a:pt x="41" y="601"/>
                  </a:cubicBezTo>
                  <a:lnTo>
                    <a:pt x="713" y="601"/>
                  </a:lnTo>
                  <a:cubicBezTo>
                    <a:pt x="736" y="601"/>
                    <a:pt x="759" y="580"/>
                    <a:pt x="759" y="555"/>
                  </a:cubicBezTo>
                  <a:lnTo>
                    <a:pt x="759" y="47"/>
                  </a:lnTo>
                  <a:cubicBezTo>
                    <a:pt x="759" y="22"/>
                    <a:pt x="736" y="0"/>
                    <a:pt x="713" y="0"/>
                  </a:cubicBezTo>
                  <a:close/>
                  <a:moveTo>
                    <a:pt x="701" y="64"/>
                  </a:moveTo>
                  <a:lnTo>
                    <a:pt x="701" y="538"/>
                  </a:lnTo>
                  <a:lnTo>
                    <a:pt x="59" y="538"/>
                  </a:lnTo>
                  <a:lnTo>
                    <a:pt x="59" y="64"/>
                  </a:lnTo>
                  <a:lnTo>
                    <a:pt x="703" y="63"/>
                  </a:lnTo>
                  <a:lnTo>
                    <a:pt x="701" y="64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 rot="0">
            <a:off x="5138164" y="5517501"/>
            <a:ext cx="522288" cy="511176"/>
            <a:chOff x="5138164" y="5484852"/>
            <a:chExt cx="522288" cy="511176"/>
          </a:xfrm>
        </p:grpSpPr>
        <p:sp>
          <p:nvSpPr>
            <p:cNvPr id="130" name="Freeform 41"/>
            <p:cNvSpPr/>
            <p:nvPr/>
          </p:nvSpPr>
          <p:spPr>
            <a:xfrm>
              <a:off x="5228652" y="5889665"/>
              <a:ext cx="341313" cy="106363"/>
            </a:xfrm>
            <a:custGeom>
              <a:avLst/>
              <a:gdLst>
                <a:gd name="T0" fmla="*/ 361 w 496"/>
                <a:gd name="T1" fmla="*/ 0 h 159"/>
                <a:gd name="T2" fmla="*/ 154 w 496"/>
                <a:gd name="T3" fmla="*/ 0 h 159"/>
                <a:gd name="T4" fmla="*/ 0 w 496"/>
                <a:gd name="T5" fmla="*/ 109 h 159"/>
                <a:gd name="T6" fmla="*/ 0 w 496"/>
                <a:gd name="T7" fmla="*/ 159 h 159"/>
                <a:gd name="T8" fmla="*/ 496 w 496"/>
                <a:gd name="T9" fmla="*/ 159 h 159"/>
                <a:gd name="T10" fmla="*/ 496 w 496"/>
                <a:gd name="T11" fmla="*/ 109 h 159"/>
                <a:gd name="T12" fmla="*/ 361 w 496"/>
                <a:gd name="T13" fmla="*/ 0 h 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9">
                  <a:moveTo>
                    <a:pt x="361" y="0"/>
                  </a:moveTo>
                  <a:lnTo>
                    <a:pt x="154" y="0"/>
                  </a:lnTo>
                  <a:cubicBezTo>
                    <a:pt x="179" y="95"/>
                    <a:pt x="146" y="109"/>
                    <a:pt x="0" y="109"/>
                  </a:cubicBezTo>
                  <a:lnTo>
                    <a:pt x="0" y="159"/>
                  </a:lnTo>
                  <a:lnTo>
                    <a:pt x="496" y="159"/>
                  </a:lnTo>
                  <a:lnTo>
                    <a:pt x="496" y="109"/>
                  </a:lnTo>
                  <a:cubicBezTo>
                    <a:pt x="350" y="109"/>
                    <a:pt x="336" y="95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31" name="Freeform 42"/>
            <p:cNvSpPr>
              <a:spLocks noEditPoints="1"/>
            </p:cNvSpPr>
            <p:nvPr/>
          </p:nvSpPr>
          <p:spPr>
            <a:xfrm>
              <a:off x="5138164" y="5484852"/>
              <a:ext cx="522288" cy="404813"/>
            </a:xfrm>
            <a:custGeom>
              <a:avLst/>
              <a:gdLst>
                <a:gd name="T0" fmla="*/ 713 w 759"/>
                <a:gd name="T1" fmla="*/ 0 h 601"/>
                <a:gd name="T2" fmla="*/ 41 w 759"/>
                <a:gd name="T3" fmla="*/ 0 h 601"/>
                <a:gd name="T4" fmla="*/ 0 w 759"/>
                <a:gd name="T5" fmla="*/ 47 h 601"/>
                <a:gd name="T6" fmla="*/ 0 w 759"/>
                <a:gd name="T7" fmla="*/ 555 h 601"/>
                <a:gd name="T8" fmla="*/ 41 w 759"/>
                <a:gd name="T9" fmla="*/ 601 h 601"/>
                <a:gd name="T10" fmla="*/ 713 w 759"/>
                <a:gd name="T11" fmla="*/ 601 h 601"/>
                <a:gd name="T12" fmla="*/ 759 w 759"/>
                <a:gd name="T13" fmla="*/ 555 h 601"/>
                <a:gd name="T14" fmla="*/ 759 w 759"/>
                <a:gd name="T15" fmla="*/ 47 h 601"/>
                <a:gd name="T16" fmla="*/ 713 w 759"/>
                <a:gd name="T17" fmla="*/ 0 h 601"/>
                <a:gd name="T18" fmla="*/ 701 w 759"/>
                <a:gd name="T19" fmla="*/ 64 h 601"/>
                <a:gd name="T20" fmla="*/ 701 w 759"/>
                <a:gd name="T21" fmla="*/ 538 h 601"/>
                <a:gd name="T22" fmla="*/ 59 w 759"/>
                <a:gd name="T23" fmla="*/ 538 h 601"/>
                <a:gd name="T24" fmla="*/ 59 w 759"/>
                <a:gd name="T25" fmla="*/ 64 h 601"/>
                <a:gd name="T26" fmla="*/ 703 w 759"/>
                <a:gd name="T27" fmla="*/ 63 h 601"/>
                <a:gd name="T28" fmla="*/ 701 w 759"/>
                <a:gd name="T29" fmla="*/ 64 h 6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1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3"/>
                    <a:pt x="0" y="47"/>
                  </a:cubicBezTo>
                  <a:lnTo>
                    <a:pt x="0" y="555"/>
                  </a:lnTo>
                  <a:cubicBezTo>
                    <a:pt x="0" y="580"/>
                    <a:pt x="19" y="601"/>
                    <a:pt x="41" y="601"/>
                  </a:cubicBezTo>
                  <a:lnTo>
                    <a:pt x="713" y="601"/>
                  </a:lnTo>
                  <a:cubicBezTo>
                    <a:pt x="736" y="601"/>
                    <a:pt x="759" y="580"/>
                    <a:pt x="759" y="555"/>
                  </a:cubicBezTo>
                  <a:lnTo>
                    <a:pt x="759" y="47"/>
                  </a:lnTo>
                  <a:cubicBezTo>
                    <a:pt x="759" y="22"/>
                    <a:pt x="736" y="0"/>
                    <a:pt x="713" y="0"/>
                  </a:cubicBezTo>
                  <a:close/>
                  <a:moveTo>
                    <a:pt x="701" y="64"/>
                  </a:moveTo>
                  <a:lnTo>
                    <a:pt x="701" y="538"/>
                  </a:lnTo>
                  <a:lnTo>
                    <a:pt x="59" y="538"/>
                  </a:lnTo>
                  <a:lnTo>
                    <a:pt x="59" y="64"/>
                  </a:lnTo>
                  <a:lnTo>
                    <a:pt x="703" y="63"/>
                  </a:lnTo>
                  <a:lnTo>
                    <a:pt x="701" y="64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</p:grpSp>
      <p:grpSp>
        <p:nvGrpSpPr>
          <p:cNvPr id="4" name="Group 3"/>
          <p:cNvGrpSpPr/>
          <p:nvPr/>
        </p:nvGrpSpPr>
        <p:grpSpPr>
          <a:xfrm rot="0">
            <a:off x="3802240" y="4130040"/>
            <a:ext cx="584200" cy="573088"/>
            <a:chOff x="2942431" y="4399764"/>
            <a:chExt cx="584200" cy="573088"/>
          </a:xfrm>
        </p:grpSpPr>
        <p:sp>
          <p:nvSpPr>
            <p:cNvPr id="2" name="Oval 1"/>
            <p:cNvSpPr/>
            <p:nvPr/>
          </p:nvSpPr>
          <p:spPr>
            <a:xfrm>
              <a:off x="2980531" y="4412719"/>
              <a:ext cx="522288" cy="52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sp>
          <p:nvSpPr>
            <p:cNvPr id="132" name="Freeform 32"/>
            <p:cNvSpPr>
              <a:spLocks noEditPoints="1"/>
            </p:cNvSpPr>
            <p:nvPr/>
          </p:nvSpPr>
          <p:spPr>
            <a:xfrm>
              <a:off x="2942431" y="4399764"/>
              <a:ext cx="584200" cy="573088"/>
            </a:xfrm>
            <a:custGeom>
              <a:avLst/>
              <a:gdLst>
                <a:gd name="T0" fmla="*/ 425 w 849"/>
                <a:gd name="T1" fmla="*/ 0 h 849"/>
                <a:gd name="T2" fmla="*/ 0 w 849"/>
                <a:gd name="T3" fmla="*/ 424 h 849"/>
                <a:gd name="T4" fmla="*/ 425 w 849"/>
                <a:gd name="T5" fmla="*/ 849 h 849"/>
                <a:gd name="T6" fmla="*/ 849 w 849"/>
                <a:gd name="T7" fmla="*/ 424 h 849"/>
                <a:gd name="T8" fmla="*/ 425 w 849"/>
                <a:gd name="T9" fmla="*/ 0 h 849"/>
                <a:gd name="T10" fmla="*/ 386 w 849"/>
                <a:gd name="T11" fmla="*/ 193 h 849"/>
                <a:gd name="T12" fmla="*/ 386 w 849"/>
                <a:gd name="T13" fmla="*/ 58 h 849"/>
                <a:gd name="T14" fmla="*/ 463 w 849"/>
                <a:gd name="T15" fmla="*/ 58 h 849"/>
                <a:gd name="T16" fmla="*/ 463 w 849"/>
                <a:gd name="T17" fmla="*/ 193 h 849"/>
                <a:gd name="T18" fmla="*/ 502 w 849"/>
                <a:gd name="T19" fmla="*/ 193 h 849"/>
                <a:gd name="T20" fmla="*/ 425 w 849"/>
                <a:gd name="T21" fmla="*/ 349 h 849"/>
                <a:gd name="T22" fmla="*/ 347 w 849"/>
                <a:gd name="T23" fmla="*/ 193 h 849"/>
                <a:gd name="T24" fmla="*/ 386 w 849"/>
                <a:gd name="T25" fmla="*/ 193 h 849"/>
                <a:gd name="T26" fmla="*/ 212 w 849"/>
                <a:gd name="T27" fmla="*/ 502 h 849"/>
                <a:gd name="T28" fmla="*/ 56 w 849"/>
                <a:gd name="T29" fmla="*/ 424 h 849"/>
                <a:gd name="T30" fmla="*/ 212 w 849"/>
                <a:gd name="T31" fmla="*/ 347 h 849"/>
                <a:gd name="T32" fmla="*/ 212 w 849"/>
                <a:gd name="T33" fmla="*/ 386 h 849"/>
                <a:gd name="T34" fmla="*/ 347 w 849"/>
                <a:gd name="T35" fmla="*/ 386 h 849"/>
                <a:gd name="T36" fmla="*/ 347 w 849"/>
                <a:gd name="T37" fmla="*/ 463 h 849"/>
                <a:gd name="T38" fmla="*/ 212 w 849"/>
                <a:gd name="T39" fmla="*/ 463 h 849"/>
                <a:gd name="T40" fmla="*/ 212 w 849"/>
                <a:gd name="T41" fmla="*/ 502 h 849"/>
                <a:gd name="T42" fmla="*/ 463 w 849"/>
                <a:gd name="T43" fmla="*/ 637 h 849"/>
                <a:gd name="T44" fmla="*/ 463 w 849"/>
                <a:gd name="T45" fmla="*/ 772 h 849"/>
                <a:gd name="T46" fmla="*/ 386 w 849"/>
                <a:gd name="T47" fmla="*/ 772 h 849"/>
                <a:gd name="T48" fmla="*/ 386 w 849"/>
                <a:gd name="T49" fmla="*/ 637 h 849"/>
                <a:gd name="T50" fmla="*/ 347 w 849"/>
                <a:gd name="T51" fmla="*/ 637 h 849"/>
                <a:gd name="T52" fmla="*/ 425 w 849"/>
                <a:gd name="T53" fmla="*/ 481 h 849"/>
                <a:gd name="T54" fmla="*/ 502 w 849"/>
                <a:gd name="T55" fmla="*/ 637 h 849"/>
                <a:gd name="T56" fmla="*/ 463 w 849"/>
                <a:gd name="T57" fmla="*/ 637 h 849"/>
                <a:gd name="T58" fmla="*/ 637 w 849"/>
                <a:gd name="T59" fmla="*/ 502 h 849"/>
                <a:gd name="T60" fmla="*/ 637 w 849"/>
                <a:gd name="T61" fmla="*/ 463 h 849"/>
                <a:gd name="T62" fmla="*/ 502 w 849"/>
                <a:gd name="T63" fmla="*/ 463 h 849"/>
                <a:gd name="T64" fmla="*/ 502 w 849"/>
                <a:gd name="T65" fmla="*/ 386 h 849"/>
                <a:gd name="T66" fmla="*/ 637 w 849"/>
                <a:gd name="T67" fmla="*/ 386 h 849"/>
                <a:gd name="T68" fmla="*/ 637 w 849"/>
                <a:gd name="T69" fmla="*/ 347 h 849"/>
                <a:gd name="T70" fmla="*/ 793 w 849"/>
                <a:gd name="T71" fmla="*/ 424 h 849"/>
                <a:gd name="T72" fmla="*/ 637 w 849"/>
                <a:gd name="T73" fmla="*/ 502 h 8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9" h="849">
                  <a:moveTo>
                    <a:pt x="425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9"/>
                    <a:pt x="190" y="849"/>
                    <a:pt x="425" y="849"/>
                  </a:cubicBezTo>
                  <a:cubicBezTo>
                    <a:pt x="659" y="849"/>
                    <a:pt x="849" y="659"/>
                    <a:pt x="849" y="424"/>
                  </a:cubicBezTo>
                  <a:cubicBezTo>
                    <a:pt x="849" y="190"/>
                    <a:pt x="659" y="0"/>
                    <a:pt x="425" y="0"/>
                  </a:cubicBezTo>
                  <a:close/>
                  <a:moveTo>
                    <a:pt x="386" y="193"/>
                  </a:moveTo>
                  <a:lnTo>
                    <a:pt x="386" y="58"/>
                  </a:lnTo>
                  <a:lnTo>
                    <a:pt x="463" y="58"/>
                  </a:lnTo>
                  <a:lnTo>
                    <a:pt x="463" y="193"/>
                  </a:lnTo>
                  <a:lnTo>
                    <a:pt x="502" y="193"/>
                  </a:lnTo>
                  <a:lnTo>
                    <a:pt x="425" y="349"/>
                  </a:lnTo>
                  <a:lnTo>
                    <a:pt x="347" y="193"/>
                  </a:lnTo>
                  <a:lnTo>
                    <a:pt x="386" y="193"/>
                  </a:lnTo>
                  <a:close/>
                  <a:moveTo>
                    <a:pt x="212" y="502"/>
                  </a:moveTo>
                  <a:lnTo>
                    <a:pt x="56" y="424"/>
                  </a:lnTo>
                  <a:lnTo>
                    <a:pt x="212" y="347"/>
                  </a:lnTo>
                  <a:lnTo>
                    <a:pt x="212" y="386"/>
                  </a:lnTo>
                  <a:lnTo>
                    <a:pt x="347" y="386"/>
                  </a:lnTo>
                  <a:lnTo>
                    <a:pt x="347" y="463"/>
                  </a:lnTo>
                  <a:lnTo>
                    <a:pt x="212" y="463"/>
                  </a:lnTo>
                  <a:lnTo>
                    <a:pt x="212" y="502"/>
                  </a:lnTo>
                  <a:close/>
                  <a:moveTo>
                    <a:pt x="463" y="637"/>
                  </a:moveTo>
                  <a:lnTo>
                    <a:pt x="463" y="772"/>
                  </a:lnTo>
                  <a:lnTo>
                    <a:pt x="386" y="772"/>
                  </a:lnTo>
                  <a:lnTo>
                    <a:pt x="386" y="637"/>
                  </a:lnTo>
                  <a:lnTo>
                    <a:pt x="347" y="637"/>
                  </a:lnTo>
                  <a:lnTo>
                    <a:pt x="425" y="481"/>
                  </a:lnTo>
                  <a:lnTo>
                    <a:pt x="502" y="637"/>
                  </a:lnTo>
                  <a:lnTo>
                    <a:pt x="463" y="637"/>
                  </a:lnTo>
                  <a:close/>
                  <a:moveTo>
                    <a:pt x="637" y="502"/>
                  </a:moveTo>
                  <a:lnTo>
                    <a:pt x="637" y="463"/>
                  </a:lnTo>
                  <a:lnTo>
                    <a:pt x="502" y="463"/>
                  </a:lnTo>
                  <a:lnTo>
                    <a:pt x="502" y="386"/>
                  </a:lnTo>
                  <a:lnTo>
                    <a:pt x="637" y="386"/>
                  </a:lnTo>
                  <a:lnTo>
                    <a:pt x="637" y="347"/>
                  </a:lnTo>
                  <a:lnTo>
                    <a:pt x="793" y="424"/>
                  </a:lnTo>
                  <a:lnTo>
                    <a:pt x="637" y="5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</p:grpSp>
      <p:sp>
        <p:nvSpPr>
          <p:cNvPr id="133" name="Rectangle 114"/>
          <p:cNvSpPr>
            <a:spLocks noChangeArrowheads="1"/>
          </p:cNvSpPr>
          <p:nvPr/>
        </p:nvSpPr>
        <p:spPr>
          <a:xfrm>
            <a:off x="2957691" y="4199868"/>
            <a:ext cx="726354" cy="43088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defTabSz="914400">
              <a:defRPr/>
            </a:pPr>
            <a:r>
              <a:rPr lang="en-US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rPr>
              <a:t>VPN</a:t>
            </a:r>
            <a:endParaRPr lang="en-US" altLang="en-US" sz="1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</a:endParaRPr>
          </a:p>
          <a:p>
            <a:pPr lvl="0" algn="ctr" defTabSz="914400">
              <a:defRPr/>
            </a:pPr>
            <a:r>
              <a:rPr lang="en-US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rPr>
              <a:t>Gateway</a:t>
            </a:r>
            <a:r>
              <a:rPr kumimoji="0" lang="en-US" altLang="en-US" sz="1400" b="0" i="0" u="none" strike="noStrike" cap="none" normalizeH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/>
              </a:rPr>
              <a:t> </a:t>
            </a:r>
            <a:endParaRPr kumimoji="0" lang="en-US" altLang="en-US" sz="1800" b="0" i="0" u="none" strike="noStrike" cap="none" normalizeH="0" baseline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876408" y="4633995"/>
            <a:ext cx="960006" cy="75080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4094340" y="4759241"/>
            <a:ext cx="11590" cy="610846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4386440" y="4597398"/>
            <a:ext cx="976474" cy="787402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36"/>
          <p:cNvSpPr>
            <a:spLocks noChangeArrowheads="1"/>
          </p:cNvSpPr>
          <p:nvPr/>
        </p:nvSpPr>
        <p:spPr>
          <a:xfrm>
            <a:off x="3559281" y="6165849"/>
            <a:ext cx="1163780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en-US" sz="1400" b="0" i="0" u="none" strike="noStrike" cap="none" normalizeH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/>
              </a:rPr>
              <a:t>Remote clients</a:t>
            </a:r>
            <a:endParaRPr kumimoji="0" lang="en-US" altLang="en-US" sz="1800" b="0" i="0" u="none" strike="noStrike" cap="none" normalizeH="0" baseline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8844934" y="1844195"/>
            <a:ext cx="971551" cy="7699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algn="l"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/>
              <a:cs typeface="Segoe U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85080" y="1879859"/>
            <a:ext cx="925514" cy="7332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346760" y="5384799"/>
            <a:ext cx="1009651" cy="7699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8852871" y="3273425"/>
            <a:ext cx="984251" cy="7699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182880" tIns="146304" rIns="182880" bIns="146304" anchor="t" anchorCtr="0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endParaRPr lang="en-AU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>
          <a:xfrm>
            <a:off x="9702184" y="4350542"/>
            <a:ext cx="384175" cy="201613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grpSp>
        <p:nvGrpSpPr>
          <p:cNvPr id="3" name="Group 2"/>
          <p:cNvGrpSpPr/>
          <p:nvPr/>
        </p:nvGrpSpPr>
        <p:grpSpPr>
          <a:xfrm rot="0">
            <a:off x="9702184" y="4350542"/>
            <a:ext cx="384175" cy="201613"/>
            <a:chOff x="8842375" y="4585493"/>
            <a:chExt cx="384175" cy="201613"/>
          </a:xfrm>
          <a:solidFill>
            <a:schemeClr val="accent2"/>
          </a:solidFill>
        </p:grpSpPr>
        <p:sp>
          <p:nvSpPr>
            <p:cNvPr id="75" name="Freeform 16"/>
            <p:cNvSpPr/>
            <p:nvPr/>
          </p:nvSpPr>
          <p:spPr>
            <a:xfrm>
              <a:off x="9109075" y="4585493"/>
              <a:ext cx="117475" cy="201613"/>
            </a:xfrm>
            <a:custGeom>
              <a:avLst/>
              <a:gdLst>
                <a:gd name="T0" fmla="*/ 74 w 74"/>
                <a:gd name="T1" fmla="*/ 64 h 127"/>
                <a:gd name="T2" fmla="*/ 8 w 74"/>
                <a:gd name="T3" fmla="*/ 0 h 127"/>
                <a:gd name="T4" fmla="*/ 0 w 74"/>
                <a:gd name="T5" fmla="*/ 8 h 127"/>
                <a:gd name="T6" fmla="*/ 57 w 74"/>
                <a:gd name="T7" fmla="*/ 64 h 127"/>
                <a:gd name="T8" fmla="*/ 0 w 74"/>
                <a:gd name="T9" fmla="*/ 119 h 127"/>
                <a:gd name="T10" fmla="*/ 8 w 74"/>
                <a:gd name="T11" fmla="*/ 127 h 127"/>
                <a:gd name="T12" fmla="*/ 74 w 74"/>
                <a:gd name="T13" fmla="*/ 64 h 12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27">
                  <a:moveTo>
                    <a:pt x="74" y="64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57" y="64"/>
                  </a:lnTo>
                  <a:lnTo>
                    <a:pt x="0" y="119"/>
                  </a:lnTo>
                  <a:lnTo>
                    <a:pt x="8" y="127"/>
                  </a:lnTo>
                  <a:lnTo>
                    <a:pt x="74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6" name="Freeform 17"/>
            <p:cNvSpPr/>
            <p:nvPr/>
          </p:nvSpPr>
          <p:spPr>
            <a:xfrm>
              <a:off x="8842375" y="4585493"/>
              <a:ext cx="117475" cy="201613"/>
            </a:xfrm>
            <a:custGeom>
              <a:avLst/>
              <a:gdLst>
                <a:gd name="T0" fmla="*/ 0 w 74"/>
                <a:gd name="T1" fmla="*/ 64 h 127"/>
                <a:gd name="T2" fmla="*/ 66 w 74"/>
                <a:gd name="T3" fmla="*/ 0 h 127"/>
                <a:gd name="T4" fmla="*/ 74 w 74"/>
                <a:gd name="T5" fmla="*/ 8 h 127"/>
                <a:gd name="T6" fmla="*/ 17 w 74"/>
                <a:gd name="T7" fmla="*/ 64 h 127"/>
                <a:gd name="T8" fmla="*/ 74 w 74"/>
                <a:gd name="T9" fmla="*/ 119 h 127"/>
                <a:gd name="T10" fmla="*/ 66 w 74"/>
                <a:gd name="T11" fmla="*/ 127 h 127"/>
                <a:gd name="T12" fmla="*/ 0 w 74"/>
                <a:gd name="T13" fmla="*/ 64 h 12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27">
                  <a:moveTo>
                    <a:pt x="0" y="64"/>
                  </a:moveTo>
                  <a:lnTo>
                    <a:pt x="66" y="0"/>
                  </a:lnTo>
                  <a:lnTo>
                    <a:pt x="74" y="8"/>
                  </a:lnTo>
                  <a:lnTo>
                    <a:pt x="17" y="64"/>
                  </a:lnTo>
                  <a:lnTo>
                    <a:pt x="74" y="119"/>
                  </a:lnTo>
                  <a:lnTo>
                    <a:pt x="66" y="12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7" name="Freeform 18"/>
            <p:cNvSpPr/>
            <p:nvPr/>
          </p:nvSpPr>
          <p:spPr>
            <a:xfrm>
              <a:off x="8916987" y="4663281"/>
              <a:ext cx="46038" cy="46038"/>
            </a:xfrm>
            <a:custGeom>
              <a:avLst/>
              <a:gdLst>
                <a:gd name="T0" fmla="*/ 67 w 67"/>
                <a:gd name="T1" fmla="*/ 34 h 68"/>
                <a:gd name="T2" fmla="*/ 33 w 67"/>
                <a:gd name="T3" fmla="*/ 68 h 68"/>
                <a:gd name="T4" fmla="*/ 0 w 67"/>
                <a:gd name="T5" fmla="*/ 34 h 68"/>
                <a:gd name="T6" fmla="*/ 33 w 67"/>
                <a:gd name="T7" fmla="*/ 0 h 68"/>
                <a:gd name="T8" fmla="*/ 67 w 67"/>
                <a:gd name="T9" fmla="*/ 34 h 6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67" y="34"/>
                  </a:moveTo>
                  <a:cubicBezTo>
                    <a:pt x="67" y="52"/>
                    <a:pt x="51" y="68"/>
                    <a:pt x="33" y="68"/>
                  </a:cubicBezTo>
                  <a:cubicBezTo>
                    <a:pt x="14" y="68"/>
                    <a:pt x="0" y="52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1" y="0"/>
                    <a:pt x="67" y="14"/>
                    <a:pt x="67" y="34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>
            <a:xfrm>
              <a:off x="9012237" y="4663281"/>
              <a:ext cx="46038" cy="46038"/>
            </a:xfrm>
            <a:prstGeom prst="ellipse">
              <a:avLst/>
            </a:pr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>
            <a:xfrm>
              <a:off x="9082087" y="4663281"/>
              <a:ext cx="46038" cy="46038"/>
            </a:xfrm>
            <a:prstGeom prst="ellipse">
              <a:avLst/>
            </a:pr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</p:grpSp>
      <p:sp>
        <p:nvSpPr>
          <p:cNvPr id="67" name="Freeform 63"/>
          <p:cNvSpPr/>
          <p:nvPr/>
        </p:nvSpPr>
        <p:spPr>
          <a:xfrm>
            <a:off x="8819534" y="2851149"/>
            <a:ext cx="125413" cy="120650"/>
          </a:xfrm>
          <a:custGeom>
            <a:avLst/>
            <a:gdLst>
              <a:gd name="T0" fmla="*/ 0 w 79"/>
              <a:gd name="T1" fmla="*/ 0 h 76"/>
              <a:gd name="T2" fmla="*/ 79 w 79"/>
              <a:gd name="T3" fmla="*/ 37 h 76"/>
              <a:gd name="T4" fmla="*/ 1 w 79"/>
              <a:gd name="T5" fmla="*/ 76 h 76"/>
              <a:gd name="T6" fmla="*/ 0 w 79"/>
              <a:gd name="T7" fmla="*/ 0 h 7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6">
                <a:moveTo>
                  <a:pt x="0" y="0"/>
                </a:moveTo>
                <a:lnTo>
                  <a:pt x="79" y="37"/>
                </a:lnTo>
                <a:lnTo>
                  <a:pt x="1" y="76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68" name="Line 64"/>
          <p:cNvSpPr>
            <a:spLocks noChangeShapeType="1"/>
          </p:cNvSpPr>
          <p:nvPr/>
        </p:nvSpPr>
        <p:spPr>
          <a:xfrm flipV="1">
            <a:off x="8582997" y="2308224"/>
            <a:ext cx="312738" cy="606425"/>
          </a:xfrm>
          <a:prstGeom prst="line">
            <a:avLst/>
          </a:prstGeom>
          <a:noFill/>
          <a:ln w="22225" cap="rnd">
            <a:solidFill>
              <a:srgbClr val="5b9bd5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  <p:sp>
        <p:nvSpPr>
          <p:cNvPr id="70" name="Line 66"/>
          <p:cNvSpPr>
            <a:spLocks noChangeShapeType="1"/>
          </p:cNvSpPr>
          <p:nvPr/>
        </p:nvSpPr>
        <p:spPr>
          <a:xfrm>
            <a:off x="8582997" y="2914649"/>
            <a:ext cx="311150" cy="595313"/>
          </a:xfrm>
          <a:prstGeom prst="line">
            <a:avLst/>
          </a:prstGeom>
          <a:noFill/>
          <a:ln w="22225" cap="rnd">
            <a:solidFill>
              <a:srgbClr val="5b9bd5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A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1" animBg="1"/>
      <p:bldP spid="150" grpId="2" animBg="1"/>
      <p:bldP spid="151" grpId="3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88263" y="2726677"/>
            <a:ext cx="11018520" cy="1107996"/>
          </a:xfrm>
        </p:spPr>
        <p:txBody>
          <a:bodyPr/>
          <a:lstStyle/>
          <a:p>
            <a:pPr algn="ctr">
              <a:defRPr/>
            </a:pP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How do we connect our </a:t>
            </a:r>
            <a:b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</a:br>
            <a:r>
              <a:rPr lang="en-US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on-premises network to Azure?</a:t>
            </a:r>
            <a:endParaRPr lang="en-AU">
              <a:gradFill>
                <a:gsLst>
                  <a:gs pos="125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Three primary connectivity options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6408" y="2154811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defRPr/>
            </a:pPr>
            <a: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VPN</a:t>
            </a:r>
            <a:endParaRPr lang="en-AU" sz="24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6408" y="3627769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defRPr/>
            </a:pPr>
            <a: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ExpressRoute</a:t>
            </a:r>
            <a:endParaRPr lang="en-AU" sz="24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6408" y="5163754"/>
            <a:ext cx="510975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defRPr/>
            </a:pPr>
            <a:r>
              <a:rPr lang="en-AU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ExpressRoute with VPN failover</a:t>
            </a:r>
            <a:endParaRPr lang="en-AU" sz="24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 rot="0">
            <a:off x="686984" y="1802822"/>
            <a:ext cx="1110345" cy="1073310"/>
            <a:chOff x="3435529" y="1584458"/>
            <a:chExt cx="1110345" cy="1073310"/>
          </a:xfrm>
        </p:grpSpPr>
        <p:sp>
          <p:nvSpPr>
            <p:cNvPr id="4" name="Rectangle 3"/>
            <p:cNvSpPr/>
            <p:nvPr/>
          </p:nvSpPr>
          <p:spPr>
            <a:xfrm>
              <a:off x="3435529" y="1584458"/>
              <a:ext cx="1110345" cy="10733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pic>
          <p:nvPicPr>
            <p:cNvPr id="13" name="Graphic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655535" y="1747218"/>
              <a:ext cx="670330" cy="74778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 rot="0">
            <a:off x="686983" y="3212753"/>
            <a:ext cx="1110346" cy="1199364"/>
            <a:chOff x="3435527" y="3071614"/>
            <a:chExt cx="1110346" cy="1199364"/>
          </a:xfrm>
        </p:grpSpPr>
        <p:sp>
          <p:nvSpPr>
            <p:cNvPr id="8" name="Rectangle 7"/>
            <p:cNvSpPr/>
            <p:nvPr/>
          </p:nvSpPr>
          <p:spPr>
            <a:xfrm>
              <a:off x="3435527" y="3071614"/>
              <a:ext cx="1110346" cy="11993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tretch>
              <a:fillRect/>
            </a:stretch>
          </p:blipFill>
          <p:spPr>
            <a:xfrm>
              <a:off x="3461651" y="3195024"/>
              <a:ext cx="990281" cy="99028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0">
            <a:off x="588263" y="4748738"/>
            <a:ext cx="1209066" cy="1199364"/>
            <a:chOff x="3336808" y="4530374"/>
            <a:chExt cx="1209066" cy="1199364"/>
          </a:xfrm>
        </p:grpSpPr>
        <p:sp>
          <p:nvSpPr>
            <p:cNvPr id="9" name="Rectangle 8"/>
            <p:cNvSpPr/>
            <p:nvPr/>
          </p:nvSpPr>
          <p:spPr>
            <a:xfrm>
              <a:off x="3435528" y="4530374"/>
              <a:ext cx="1110346" cy="11993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182880" tIns="146304" rIns="182880" bIns="146304" anchor="t" anchorCtr="0">
              <a:prstTxWarp prst="textNoShape">
                <a:avLst/>
              </a:prstTxWarp>
              <a:noAutofit/>
            </a:bodyPr>
            <a:lstStyle/>
            <a:p>
              <a:pPr algn="l" defTabSz="932472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/>
                <a:cs typeface="Segoe UI"/>
              </a:endParaRPr>
            </a:p>
          </p:txBody>
        </p:sp>
        <p:pic>
          <p:nvPicPr>
            <p:cNvPr id="16" name="Graphic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039359" y="5178725"/>
              <a:ext cx="482448" cy="53819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tretch>
              <a:fillRect/>
            </a:stretch>
          </p:blipFill>
          <p:spPr>
            <a:xfrm>
              <a:off x="3336808" y="4555422"/>
              <a:ext cx="892404" cy="892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1"/>
      <p:bldP spid="12" grpId="2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Site-to-site VPN connections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93628"/>
          </a:xfrm>
        </p:spPr>
        <p:txBody>
          <a:bodyPr/>
          <a:lstStyle/>
          <a:p>
            <a:pPr lvl="0">
              <a:defRPr/>
            </a:pPr>
            <a:r>
              <a:rPr lang="en-US"/>
              <a:t>Challenges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On-premises gateway device required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Microsoft guarantees 99.9% availability for only the VPN gateway 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No guarantee on reliability of the connection to the gateway across the internet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Maximum bandwidth per VPN connection is </a:t>
            </a:r>
            <a:r>
              <a:rPr lang="en-US" altLang="ko-KR"/>
              <a:t>up</a:t>
            </a:r>
            <a:r>
              <a:rPr lang="ko-KR" altLang="en-US"/>
              <a:t> </a:t>
            </a:r>
            <a:r>
              <a:rPr lang="en-US" altLang="ko-KR"/>
              <a:t>to 1Gbps</a:t>
            </a:r>
            <a:r>
              <a:rPr lang="en-US"/>
              <a:t> 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May be necessary to have multiple connections</a:t>
            </a:r>
            <a:endParaRPr lang="en-US"/>
          </a:p>
          <a:p>
            <a:pPr lvl="1">
              <a:spcAft>
                <a:spcPts val="600"/>
              </a:spcAft>
              <a:defRPr/>
            </a:pPr>
            <a:r>
              <a:rPr lang="en-US"/>
              <a:t>Encrypted traffic passes across public internet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>
              <a:defRPr/>
            </a:pPr>
            <a:r>
              <a:rPr lang="en-US"/>
              <a:t>Connect on-premises to Azure: Site-to-site VPN</a:t>
            </a:r>
            <a:endParaRPr lang="en-AU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>
          <a:xfrm rot="0">
            <a:off x="484758" y="1420126"/>
            <a:ext cx="11122025" cy="4475163"/>
            <a:chOff x="460" y="800"/>
            <a:chExt cx="7006" cy="2819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>
            <a:xfrm>
              <a:off x="460" y="800"/>
              <a:ext cx="7006" cy="281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>
            <a:xfrm>
              <a:off x="512" y="1019"/>
              <a:ext cx="1089" cy="15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>
            <a:xfrm>
              <a:off x="512" y="1019"/>
              <a:ext cx="1089" cy="151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>
            <a:xfrm>
              <a:off x="2034" y="1019"/>
              <a:ext cx="704" cy="15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>
            <a:xfrm>
              <a:off x="2034" y="1019"/>
              <a:ext cx="704" cy="151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>
            <a:xfrm>
              <a:off x="1892" y="819"/>
              <a:ext cx="5565" cy="2734"/>
            </a:xfrm>
            <a:custGeom>
              <a:avLst/>
              <a:gdLst>
                <a:gd name="T0" fmla="*/ 14 w 5565"/>
                <a:gd name="T1" fmla="*/ 265 h 2734"/>
                <a:gd name="T2" fmla="*/ 0 w 5565"/>
                <a:gd name="T3" fmla="*/ 496 h 2734"/>
                <a:gd name="T4" fmla="*/ 14 w 5565"/>
                <a:gd name="T5" fmla="*/ 781 h 2734"/>
                <a:gd name="T6" fmla="*/ 0 w 5565"/>
                <a:gd name="T7" fmla="*/ 1039 h 2734"/>
                <a:gd name="T8" fmla="*/ 14 w 5565"/>
                <a:gd name="T9" fmla="*/ 1270 h 2734"/>
                <a:gd name="T10" fmla="*/ 14 w 5565"/>
                <a:gd name="T11" fmla="*/ 1569 h 2734"/>
                <a:gd name="T12" fmla="*/ 0 w 5565"/>
                <a:gd name="T13" fmla="*/ 1800 h 2734"/>
                <a:gd name="T14" fmla="*/ 14 w 5565"/>
                <a:gd name="T15" fmla="*/ 2085 h 2734"/>
                <a:gd name="T16" fmla="*/ 0 w 5565"/>
                <a:gd name="T17" fmla="*/ 2343 h 2734"/>
                <a:gd name="T18" fmla="*/ 14 w 5565"/>
                <a:gd name="T19" fmla="*/ 2574 h 2734"/>
                <a:gd name="T20" fmla="*/ 156 w 5565"/>
                <a:gd name="T21" fmla="*/ 2720 h 2734"/>
                <a:gd name="T22" fmla="*/ 393 w 5565"/>
                <a:gd name="T23" fmla="*/ 2734 h 2734"/>
                <a:gd name="T24" fmla="*/ 684 w 5565"/>
                <a:gd name="T25" fmla="*/ 2720 h 2734"/>
                <a:gd name="T26" fmla="*/ 949 w 5565"/>
                <a:gd name="T27" fmla="*/ 2734 h 2734"/>
                <a:gd name="T28" fmla="*/ 1185 w 5565"/>
                <a:gd name="T29" fmla="*/ 2720 h 2734"/>
                <a:gd name="T30" fmla="*/ 1491 w 5565"/>
                <a:gd name="T31" fmla="*/ 2720 h 2734"/>
                <a:gd name="T32" fmla="*/ 1727 w 5565"/>
                <a:gd name="T33" fmla="*/ 2734 h 2734"/>
                <a:gd name="T34" fmla="*/ 2019 w 5565"/>
                <a:gd name="T35" fmla="*/ 2720 h 2734"/>
                <a:gd name="T36" fmla="*/ 2283 w 5565"/>
                <a:gd name="T37" fmla="*/ 2734 h 2734"/>
                <a:gd name="T38" fmla="*/ 2519 w 5565"/>
                <a:gd name="T39" fmla="*/ 2720 h 2734"/>
                <a:gd name="T40" fmla="*/ 2825 w 5565"/>
                <a:gd name="T41" fmla="*/ 2720 h 2734"/>
                <a:gd name="T42" fmla="*/ 3062 w 5565"/>
                <a:gd name="T43" fmla="*/ 2734 h 2734"/>
                <a:gd name="T44" fmla="*/ 3353 w 5565"/>
                <a:gd name="T45" fmla="*/ 2720 h 2734"/>
                <a:gd name="T46" fmla="*/ 3618 w 5565"/>
                <a:gd name="T47" fmla="*/ 2734 h 2734"/>
                <a:gd name="T48" fmla="*/ 3854 w 5565"/>
                <a:gd name="T49" fmla="*/ 2720 h 2734"/>
                <a:gd name="T50" fmla="*/ 4160 w 5565"/>
                <a:gd name="T51" fmla="*/ 2720 h 2734"/>
                <a:gd name="T52" fmla="*/ 4396 w 5565"/>
                <a:gd name="T53" fmla="*/ 2734 h 2734"/>
                <a:gd name="T54" fmla="*/ 4688 w 5565"/>
                <a:gd name="T55" fmla="*/ 2720 h 2734"/>
                <a:gd name="T56" fmla="*/ 4952 w 5565"/>
                <a:gd name="T57" fmla="*/ 2734 h 2734"/>
                <a:gd name="T58" fmla="*/ 5188 w 5565"/>
                <a:gd name="T59" fmla="*/ 2720 h 2734"/>
                <a:gd name="T60" fmla="*/ 5494 w 5565"/>
                <a:gd name="T61" fmla="*/ 2720 h 2734"/>
                <a:gd name="T62" fmla="*/ 5565 w 5565"/>
                <a:gd name="T63" fmla="*/ 2559 h 2734"/>
                <a:gd name="T64" fmla="*/ 5552 w 5565"/>
                <a:gd name="T65" fmla="*/ 2273 h 2734"/>
                <a:gd name="T66" fmla="*/ 5565 w 5565"/>
                <a:gd name="T67" fmla="*/ 2015 h 2734"/>
                <a:gd name="T68" fmla="*/ 5552 w 5565"/>
                <a:gd name="T69" fmla="*/ 1784 h 2734"/>
                <a:gd name="T70" fmla="*/ 5552 w 5565"/>
                <a:gd name="T71" fmla="*/ 1486 h 2734"/>
                <a:gd name="T72" fmla="*/ 5565 w 5565"/>
                <a:gd name="T73" fmla="*/ 1255 h 2734"/>
                <a:gd name="T74" fmla="*/ 5552 w 5565"/>
                <a:gd name="T75" fmla="*/ 969 h 2734"/>
                <a:gd name="T76" fmla="*/ 5565 w 5565"/>
                <a:gd name="T77" fmla="*/ 711 h 2734"/>
                <a:gd name="T78" fmla="*/ 5552 w 5565"/>
                <a:gd name="T79" fmla="*/ 480 h 2734"/>
                <a:gd name="T80" fmla="*/ 5552 w 5565"/>
                <a:gd name="T81" fmla="*/ 181 h 2734"/>
                <a:gd name="T82" fmla="*/ 5501 w 5565"/>
                <a:gd name="T83" fmla="*/ 0 h 2734"/>
                <a:gd name="T84" fmla="*/ 5209 w 5565"/>
                <a:gd name="T85" fmla="*/ 13 h 2734"/>
                <a:gd name="T86" fmla="*/ 4945 w 5565"/>
                <a:gd name="T87" fmla="*/ 0 h 2734"/>
                <a:gd name="T88" fmla="*/ 4709 w 5565"/>
                <a:gd name="T89" fmla="*/ 13 h 2734"/>
                <a:gd name="T90" fmla="*/ 4403 w 5565"/>
                <a:gd name="T91" fmla="*/ 13 h 2734"/>
                <a:gd name="T92" fmla="*/ 4167 w 5565"/>
                <a:gd name="T93" fmla="*/ 0 h 2734"/>
                <a:gd name="T94" fmla="*/ 3875 w 5565"/>
                <a:gd name="T95" fmla="*/ 13 h 2734"/>
                <a:gd name="T96" fmla="*/ 3611 w 5565"/>
                <a:gd name="T97" fmla="*/ 0 h 2734"/>
                <a:gd name="T98" fmla="*/ 3374 w 5565"/>
                <a:gd name="T99" fmla="*/ 13 h 2734"/>
                <a:gd name="T100" fmla="*/ 3068 w 5565"/>
                <a:gd name="T101" fmla="*/ 13 h 2734"/>
                <a:gd name="T102" fmla="*/ 2832 w 5565"/>
                <a:gd name="T103" fmla="*/ 0 h 2734"/>
                <a:gd name="T104" fmla="*/ 2540 w 5565"/>
                <a:gd name="T105" fmla="*/ 13 h 2734"/>
                <a:gd name="T106" fmla="*/ 2276 w 5565"/>
                <a:gd name="T107" fmla="*/ 0 h 2734"/>
                <a:gd name="T108" fmla="*/ 2040 w 5565"/>
                <a:gd name="T109" fmla="*/ 13 h 2734"/>
                <a:gd name="T110" fmla="*/ 1734 w 5565"/>
                <a:gd name="T111" fmla="*/ 13 h 2734"/>
                <a:gd name="T112" fmla="*/ 1498 w 5565"/>
                <a:gd name="T113" fmla="*/ 0 h 2734"/>
                <a:gd name="T114" fmla="*/ 1206 w 5565"/>
                <a:gd name="T115" fmla="*/ 13 h 2734"/>
                <a:gd name="T116" fmla="*/ 942 w 5565"/>
                <a:gd name="T117" fmla="*/ 0 h 2734"/>
                <a:gd name="T118" fmla="*/ 705 w 5565"/>
                <a:gd name="T119" fmla="*/ 13 h 2734"/>
                <a:gd name="T120" fmla="*/ 399 w 5565"/>
                <a:gd name="T121" fmla="*/ 13 h 2734"/>
                <a:gd name="T122" fmla="*/ 163 w 5565"/>
                <a:gd name="T123" fmla="*/ 0 h 27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65" h="2734">
                  <a:moveTo>
                    <a:pt x="14" y="6"/>
                  </a:moveTo>
                  <a:lnTo>
                    <a:pt x="14" y="20"/>
                  </a:lnTo>
                  <a:lnTo>
                    <a:pt x="0" y="20"/>
                  </a:lnTo>
                  <a:lnTo>
                    <a:pt x="0" y="6"/>
                  </a:lnTo>
                  <a:lnTo>
                    <a:pt x="14" y="6"/>
                  </a:lnTo>
                  <a:close/>
                  <a:moveTo>
                    <a:pt x="14" y="47"/>
                  </a:moveTo>
                  <a:lnTo>
                    <a:pt x="14" y="61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14" y="47"/>
                  </a:lnTo>
                  <a:close/>
                  <a:moveTo>
                    <a:pt x="14" y="88"/>
                  </a:moveTo>
                  <a:lnTo>
                    <a:pt x="14" y="102"/>
                  </a:lnTo>
                  <a:lnTo>
                    <a:pt x="0" y="102"/>
                  </a:lnTo>
                  <a:lnTo>
                    <a:pt x="0" y="88"/>
                  </a:lnTo>
                  <a:lnTo>
                    <a:pt x="14" y="88"/>
                  </a:lnTo>
                  <a:close/>
                  <a:moveTo>
                    <a:pt x="14" y="129"/>
                  </a:moveTo>
                  <a:lnTo>
                    <a:pt x="14" y="142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14" y="129"/>
                  </a:lnTo>
                  <a:close/>
                  <a:moveTo>
                    <a:pt x="14" y="169"/>
                  </a:moveTo>
                  <a:lnTo>
                    <a:pt x="14" y="183"/>
                  </a:lnTo>
                  <a:lnTo>
                    <a:pt x="0" y="183"/>
                  </a:lnTo>
                  <a:lnTo>
                    <a:pt x="0" y="169"/>
                  </a:lnTo>
                  <a:lnTo>
                    <a:pt x="14" y="169"/>
                  </a:lnTo>
                  <a:close/>
                  <a:moveTo>
                    <a:pt x="14" y="210"/>
                  </a:moveTo>
                  <a:lnTo>
                    <a:pt x="14" y="224"/>
                  </a:lnTo>
                  <a:lnTo>
                    <a:pt x="0" y="224"/>
                  </a:lnTo>
                  <a:lnTo>
                    <a:pt x="0" y="210"/>
                  </a:lnTo>
                  <a:lnTo>
                    <a:pt x="14" y="210"/>
                  </a:lnTo>
                  <a:close/>
                  <a:moveTo>
                    <a:pt x="14" y="251"/>
                  </a:moveTo>
                  <a:lnTo>
                    <a:pt x="14" y="265"/>
                  </a:lnTo>
                  <a:lnTo>
                    <a:pt x="0" y="265"/>
                  </a:lnTo>
                  <a:lnTo>
                    <a:pt x="0" y="251"/>
                  </a:lnTo>
                  <a:lnTo>
                    <a:pt x="14" y="251"/>
                  </a:lnTo>
                  <a:close/>
                  <a:moveTo>
                    <a:pt x="14" y="292"/>
                  </a:moveTo>
                  <a:lnTo>
                    <a:pt x="14" y="305"/>
                  </a:lnTo>
                  <a:lnTo>
                    <a:pt x="0" y="305"/>
                  </a:lnTo>
                  <a:lnTo>
                    <a:pt x="0" y="292"/>
                  </a:lnTo>
                  <a:lnTo>
                    <a:pt x="14" y="292"/>
                  </a:lnTo>
                  <a:close/>
                  <a:moveTo>
                    <a:pt x="14" y="333"/>
                  </a:moveTo>
                  <a:lnTo>
                    <a:pt x="14" y="346"/>
                  </a:lnTo>
                  <a:lnTo>
                    <a:pt x="0" y="346"/>
                  </a:lnTo>
                  <a:lnTo>
                    <a:pt x="0" y="333"/>
                  </a:lnTo>
                  <a:lnTo>
                    <a:pt x="14" y="333"/>
                  </a:lnTo>
                  <a:close/>
                  <a:moveTo>
                    <a:pt x="14" y="373"/>
                  </a:moveTo>
                  <a:lnTo>
                    <a:pt x="14" y="387"/>
                  </a:lnTo>
                  <a:lnTo>
                    <a:pt x="0" y="387"/>
                  </a:lnTo>
                  <a:lnTo>
                    <a:pt x="0" y="373"/>
                  </a:lnTo>
                  <a:lnTo>
                    <a:pt x="14" y="373"/>
                  </a:lnTo>
                  <a:close/>
                  <a:moveTo>
                    <a:pt x="14" y="414"/>
                  </a:moveTo>
                  <a:lnTo>
                    <a:pt x="14" y="428"/>
                  </a:lnTo>
                  <a:lnTo>
                    <a:pt x="0" y="428"/>
                  </a:lnTo>
                  <a:lnTo>
                    <a:pt x="0" y="414"/>
                  </a:lnTo>
                  <a:lnTo>
                    <a:pt x="14" y="414"/>
                  </a:lnTo>
                  <a:close/>
                  <a:moveTo>
                    <a:pt x="14" y="455"/>
                  </a:moveTo>
                  <a:lnTo>
                    <a:pt x="14" y="468"/>
                  </a:lnTo>
                  <a:lnTo>
                    <a:pt x="0" y="468"/>
                  </a:lnTo>
                  <a:lnTo>
                    <a:pt x="0" y="455"/>
                  </a:lnTo>
                  <a:lnTo>
                    <a:pt x="14" y="455"/>
                  </a:lnTo>
                  <a:close/>
                  <a:moveTo>
                    <a:pt x="14" y="496"/>
                  </a:moveTo>
                  <a:lnTo>
                    <a:pt x="14" y="509"/>
                  </a:lnTo>
                  <a:lnTo>
                    <a:pt x="0" y="509"/>
                  </a:lnTo>
                  <a:lnTo>
                    <a:pt x="0" y="496"/>
                  </a:lnTo>
                  <a:lnTo>
                    <a:pt x="14" y="496"/>
                  </a:lnTo>
                  <a:close/>
                  <a:moveTo>
                    <a:pt x="14" y="536"/>
                  </a:moveTo>
                  <a:lnTo>
                    <a:pt x="14" y="550"/>
                  </a:lnTo>
                  <a:lnTo>
                    <a:pt x="0" y="550"/>
                  </a:lnTo>
                  <a:lnTo>
                    <a:pt x="0" y="536"/>
                  </a:lnTo>
                  <a:lnTo>
                    <a:pt x="14" y="536"/>
                  </a:lnTo>
                  <a:close/>
                  <a:moveTo>
                    <a:pt x="14" y="577"/>
                  </a:moveTo>
                  <a:lnTo>
                    <a:pt x="14" y="591"/>
                  </a:lnTo>
                  <a:lnTo>
                    <a:pt x="0" y="591"/>
                  </a:lnTo>
                  <a:lnTo>
                    <a:pt x="0" y="577"/>
                  </a:lnTo>
                  <a:lnTo>
                    <a:pt x="14" y="577"/>
                  </a:lnTo>
                  <a:close/>
                  <a:moveTo>
                    <a:pt x="14" y="618"/>
                  </a:moveTo>
                  <a:lnTo>
                    <a:pt x="14" y="631"/>
                  </a:lnTo>
                  <a:lnTo>
                    <a:pt x="0" y="631"/>
                  </a:lnTo>
                  <a:lnTo>
                    <a:pt x="0" y="618"/>
                  </a:lnTo>
                  <a:lnTo>
                    <a:pt x="14" y="618"/>
                  </a:lnTo>
                  <a:close/>
                  <a:moveTo>
                    <a:pt x="14" y="659"/>
                  </a:moveTo>
                  <a:lnTo>
                    <a:pt x="14" y="672"/>
                  </a:lnTo>
                  <a:lnTo>
                    <a:pt x="0" y="672"/>
                  </a:lnTo>
                  <a:lnTo>
                    <a:pt x="0" y="659"/>
                  </a:lnTo>
                  <a:lnTo>
                    <a:pt x="14" y="659"/>
                  </a:lnTo>
                  <a:close/>
                  <a:moveTo>
                    <a:pt x="14" y="699"/>
                  </a:moveTo>
                  <a:lnTo>
                    <a:pt x="14" y="713"/>
                  </a:lnTo>
                  <a:lnTo>
                    <a:pt x="0" y="713"/>
                  </a:lnTo>
                  <a:lnTo>
                    <a:pt x="0" y="699"/>
                  </a:lnTo>
                  <a:lnTo>
                    <a:pt x="14" y="699"/>
                  </a:lnTo>
                  <a:close/>
                  <a:moveTo>
                    <a:pt x="14" y="740"/>
                  </a:moveTo>
                  <a:lnTo>
                    <a:pt x="14" y="754"/>
                  </a:lnTo>
                  <a:lnTo>
                    <a:pt x="0" y="754"/>
                  </a:lnTo>
                  <a:lnTo>
                    <a:pt x="0" y="740"/>
                  </a:lnTo>
                  <a:lnTo>
                    <a:pt x="14" y="740"/>
                  </a:lnTo>
                  <a:close/>
                  <a:moveTo>
                    <a:pt x="14" y="781"/>
                  </a:moveTo>
                  <a:lnTo>
                    <a:pt x="14" y="794"/>
                  </a:lnTo>
                  <a:lnTo>
                    <a:pt x="0" y="794"/>
                  </a:lnTo>
                  <a:lnTo>
                    <a:pt x="0" y="781"/>
                  </a:lnTo>
                  <a:lnTo>
                    <a:pt x="14" y="781"/>
                  </a:lnTo>
                  <a:close/>
                  <a:moveTo>
                    <a:pt x="14" y="822"/>
                  </a:moveTo>
                  <a:lnTo>
                    <a:pt x="14" y="835"/>
                  </a:lnTo>
                  <a:lnTo>
                    <a:pt x="0" y="835"/>
                  </a:lnTo>
                  <a:lnTo>
                    <a:pt x="0" y="822"/>
                  </a:lnTo>
                  <a:lnTo>
                    <a:pt x="14" y="822"/>
                  </a:lnTo>
                  <a:close/>
                  <a:moveTo>
                    <a:pt x="14" y="862"/>
                  </a:moveTo>
                  <a:lnTo>
                    <a:pt x="14" y="876"/>
                  </a:lnTo>
                  <a:lnTo>
                    <a:pt x="0" y="876"/>
                  </a:lnTo>
                  <a:lnTo>
                    <a:pt x="0" y="862"/>
                  </a:lnTo>
                  <a:lnTo>
                    <a:pt x="14" y="862"/>
                  </a:lnTo>
                  <a:close/>
                  <a:moveTo>
                    <a:pt x="14" y="903"/>
                  </a:moveTo>
                  <a:lnTo>
                    <a:pt x="14" y="917"/>
                  </a:lnTo>
                  <a:lnTo>
                    <a:pt x="0" y="917"/>
                  </a:lnTo>
                  <a:lnTo>
                    <a:pt x="0" y="903"/>
                  </a:lnTo>
                  <a:lnTo>
                    <a:pt x="14" y="903"/>
                  </a:lnTo>
                  <a:close/>
                  <a:moveTo>
                    <a:pt x="14" y="944"/>
                  </a:moveTo>
                  <a:lnTo>
                    <a:pt x="14" y="957"/>
                  </a:lnTo>
                  <a:lnTo>
                    <a:pt x="0" y="957"/>
                  </a:lnTo>
                  <a:lnTo>
                    <a:pt x="0" y="944"/>
                  </a:lnTo>
                  <a:lnTo>
                    <a:pt x="14" y="944"/>
                  </a:lnTo>
                  <a:close/>
                  <a:moveTo>
                    <a:pt x="14" y="985"/>
                  </a:moveTo>
                  <a:lnTo>
                    <a:pt x="14" y="998"/>
                  </a:lnTo>
                  <a:lnTo>
                    <a:pt x="0" y="998"/>
                  </a:lnTo>
                  <a:lnTo>
                    <a:pt x="0" y="985"/>
                  </a:lnTo>
                  <a:lnTo>
                    <a:pt x="14" y="985"/>
                  </a:lnTo>
                  <a:close/>
                  <a:moveTo>
                    <a:pt x="14" y="1025"/>
                  </a:moveTo>
                  <a:lnTo>
                    <a:pt x="14" y="1039"/>
                  </a:lnTo>
                  <a:lnTo>
                    <a:pt x="0" y="1039"/>
                  </a:lnTo>
                  <a:lnTo>
                    <a:pt x="0" y="1025"/>
                  </a:lnTo>
                  <a:lnTo>
                    <a:pt x="14" y="1025"/>
                  </a:lnTo>
                  <a:close/>
                  <a:moveTo>
                    <a:pt x="14" y="1066"/>
                  </a:moveTo>
                  <a:lnTo>
                    <a:pt x="14" y="1080"/>
                  </a:lnTo>
                  <a:lnTo>
                    <a:pt x="0" y="1080"/>
                  </a:lnTo>
                  <a:lnTo>
                    <a:pt x="0" y="1066"/>
                  </a:lnTo>
                  <a:lnTo>
                    <a:pt x="14" y="1066"/>
                  </a:lnTo>
                  <a:close/>
                  <a:moveTo>
                    <a:pt x="14" y="1107"/>
                  </a:moveTo>
                  <a:lnTo>
                    <a:pt x="14" y="1120"/>
                  </a:lnTo>
                  <a:lnTo>
                    <a:pt x="0" y="1120"/>
                  </a:lnTo>
                  <a:lnTo>
                    <a:pt x="0" y="1107"/>
                  </a:lnTo>
                  <a:lnTo>
                    <a:pt x="14" y="1107"/>
                  </a:lnTo>
                  <a:close/>
                  <a:moveTo>
                    <a:pt x="14" y="1148"/>
                  </a:moveTo>
                  <a:lnTo>
                    <a:pt x="14" y="1161"/>
                  </a:lnTo>
                  <a:lnTo>
                    <a:pt x="0" y="1161"/>
                  </a:lnTo>
                  <a:lnTo>
                    <a:pt x="0" y="1148"/>
                  </a:lnTo>
                  <a:lnTo>
                    <a:pt x="14" y="1148"/>
                  </a:lnTo>
                  <a:close/>
                  <a:moveTo>
                    <a:pt x="14" y="1188"/>
                  </a:moveTo>
                  <a:lnTo>
                    <a:pt x="14" y="1202"/>
                  </a:lnTo>
                  <a:lnTo>
                    <a:pt x="0" y="1202"/>
                  </a:lnTo>
                  <a:lnTo>
                    <a:pt x="0" y="1188"/>
                  </a:lnTo>
                  <a:lnTo>
                    <a:pt x="14" y="1188"/>
                  </a:lnTo>
                  <a:close/>
                  <a:moveTo>
                    <a:pt x="14" y="1229"/>
                  </a:moveTo>
                  <a:lnTo>
                    <a:pt x="14" y="1243"/>
                  </a:lnTo>
                  <a:lnTo>
                    <a:pt x="0" y="1243"/>
                  </a:lnTo>
                  <a:lnTo>
                    <a:pt x="0" y="1229"/>
                  </a:lnTo>
                  <a:lnTo>
                    <a:pt x="14" y="1229"/>
                  </a:lnTo>
                  <a:close/>
                  <a:moveTo>
                    <a:pt x="14" y="1270"/>
                  </a:moveTo>
                  <a:lnTo>
                    <a:pt x="14" y="1283"/>
                  </a:lnTo>
                  <a:lnTo>
                    <a:pt x="0" y="1283"/>
                  </a:lnTo>
                  <a:lnTo>
                    <a:pt x="0" y="1270"/>
                  </a:lnTo>
                  <a:lnTo>
                    <a:pt x="14" y="1270"/>
                  </a:lnTo>
                  <a:close/>
                  <a:moveTo>
                    <a:pt x="14" y="1311"/>
                  </a:moveTo>
                  <a:lnTo>
                    <a:pt x="14" y="1324"/>
                  </a:lnTo>
                  <a:lnTo>
                    <a:pt x="0" y="1324"/>
                  </a:lnTo>
                  <a:lnTo>
                    <a:pt x="0" y="1311"/>
                  </a:lnTo>
                  <a:lnTo>
                    <a:pt x="14" y="1311"/>
                  </a:lnTo>
                  <a:close/>
                  <a:moveTo>
                    <a:pt x="14" y="1351"/>
                  </a:moveTo>
                  <a:lnTo>
                    <a:pt x="14" y="1365"/>
                  </a:lnTo>
                  <a:lnTo>
                    <a:pt x="0" y="1365"/>
                  </a:lnTo>
                  <a:lnTo>
                    <a:pt x="0" y="1351"/>
                  </a:lnTo>
                  <a:lnTo>
                    <a:pt x="14" y="1351"/>
                  </a:lnTo>
                  <a:close/>
                  <a:moveTo>
                    <a:pt x="14" y="1392"/>
                  </a:moveTo>
                  <a:lnTo>
                    <a:pt x="14" y="1406"/>
                  </a:lnTo>
                  <a:lnTo>
                    <a:pt x="0" y="1406"/>
                  </a:lnTo>
                  <a:lnTo>
                    <a:pt x="0" y="1392"/>
                  </a:lnTo>
                  <a:lnTo>
                    <a:pt x="14" y="1392"/>
                  </a:lnTo>
                  <a:close/>
                  <a:moveTo>
                    <a:pt x="14" y="1433"/>
                  </a:moveTo>
                  <a:lnTo>
                    <a:pt x="14" y="1446"/>
                  </a:lnTo>
                  <a:lnTo>
                    <a:pt x="0" y="1446"/>
                  </a:lnTo>
                  <a:lnTo>
                    <a:pt x="0" y="1433"/>
                  </a:lnTo>
                  <a:lnTo>
                    <a:pt x="14" y="1433"/>
                  </a:lnTo>
                  <a:close/>
                  <a:moveTo>
                    <a:pt x="14" y="1474"/>
                  </a:moveTo>
                  <a:lnTo>
                    <a:pt x="14" y="1487"/>
                  </a:lnTo>
                  <a:lnTo>
                    <a:pt x="0" y="1487"/>
                  </a:lnTo>
                  <a:lnTo>
                    <a:pt x="0" y="1474"/>
                  </a:lnTo>
                  <a:lnTo>
                    <a:pt x="14" y="1474"/>
                  </a:lnTo>
                  <a:close/>
                  <a:moveTo>
                    <a:pt x="14" y="1514"/>
                  </a:moveTo>
                  <a:lnTo>
                    <a:pt x="14" y="1528"/>
                  </a:lnTo>
                  <a:lnTo>
                    <a:pt x="0" y="1528"/>
                  </a:lnTo>
                  <a:lnTo>
                    <a:pt x="0" y="1514"/>
                  </a:lnTo>
                  <a:lnTo>
                    <a:pt x="14" y="1514"/>
                  </a:lnTo>
                  <a:close/>
                  <a:moveTo>
                    <a:pt x="14" y="1555"/>
                  </a:moveTo>
                  <a:lnTo>
                    <a:pt x="14" y="1569"/>
                  </a:lnTo>
                  <a:lnTo>
                    <a:pt x="0" y="1569"/>
                  </a:lnTo>
                  <a:lnTo>
                    <a:pt x="0" y="1555"/>
                  </a:lnTo>
                  <a:lnTo>
                    <a:pt x="14" y="1555"/>
                  </a:lnTo>
                  <a:close/>
                  <a:moveTo>
                    <a:pt x="14" y="1596"/>
                  </a:moveTo>
                  <a:lnTo>
                    <a:pt x="14" y="1609"/>
                  </a:lnTo>
                  <a:lnTo>
                    <a:pt x="0" y="1609"/>
                  </a:lnTo>
                  <a:lnTo>
                    <a:pt x="0" y="1596"/>
                  </a:lnTo>
                  <a:lnTo>
                    <a:pt x="14" y="1596"/>
                  </a:lnTo>
                  <a:close/>
                  <a:moveTo>
                    <a:pt x="14" y="1637"/>
                  </a:moveTo>
                  <a:lnTo>
                    <a:pt x="14" y="1650"/>
                  </a:lnTo>
                  <a:lnTo>
                    <a:pt x="0" y="1650"/>
                  </a:lnTo>
                  <a:lnTo>
                    <a:pt x="0" y="1637"/>
                  </a:lnTo>
                  <a:lnTo>
                    <a:pt x="14" y="1637"/>
                  </a:lnTo>
                  <a:close/>
                  <a:moveTo>
                    <a:pt x="14" y="1677"/>
                  </a:moveTo>
                  <a:lnTo>
                    <a:pt x="14" y="1691"/>
                  </a:lnTo>
                  <a:lnTo>
                    <a:pt x="0" y="1691"/>
                  </a:lnTo>
                  <a:lnTo>
                    <a:pt x="0" y="1677"/>
                  </a:lnTo>
                  <a:lnTo>
                    <a:pt x="14" y="1677"/>
                  </a:lnTo>
                  <a:close/>
                  <a:moveTo>
                    <a:pt x="14" y="1718"/>
                  </a:moveTo>
                  <a:lnTo>
                    <a:pt x="14" y="1732"/>
                  </a:lnTo>
                  <a:lnTo>
                    <a:pt x="0" y="1732"/>
                  </a:lnTo>
                  <a:lnTo>
                    <a:pt x="0" y="1718"/>
                  </a:lnTo>
                  <a:lnTo>
                    <a:pt x="14" y="1718"/>
                  </a:lnTo>
                  <a:close/>
                  <a:moveTo>
                    <a:pt x="14" y="1759"/>
                  </a:moveTo>
                  <a:lnTo>
                    <a:pt x="14" y="1772"/>
                  </a:lnTo>
                  <a:lnTo>
                    <a:pt x="0" y="1772"/>
                  </a:lnTo>
                  <a:lnTo>
                    <a:pt x="0" y="1759"/>
                  </a:lnTo>
                  <a:lnTo>
                    <a:pt x="14" y="1759"/>
                  </a:lnTo>
                  <a:close/>
                  <a:moveTo>
                    <a:pt x="14" y="1800"/>
                  </a:moveTo>
                  <a:lnTo>
                    <a:pt x="14" y="1813"/>
                  </a:lnTo>
                  <a:lnTo>
                    <a:pt x="0" y="1813"/>
                  </a:lnTo>
                  <a:lnTo>
                    <a:pt x="0" y="1800"/>
                  </a:lnTo>
                  <a:lnTo>
                    <a:pt x="14" y="1800"/>
                  </a:lnTo>
                  <a:close/>
                  <a:moveTo>
                    <a:pt x="14" y="1840"/>
                  </a:moveTo>
                  <a:lnTo>
                    <a:pt x="14" y="1854"/>
                  </a:lnTo>
                  <a:lnTo>
                    <a:pt x="0" y="1854"/>
                  </a:lnTo>
                  <a:lnTo>
                    <a:pt x="0" y="1840"/>
                  </a:lnTo>
                  <a:lnTo>
                    <a:pt x="14" y="1840"/>
                  </a:lnTo>
                  <a:close/>
                  <a:moveTo>
                    <a:pt x="14" y="1881"/>
                  </a:moveTo>
                  <a:lnTo>
                    <a:pt x="14" y="1895"/>
                  </a:lnTo>
                  <a:lnTo>
                    <a:pt x="0" y="1895"/>
                  </a:lnTo>
                  <a:lnTo>
                    <a:pt x="0" y="1881"/>
                  </a:lnTo>
                  <a:lnTo>
                    <a:pt x="14" y="1881"/>
                  </a:lnTo>
                  <a:close/>
                  <a:moveTo>
                    <a:pt x="14" y="1922"/>
                  </a:moveTo>
                  <a:lnTo>
                    <a:pt x="14" y="1936"/>
                  </a:lnTo>
                  <a:lnTo>
                    <a:pt x="0" y="1936"/>
                  </a:lnTo>
                  <a:lnTo>
                    <a:pt x="0" y="1922"/>
                  </a:lnTo>
                  <a:lnTo>
                    <a:pt x="14" y="1922"/>
                  </a:lnTo>
                  <a:close/>
                  <a:moveTo>
                    <a:pt x="14" y="1963"/>
                  </a:moveTo>
                  <a:lnTo>
                    <a:pt x="14" y="1976"/>
                  </a:lnTo>
                  <a:lnTo>
                    <a:pt x="0" y="1976"/>
                  </a:lnTo>
                  <a:lnTo>
                    <a:pt x="0" y="1963"/>
                  </a:lnTo>
                  <a:lnTo>
                    <a:pt x="14" y="1963"/>
                  </a:lnTo>
                  <a:close/>
                  <a:moveTo>
                    <a:pt x="14" y="2003"/>
                  </a:moveTo>
                  <a:lnTo>
                    <a:pt x="14" y="2017"/>
                  </a:lnTo>
                  <a:lnTo>
                    <a:pt x="0" y="2017"/>
                  </a:lnTo>
                  <a:lnTo>
                    <a:pt x="0" y="2003"/>
                  </a:lnTo>
                  <a:lnTo>
                    <a:pt x="14" y="2003"/>
                  </a:lnTo>
                  <a:close/>
                  <a:moveTo>
                    <a:pt x="14" y="2044"/>
                  </a:moveTo>
                  <a:lnTo>
                    <a:pt x="14" y="2058"/>
                  </a:lnTo>
                  <a:lnTo>
                    <a:pt x="0" y="2058"/>
                  </a:lnTo>
                  <a:lnTo>
                    <a:pt x="0" y="2044"/>
                  </a:lnTo>
                  <a:lnTo>
                    <a:pt x="14" y="2044"/>
                  </a:lnTo>
                  <a:close/>
                  <a:moveTo>
                    <a:pt x="14" y="2085"/>
                  </a:moveTo>
                  <a:lnTo>
                    <a:pt x="14" y="2099"/>
                  </a:lnTo>
                  <a:lnTo>
                    <a:pt x="0" y="2099"/>
                  </a:lnTo>
                  <a:lnTo>
                    <a:pt x="0" y="2085"/>
                  </a:lnTo>
                  <a:lnTo>
                    <a:pt x="14" y="2085"/>
                  </a:lnTo>
                  <a:close/>
                  <a:moveTo>
                    <a:pt x="14" y="2126"/>
                  </a:moveTo>
                  <a:lnTo>
                    <a:pt x="14" y="2139"/>
                  </a:lnTo>
                  <a:lnTo>
                    <a:pt x="0" y="2139"/>
                  </a:lnTo>
                  <a:lnTo>
                    <a:pt x="0" y="2126"/>
                  </a:lnTo>
                  <a:lnTo>
                    <a:pt x="14" y="2126"/>
                  </a:lnTo>
                  <a:close/>
                  <a:moveTo>
                    <a:pt x="14" y="2166"/>
                  </a:moveTo>
                  <a:lnTo>
                    <a:pt x="14" y="2180"/>
                  </a:lnTo>
                  <a:lnTo>
                    <a:pt x="0" y="2180"/>
                  </a:lnTo>
                  <a:lnTo>
                    <a:pt x="0" y="2166"/>
                  </a:lnTo>
                  <a:lnTo>
                    <a:pt x="14" y="2166"/>
                  </a:lnTo>
                  <a:close/>
                  <a:moveTo>
                    <a:pt x="14" y="2207"/>
                  </a:moveTo>
                  <a:lnTo>
                    <a:pt x="14" y="2221"/>
                  </a:lnTo>
                  <a:lnTo>
                    <a:pt x="0" y="2221"/>
                  </a:lnTo>
                  <a:lnTo>
                    <a:pt x="0" y="2207"/>
                  </a:lnTo>
                  <a:lnTo>
                    <a:pt x="14" y="2207"/>
                  </a:lnTo>
                  <a:close/>
                  <a:moveTo>
                    <a:pt x="14" y="2248"/>
                  </a:moveTo>
                  <a:lnTo>
                    <a:pt x="14" y="2262"/>
                  </a:lnTo>
                  <a:lnTo>
                    <a:pt x="0" y="2262"/>
                  </a:lnTo>
                  <a:lnTo>
                    <a:pt x="0" y="2248"/>
                  </a:lnTo>
                  <a:lnTo>
                    <a:pt x="14" y="2248"/>
                  </a:lnTo>
                  <a:close/>
                  <a:moveTo>
                    <a:pt x="14" y="2289"/>
                  </a:moveTo>
                  <a:lnTo>
                    <a:pt x="14" y="2302"/>
                  </a:lnTo>
                  <a:lnTo>
                    <a:pt x="0" y="2302"/>
                  </a:lnTo>
                  <a:lnTo>
                    <a:pt x="0" y="2289"/>
                  </a:lnTo>
                  <a:lnTo>
                    <a:pt x="14" y="2289"/>
                  </a:lnTo>
                  <a:close/>
                  <a:moveTo>
                    <a:pt x="14" y="2329"/>
                  </a:moveTo>
                  <a:lnTo>
                    <a:pt x="14" y="2343"/>
                  </a:lnTo>
                  <a:lnTo>
                    <a:pt x="0" y="2343"/>
                  </a:lnTo>
                  <a:lnTo>
                    <a:pt x="0" y="2329"/>
                  </a:lnTo>
                  <a:lnTo>
                    <a:pt x="14" y="2329"/>
                  </a:lnTo>
                  <a:close/>
                  <a:moveTo>
                    <a:pt x="14" y="2370"/>
                  </a:moveTo>
                  <a:lnTo>
                    <a:pt x="14" y="2384"/>
                  </a:lnTo>
                  <a:lnTo>
                    <a:pt x="0" y="2384"/>
                  </a:lnTo>
                  <a:lnTo>
                    <a:pt x="0" y="2370"/>
                  </a:lnTo>
                  <a:lnTo>
                    <a:pt x="14" y="2370"/>
                  </a:lnTo>
                  <a:close/>
                  <a:moveTo>
                    <a:pt x="14" y="2411"/>
                  </a:moveTo>
                  <a:lnTo>
                    <a:pt x="14" y="2425"/>
                  </a:lnTo>
                  <a:lnTo>
                    <a:pt x="0" y="2425"/>
                  </a:lnTo>
                  <a:lnTo>
                    <a:pt x="0" y="2411"/>
                  </a:lnTo>
                  <a:lnTo>
                    <a:pt x="14" y="2411"/>
                  </a:lnTo>
                  <a:close/>
                  <a:moveTo>
                    <a:pt x="14" y="2452"/>
                  </a:moveTo>
                  <a:lnTo>
                    <a:pt x="14" y="2465"/>
                  </a:lnTo>
                  <a:lnTo>
                    <a:pt x="0" y="2465"/>
                  </a:lnTo>
                  <a:lnTo>
                    <a:pt x="0" y="2452"/>
                  </a:lnTo>
                  <a:lnTo>
                    <a:pt x="14" y="2452"/>
                  </a:lnTo>
                  <a:close/>
                  <a:moveTo>
                    <a:pt x="14" y="2492"/>
                  </a:moveTo>
                  <a:lnTo>
                    <a:pt x="14" y="2506"/>
                  </a:lnTo>
                  <a:lnTo>
                    <a:pt x="0" y="2506"/>
                  </a:lnTo>
                  <a:lnTo>
                    <a:pt x="0" y="2492"/>
                  </a:lnTo>
                  <a:lnTo>
                    <a:pt x="14" y="2492"/>
                  </a:lnTo>
                  <a:close/>
                  <a:moveTo>
                    <a:pt x="14" y="2533"/>
                  </a:moveTo>
                  <a:lnTo>
                    <a:pt x="14" y="2547"/>
                  </a:lnTo>
                  <a:lnTo>
                    <a:pt x="0" y="2547"/>
                  </a:lnTo>
                  <a:lnTo>
                    <a:pt x="0" y="2533"/>
                  </a:lnTo>
                  <a:lnTo>
                    <a:pt x="14" y="2533"/>
                  </a:lnTo>
                  <a:close/>
                  <a:moveTo>
                    <a:pt x="14" y="2574"/>
                  </a:moveTo>
                  <a:lnTo>
                    <a:pt x="14" y="2588"/>
                  </a:lnTo>
                  <a:lnTo>
                    <a:pt x="0" y="2588"/>
                  </a:lnTo>
                  <a:lnTo>
                    <a:pt x="0" y="2574"/>
                  </a:lnTo>
                  <a:lnTo>
                    <a:pt x="14" y="2574"/>
                  </a:lnTo>
                  <a:close/>
                  <a:moveTo>
                    <a:pt x="14" y="2615"/>
                  </a:moveTo>
                  <a:lnTo>
                    <a:pt x="14" y="2628"/>
                  </a:lnTo>
                  <a:lnTo>
                    <a:pt x="0" y="2628"/>
                  </a:lnTo>
                  <a:lnTo>
                    <a:pt x="0" y="2615"/>
                  </a:lnTo>
                  <a:lnTo>
                    <a:pt x="14" y="2615"/>
                  </a:lnTo>
                  <a:close/>
                  <a:moveTo>
                    <a:pt x="14" y="2655"/>
                  </a:moveTo>
                  <a:lnTo>
                    <a:pt x="14" y="2669"/>
                  </a:lnTo>
                  <a:lnTo>
                    <a:pt x="0" y="2669"/>
                  </a:lnTo>
                  <a:lnTo>
                    <a:pt x="0" y="2655"/>
                  </a:lnTo>
                  <a:lnTo>
                    <a:pt x="14" y="2655"/>
                  </a:lnTo>
                  <a:close/>
                  <a:moveTo>
                    <a:pt x="14" y="2696"/>
                  </a:moveTo>
                  <a:lnTo>
                    <a:pt x="14" y="2710"/>
                  </a:lnTo>
                  <a:lnTo>
                    <a:pt x="0" y="2710"/>
                  </a:lnTo>
                  <a:lnTo>
                    <a:pt x="0" y="2696"/>
                  </a:lnTo>
                  <a:lnTo>
                    <a:pt x="14" y="2696"/>
                  </a:lnTo>
                  <a:close/>
                  <a:moveTo>
                    <a:pt x="17" y="2720"/>
                  </a:moveTo>
                  <a:lnTo>
                    <a:pt x="31" y="2720"/>
                  </a:lnTo>
                  <a:lnTo>
                    <a:pt x="31" y="2734"/>
                  </a:lnTo>
                  <a:lnTo>
                    <a:pt x="17" y="2734"/>
                  </a:lnTo>
                  <a:lnTo>
                    <a:pt x="17" y="2720"/>
                  </a:lnTo>
                  <a:close/>
                  <a:moveTo>
                    <a:pt x="59" y="2720"/>
                  </a:moveTo>
                  <a:lnTo>
                    <a:pt x="73" y="2720"/>
                  </a:lnTo>
                  <a:lnTo>
                    <a:pt x="73" y="2734"/>
                  </a:lnTo>
                  <a:lnTo>
                    <a:pt x="59" y="2734"/>
                  </a:lnTo>
                  <a:lnTo>
                    <a:pt x="59" y="2720"/>
                  </a:lnTo>
                  <a:close/>
                  <a:moveTo>
                    <a:pt x="101" y="2720"/>
                  </a:moveTo>
                  <a:lnTo>
                    <a:pt x="114" y="2720"/>
                  </a:lnTo>
                  <a:lnTo>
                    <a:pt x="114" y="2734"/>
                  </a:lnTo>
                  <a:lnTo>
                    <a:pt x="101" y="2734"/>
                  </a:lnTo>
                  <a:lnTo>
                    <a:pt x="101" y="2720"/>
                  </a:lnTo>
                  <a:close/>
                  <a:moveTo>
                    <a:pt x="142" y="2720"/>
                  </a:moveTo>
                  <a:lnTo>
                    <a:pt x="156" y="2720"/>
                  </a:lnTo>
                  <a:lnTo>
                    <a:pt x="156" y="2734"/>
                  </a:lnTo>
                  <a:lnTo>
                    <a:pt x="142" y="2734"/>
                  </a:lnTo>
                  <a:lnTo>
                    <a:pt x="142" y="2720"/>
                  </a:lnTo>
                  <a:close/>
                  <a:moveTo>
                    <a:pt x="184" y="2720"/>
                  </a:moveTo>
                  <a:lnTo>
                    <a:pt x="198" y="2720"/>
                  </a:lnTo>
                  <a:lnTo>
                    <a:pt x="198" y="2734"/>
                  </a:lnTo>
                  <a:lnTo>
                    <a:pt x="184" y="2734"/>
                  </a:lnTo>
                  <a:lnTo>
                    <a:pt x="184" y="2720"/>
                  </a:lnTo>
                  <a:close/>
                  <a:moveTo>
                    <a:pt x="226" y="2720"/>
                  </a:moveTo>
                  <a:lnTo>
                    <a:pt x="240" y="2720"/>
                  </a:lnTo>
                  <a:lnTo>
                    <a:pt x="240" y="2734"/>
                  </a:lnTo>
                  <a:lnTo>
                    <a:pt x="226" y="2734"/>
                  </a:lnTo>
                  <a:lnTo>
                    <a:pt x="226" y="2720"/>
                  </a:lnTo>
                  <a:close/>
                  <a:moveTo>
                    <a:pt x="267" y="2720"/>
                  </a:moveTo>
                  <a:lnTo>
                    <a:pt x="281" y="2720"/>
                  </a:lnTo>
                  <a:lnTo>
                    <a:pt x="281" y="2734"/>
                  </a:lnTo>
                  <a:lnTo>
                    <a:pt x="267" y="2734"/>
                  </a:lnTo>
                  <a:lnTo>
                    <a:pt x="267" y="2720"/>
                  </a:lnTo>
                  <a:close/>
                  <a:moveTo>
                    <a:pt x="309" y="2720"/>
                  </a:moveTo>
                  <a:lnTo>
                    <a:pt x="323" y="2720"/>
                  </a:lnTo>
                  <a:lnTo>
                    <a:pt x="323" y="2734"/>
                  </a:lnTo>
                  <a:lnTo>
                    <a:pt x="309" y="2734"/>
                  </a:lnTo>
                  <a:lnTo>
                    <a:pt x="309" y="2720"/>
                  </a:lnTo>
                  <a:close/>
                  <a:moveTo>
                    <a:pt x="351" y="2720"/>
                  </a:moveTo>
                  <a:lnTo>
                    <a:pt x="365" y="2720"/>
                  </a:lnTo>
                  <a:lnTo>
                    <a:pt x="365" y="2734"/>
                  </a:lnTo>
                  <a:lnTo>
                    <a:pt x="351" y="2734"/>
                  </a:lnTo>
                  <a:lnTo>
                    <a:pt x="351" y="2720"/>
                  </a:lnTo>
                  <a:close/>
                  <a:moveTo>
                    <a:pt x="393" y="2720"/>
                  </a:moveTo>
                  <a:lnTo>
                    <a:pt x="406" y="2720"/>
                  </a:lnTo>
                  <a:lnTo>
                    <a:pt x="406" y="2734"/>
                  </a:lnTo>
                  <a:lnTo>
                    <a:pt x="393" y="2734"/>
                  </a:lnTo>
                  <a:lnTo>
                    <a:pt x="393" y="2720"/>
                  </a:lnTo>
                  <a:close/>
                  <a:moveTo>
                    <a:pt x="434" y="2720"/>
                  </a:moveTo>
                  <a:lnTo>
                    <a:pt x="448" y="2720"/>
                  </a:lnTo>
                  <a:lnTo>
                    <a:pt x="448" y="2734"/>
                  </a:lnTo>
                  <a:lnTo>
                    <a:pt x="434" y="2734"/>
                  </a:lnTo>
                  <a:lnTo>
                    <a:pt x="434" y="2720"/>
                  </a:lnTo>
                  <a:close/>
                  <a:moveTo>
                    <a:pt x="476" y="2720"/>
                  </a:moveTo>
                  <a:lnTo>
                    <a:pt x="490" y="2720"/>
                  </a:lnTo>
                  <a:lnTo>
                    <a:pt x="490" y="2734"/>
                  </a:lnTo>
                  <a:lnTo>
                    <a:pt x="476" y="2734"/>
                  </a:lnTo>
                  <a:lnTo>
                    <a:pt x="476" y="2720"/>
                  </a:lnTo>
                  <a:close/>
                  <a:moveTo>
                    <a:pt x="518" y="2720"/>
                  </a:moveTo>
                  <a:lnTo>
                    <a:pt x="532" y="2720"/>
                  </a:lnTo>
                  <a:lnTo>
                    <a:pt x="532" y="2734"/>
                  </a:lnTo>
                  <a:lnTo>
                    <a:pt x="518" y="2734"/>
                  </a:lnTo>
                  <a:lnTo>
                    <a:pt x="518" y="2720"/>
                  </a:lnTo>
                  <a:close/>
                  <a:moveTo>
                    <a:pt x="559" y="2720"/>
                  </a:moveTo>
                  <a:lnTo>
                    <a:pt x="573" y="2720"/>
                  </a:lnTo>
                  <a:lnTo>
                    <a:pt x="573" y="2734"/>
                  </a:lnTo>
                  <a:lnTo>
                    <a:pt x="559" y="2734"/>
                  </a:lnTo>
                  <a:lnTo>
                    <a:pt x="559" y="2720"/>
                  </a:lnTo>
                  <a:close/>
                  <a:moveTo>
                    <a:pt x="601" y="2720"/>
                  </a:moveTo>
                  <a:lnTo>
                    <a:pt x="615" y="2720"/>
                  </a:lnTo>
                  <a:lnTo>
                    <a:pt x="615" y="2734"/>
                  </a:lnTo>
                  <a:lnTo>
                    <a:pt x="601" y="2734"/>
                  </a:lnTo>
                  <a:lnTo>
                    <a:pt x="601" y="2720"/>
                  </a:lnTo>
                  <a:close/>
                  <a:moveTo>
                    <a:pt x="643" y="2720"/>
                  </a:moveTo>
                  <a:lnTo>
                    <a:pt x="657" y="2720"/>
                  </a:lnTo>
                  <a:lnTo>
                    <a:pt x="657" y="2734"/>
                  </a:lnTo>
                  <a:lnTo>
                    <a:pt x="643" y="2734"/>
                  </a:lnTo>
                  <a:lnTo>
                    <a:pt x="643" y="2720"/>
                  </a:lnTo>
                  <a:close/>
                  <a:moveTo>
                    <a:pt x="684" y="2720"/>
                  </a:moveTo>
                  <a:lnTo>
                    <a:pt x="698" y="2720"/>
                  </a:lnTo>
                  <a:lnTo>
                    <a:pt x="698" y="2734"/>
                  </a:lnTo>
                  <a:lnTo>
                    <a:pt x="684" y="2734"/>
                  </a:lnTo>
                  <a:lnTo>
                    <a:pt x="684" y="2720"/>
                  </a:lnTo>
                  <a:close/>
                  <a:moveTo>
                    <a:pt x="726" y="2720"/>
                  </a:moveTo>
                  <a:lnTo>
                    <a:pt x="740" y="2720"/>
                  </a:lnTo>
                  <a:lnTo>
                    <a:pt x="740" y="2734"/>
                  </a:lnTo>
                  <a:lnTo>
                    <a:pt x="726" y="2734"/>
                  </a:lnTo>
                  <a:lnTo>
                    <a:pt x="726" y="2720"/>
                  </a:lnTo>
                  <a:close/>
                  <a:moveTo>
                    <a:pt x="768" y="2720"/>
                  </a:moveTo>
                  <a:lnTo>
                    <a:pt x="782" y="2720"/>
                  </a:lnTo>
                  <a:lnTo>
                    <a:pt x="782" y="2734"/>
                  </a:lnTo>
                  <a:lnTo>
                    <a:pt x="768" y="2734"/>
                  </a:lnTo>
                  <a:lnTo>
                    <a:pt x="768" y="2720"/>
                  </a:lnTo>
                  <a:close/>
                  <a:moveTo>
                    <a:pt x="810" y="2720"/>
                  </a:moveTo>
                  <a:lnTo>
                    <a:pt x="823" y="2720"/>
                  </a:lnTo>
                  <a:lnTo>
                    <a:pt x="823" y="2734"/>
                  </a:lnTo>
                  <a:lnTo>
                    <a:pt x="810" y="2734"/>
                  </a:lnTo>
                  <a:lnTo>
                    <a:pt x="810" y="2720"/>
                  </a:lnTo>
                  <a:close/>
                  <a:moveTo>
                    <a:pt x="851" y="2720"/>
                  </a:moveTo>
                  <a:lnTo>
                    <a:pt x="865" y="2720"/>
                  </a:lnTo>
                  <a:lnTo>
                    <a:pt x="865" y="2734"/>
                  </a:lnTo>
                  <a:lnTo>
                    <a:pt x="851" y="2734"/>
                  </a:lnTo>
                  <a:lnTo>
                    <a:pt x="851" y="2720"/>
                  </a:lnTo>
                  <a:close/>
                  <a:moveTo>
                    <a:pt x="893" y="2720"/>
                  </a:moveTo>
                  <a:lnTo>
                    <a:pt x="907" y="2720"/>
                  </a:lnTo>
                  <a:lnTo>
                    <a:pt x="907" y="2734"/>
                  </a:lnTo>
                  <a:lnTo>
                    <a:pt x="893" y="2734"/>
                  </a:lnTo>
                  <a:lnTo>
                    <a:pt x="893" y="2720"/>
                  </a:lnTo>
                  <a:close/>
                  <a:moveTo>
                    <a:pt x="935" y="2720"/>
                  </a:moveTo>
                  <a:lnTo>
                    <a:pt x="949" y="2720"/>
                  </a:lnTo>
                  <a:lnTo>
                    <a:pt x="949" y="2734"/>
                  </a:lnTo>
                  <a:lnTo>
                    <a:pt x="935" y="2734"/>
                  </a:lnTo>
                  <a:lnTo>
                    <a:pt x="935" y="2720"/>
                  </a:lnTo>
                  <a:close/>
                  <a:moveTo>
                    <a:pt x="976" y="2720"/>
                  </a:moveTo>
                  <a:lnTo>
                    <a:pt x="990" y="2720"/>
                  </a:lnTo>
                  <a:lnTo>
                    <a:pt x="990" y="2734"/>
                  </a:lnTo>
                  <a:lnTo>
                    <a:pt x="976" y="2734"/>
                  </a:lnTo>
                  <a:lnTo>
                    <a:pt x="976" y="2720"/>
                  </a:lnTo>
                  <a:close/>
                  <a:moveTo>
                    <a:pt x="1018" y="2720"/>
                  </a:moveTo>
                  <a:lnTo>
                    <a:pt x="1032" y="2720"/>
                  </a:lnTo>
                  <a:lnTo>
                    <a:pt x="1032" y="2734"/>
                  </a:lnTo>
                  <a:lnTo>
                    <a:pt x="1018" y="2734"/>
                  </a:lnTo>
                  <a:lnTo>
                    <a:pt x="1018" y="2720"/>
                  </a:lnTo>
                  <a:close/>
                  <a:moveTo>
                    <a:pt x="1060" y="2720"/>
                  </a:moveTo>
                  <a:lnTo>
                    <a:pt x="1074" y="2720"/>
                  </a:lnTo>
                  <a:lnTo>
                    <a:pt x="1074" y="2734"/>
                  </a:lnTo>
                  <a:lnTo>
                    <a:pt x="1060" y="2734"/>
                  </a:lnTo>
                  <a:lnTo>
                    <a:pt x="1060" y="2720"/>
                  </a:lnTo>
                  <a:close/>
                  <a:moveTo>
                    <a:pt x="1101" y="2720"/>
                  </a:moveTo>
                  <a:lnTo>
                    <a:pt x="1115" y="2720"/>
                  </a:lnTo>
                  <a:lnTo>
                    <a:pt x="1115" y="2734"/>
                  </a:lnTo>
                  <a:lnTo>
                    <a:pt x="1101" y="2734"/>
                  </a:lnTo>
                  <a:lnTo>
                    <a:pt x="1101" y="2720"/>
                  </a:lnTo>
                  <a:close/>
                  <a:moveTo>
                    <a:pt x="1143" y="2720"/>
                  </a:moveTo>
                  <a:lnTo>
                    <a:pt x="1157" y="2720"/>
                  </a:lnTo>
                  <a:lnTo>
                    <a:pt x="1157" y="2734"/>
                  </a:lnTo>
                  <a:lnTo>
                    <a:pt x="1143" y="2734"/>
                  </a:lnTo>
                  <a:lnTo>
                    <a:pt x="1143" y="2720"/>
                  </a:lnTo>
                  <a:close/>
                  <a:moveTo>
                    <a:pt x="1185" y="2720"/>
                  </a:moveTo>
                  <a:lnTo>
                    <a:pt x="1199" y="2720"/>
                  </a:lnTo>
                  <a:lnTo>
                    <a:pt x="1199" y="2734"/>
                  </a:lnTo>
                  <a:lnTo>
                    <a:pt x="1185" y="2734"/>
                  </a:lnTo>
                  <a:lnTo>
                    <a:pt x="1185" y="2720"/>
                  </a:lnTo>
                  <a:close/>
                  <a:moveTo>
                    <a:pt x="1227" y="2720"/>
                  </a:moveTo>
                  <a:lnTo>
                    <a:pt x="1240" y="2720"/>
                  </a:lnTo>
                  <a:lnTo>
                    <a:pt x="1240" y="2734"/>
                  </a:lnTo>
                  <a:lnTo>
                    <a:pt x="1227" y="2734"/>
                  </a:lnTo>
                  <a:lnTo>
                    <a:pt x="1227" y="2720"/>
                  </a:lnTo>
                  <a:close/>
                  <a:moveTo>
                    <a:pt x="1268" y="2720"/>
                  </a:moveTo>
                  <a:lnTo>
                    <a:pt x="1282" y="2720"/>
                  </a:lnTo>
                  <a:lnTo>
                    <a:pt x="1282" y="2734"/>
                  </a:lnTo>
                  <a:lnTo>
                    <a:pt x="1268" y="2734"/>
                  </a:lnTo>
                  <a:lnTo>
                    <a:pt x="1268" y="2720"/>
                  </a:lnTo>
                  <a:close/>
                  <a:moveTo>
                    <a:pt x="1310" y="2720"/>
                  </a:moveTo>
                  <a:lnTo>
                    <a:pt x="1324" y="2720"/>
                  </a:lnTo>
                  <a:lnTo>
                    <a:pt x="1324" y="2734"/>
                  </a:lnTo>
                  <a:lnTo>
                    <a:pt x="1310" y="2734"/>
                  </a:lnTo>
                  <a:lnTo>
                    <a:pt x="1310" y="2720"/>
                  </a:lnTo>
                  <a:close/>
                  <a:moveTo>
                    <a:pt x="1352" y="2720"/>
                  </a:moveTo>
                  <a:lnTo>
                    <a:pt x="1366" y="2720"/>
                  </a:lnTo>
                  <a:lnTo>
                    <a:pt x="1366" y="2734"/>
                  </a:lnTo>
                  <a:lnTo>
                    <a:pt x="1352" y="2734"/>
                  </a:lnTo>
                  <a:lnTo>
                    <a:pt x="1352" y="2720"/>
                  </a:lnTo>
                  <a:close/>
                  <a:moveTo>
                    <a:pt x="1393" y="2720"/>
                  </a:moveTo>
                  <a:lnTo>
                    <a:pt x="1407" y="2720"/>
                  </a:lnTo>
                  <a:lnTo>
                    <a:pt x="1407" y="2734"/>
                  </a:lnTo>
                  <a:lnTo>
                    <a:pt x="1393" y="2734"/>
                  </a:lnTo>
                  <a:lnTo>
                    <a:pt x="1393" y="2720"/>
                  </a:lnTo>
                  <a:close/>
                  <a:moveTo>
                    <a:pt x="1435" y="2720"/>
                  </a:moveTo>
                  <a:lnTo>
                    <a:pt x="1449" y="2720"/>
                  </a:lnTo>
                  <a:lnTo>
                    <a:pt x="1449" y="2734"/>
                  </a:lnTo>
                  <a:lnTo>
                    <a:pt x="1435" y="2734"/>
                  </a:lnTo>
                  <a:lnTo>
                    <a:pt x="1435" y="2720"/>
                  </a:lnTo>
                  <a:close/>
                  <a:moveTo>
                    <a:pt x="1477" y="2720"/>
                  </a:moveTo>
                  <a:lnTo>
                    <a:pt x="1491" y="2720"/>
                  </a:lnTo>
                  <a:lnTo>
                    <a:pt x="1491" y="2734"/>
                  </a:lnTo>
                  <a:lnTo>
                    <a:pt x="1477" y="2734"/>
                  </a:lnTo>
                  <a:lnTo>
                    <a:pt x="1477" y="2720"/>
                  </a:lnTo>
                  <a:close/>
                  <a:moveTo>
                    <a:pt x="1518" y="2720"/>
                  </a:moveTo>
                  <a:lnTo>
                    <a:pt x="1532" y="2720"/>
                  </a:lnTo>
                  <a:lnTo>
                    <a:pt x="1532" y="2734"/>
                  </a:lnTo>
                  <a:lnTo>
                    <a:pt x="1518" y="2734"/>
                  </a:lnTo>
                  <a:lnTo>
                    <a:pt x="1518" y="2720"/>
                  </a:lnTo>
                  <a:close/>
                  <a:moveTo>
                    <a:pt x="1560" y="2720"/>
                  </a:moveTo>
                  <a:lnTo>
                    <a:pt x="1574" y="2720"/>
                  </a:lnTo>
                  <a:lnTo>
                    <a:pt x="1574" y="2734"/>
                  </a:lnTo>
                  <a:lnTo>
                    <a:pt x="1560" y="2734"/>
                  </a:lnTo>
                  <a:lnTo>
                    <a:pt x="1560" y="2720"/>
                  </a:lnTo>
                  <a:close/>
                  <a:moveTo>
                    <a:pt x="1602" y="2720"/>
                  </a:moveTo>
                  <a:lnTo>
                    <a:pt x="1616" y="2720"/>
                  </a:lnTo>
                  <a:lnTo>
                    <a:pt x="1616" y="2734"/>
                  </a:lnTo>
                  <a:lnTo>
                    <a:pt x="1602" y="2734"/>
                  </a:lnTo>
                  <a:lnTo>
                    <a:pt x="1602" y="2720"/>
                  </a:lnTo>
                  <a:close/>
                  <a:moveTo>
                    <a:pt x="1644" y="2720"/>
                  </a:moveTo>
                  <a:lnTo>
                    <a:pt x="1657" y="2720"/>
                  </a:lnTo>
                  <a:lnTo>
                    <a:pt x="1657" y="2734"/>
                  </a:lnTo>
                  <a:lnTo>
                    <a:pt x="1644" y="2734"/>
                  </a:lnTo>
                  <a:lnTo>
                    <a:pt x="1644" y="2720"/>
                  </a:lnTo>
                  <a:close/>
                  <a:moveTo>
                    <a:pt x="1685" y="2720"/>
                  </a:moveTo>
                  <a:lnTo>
                    <a:pt x="1699" y="2720"/>
                  </a:lnTo>
                  <a:lnTo>
                    <a:pt x="1699" y="2734"/>
                  </a:lnTo>
                  <a:lnTo>
                    <a:pt x="1685" y="2734"/>
                  </a:lnTo>
                  <a:lnTo>
                    <a:pt x="1685" y="2720"/>
                  </a:lnTo>
                  <a:close/>
                  <a:moveTo>
                    <a:pt x="1727" y="2720"/>
                  </a:moveTo>
                  <a:lnTo>
                    <a:pt x="1741" y="2720"/>
                  </a:lnTo>
                  <a:lnTo>
                    <a:pt x="1741" y="2734"/>
                  </a:lnTo>
                  <a:lnTo>
                    <a:pt x="1727" y="2734"/>
                  </a:lnTo>
                  <a:lnTo>
                    <a:pt x="1727" y="2720"/>
                  </a:lnTo>
                  <a:close/>
                  <a:moveTo>
                    <a:pt x="1769" y="2720"/>
                  </a:moveTo>
                  <a:lnTo>
                    <a:pt x="1783" y="2720"/>
                  </a:lnTo>
                  <a:lnTo>
                    <a:pt x="1783" y="2734"/>
                  </a:lnTo>
                  <a:lnTo>
                    <a:pt x="1769" y="2734"/>
                  </a:lnTo>
                  <a:lnTo>
                    <a:pt x="1769" y="2720"/>
                  </a:lnTo>
                  <a:close/>
                  <a:moveTo>
                    <a:pt x="1810" y="2720"/>
                  </a:moveTo>
                  <a:lnTo>
                    <a:pt x="1824" y="2720"/>
                  </a:lnTo>
                  <a:lnTo>
                    <a:pt x="1824" y="2734"/>
                  </a:lnTo>
                  <a:lnTo>
                    <a:pt x="1810" y="2734"/>
                  </a:lnTo>
                  <a:lnTo>
                    <a:pt x="1810" y="2720"/>
                  </a:lnTo>
                  <a:close/>
                  <a:moveTo>
                    <a:pt x="1852" y="2720"/>
                  </a:moveTo>
                  <a:lnTo>
                    <a:pt x="1866" y="2720"/>
                  </a:lnTo>
                  <a:lnTo>
                    <a:pt x="1866" y="2734"/>
                  </a:lnTo>
                  <a:lnTo>
                    <a:pt x="1852" y="2734"/>
                  </a:lnTo>
                  <a:lnTo>
                    <a:pt x="1852" y="2720"/>
                  </a:lnTo>
                  <a:close/>
                  <a:moveTo>
                    <a:pt x="1894" y="2720"/>
                  </a:moveTo>
                  <a:lnTo>
                    <a:pt x="1908" y="2720"/>
                  </a:lnTo>
                  <a:lnTo>
                    <a:pt x="1908" y="2734"/>
                  </a:lnTo>
                  <a:lnTo>
                    <a:pt x="1894" y="2734"/>
                  </a:lnTo>
                  <a:lnTo>
                    <a:pt x="1894" y="2720"/>
                  </a:lnTo>
                  <a:close/>
                  <a:moveTo>
                    <a:pt x="1936" y="2720"/>
                  </a:moveTo>
                  <a:lnTo>
                    <a:pt x="1949" y="2720"/>
                  </a:lnTo>
                  <a:lnTo>
                    <a:pt x="1949" y="2734"/>
                  </a:lnTo>
                  <a:lnTo>
                    <a:pt x="1936" y="2734"/>
                  </a:lnTo>
                  <a:lnTo>
                    <a:pt x="1936" y="2720"/>
                  </a:lnTo>
                  <a:close/>
                  <a:moveTo>
                    <a:pt x="1977" y="2720"/>
                  </a:moveTo>
                  <a:lnTo>
                    <a:pt x="1991" y="2720"/>
                  </a:lnTo>
                  <a:lnTo>
                    <a:pt x="1991" y="2734"/>
                  </a:lnTo>
                  <a:lnTo>
                    <a:pt x="1977" y="2734"/>
                  </a:lnTo>
                  <a:lnTo>
                    <a:pt x="1977" y="2720"/>
                  </a:lnTo>
                  <a:close/>
                  <a:moveTo>
                    <a:pt x="2019" y="2720"/>
                  </a:moveTo>
                  <a:lnTo>
                    <a:pt x="2033" y="2720"/>
                  </a:lnTo>
                  <a:lnTo>
                    <a:pt x="2033" y="2734"/>
                  </a:lnTo>
                  <a:lnTo>
                    <a:pt x="2019" y="2734"/>
                  </a:lnTo>
                  <a:lnTo>
                    <a:pt x="2019" y="2720"/>
                  </a:lnTo>
                  <a:close/>
                  <a:moveTo>
                    <a:pt x="2061" y="2720"/>
                  </a:moveTo>
                  <a:lnTo>
                    <a:pt x="2075" y="2720"/>
                  </a:lnTo>
                  <a:lnTo>
                    <a:pt x="2075" y="2734"/>
                  </a:lnTo>
                  <a:lnTo>
                    <a:pt x="2061" y="2734"/>
                  </a:lnTo>
                  <a:lnTo>
                    <a:pt x="2061" y="2720"/>
                  </a:lnTo>
                  <a:close/>
                  <a:moveTo>
                    <a:pt x="2102" y="2720"/>
                  </a:moveTo>
                  <a:lnTo>
                    <a:pt x="2116" y="2720"/>
                  </a:lnTo>
                  <a:lnTo>
                    <a:pt x="2116" y="2734"/>
                  </a:lnTo>
                  <a:lnTo>
                    <a:pt x="2102" y="2734"/>
                  </a:lnTo>
                  <a:lnTo>
                    <a:pt x="2102" y="2720"/>
                  </a:lnTo>
                  <a:close/>
                  <a:moveTo>
                    <a:pt x="2144" y="2720"/>
                  </a:moveTo>
                  <a:lnTo>
                    <a:pt x="2158" y="2720"/>
                  </a:lnTo>
                  <a:lnTo>
                    <a:pt x="2158" y="2734"/>
                  </a:lnTo>
                  <a:lnTo>
                    <a:pt x="2144" y="2734"/>
                  </a:lnTo>
                  <a:lnTo>
                    <a:pt x="2144" y="2720"/>
                  </a:lnTo>
                  <a:close/>
                  <a:moveTo>
                    <a:pt x="2186" y="2720"/>
                  </a:moveTo>
                  <a:lnTo>
                    <a:pt x="2200" y="2720"/>
                  </a:lnTo>
                  <a:lnTo>
                    <a:pt x="2200" y="2734"/>
                  </a:lnTo>
                  <a:lnTo>
                    <a:pt x="2186" y="2734"/>
                  </a:lnTo>
                  <a:lnTo>
                    <a:pt x="2186" y="2720"/>
                  </a:lnTo>
                  <a:close/>
                  <a:moveTo>
                    <a:pt x="2227" y="2720"/>
                  </a:moveTo>
                  <a:lnTo>
                    <a:pt x="2241" y="2720"/>
                  </a:lnTo>
                  <a:lnTo>
                    <a:pt x="2241" y="2734"/>
                  </a:lnTo>
                  <a:lnTo>
                    <a:pt x="2227" y="2734"/>
                  </a:lnTo>
                  <a:lnTo>
                    <a:pt x="2227" y="2720"/>
                  </a:lnTo>
                  <a:close/>
                  <a:moveTo>
                    <a:pt x="2269" y="2720"/>
                  </a:moveTo>
                  <a:lnTo>
                    <a:pt x="2283" y="2720"/>
                  </a:lnTo>
                  <a:lnTo>
                    <a:pt x="2283" y="2734"/>
                  </a:lnTo>
                  <a:lnTo>
                    <a:pt x="2269" y="2734"/>
                  </a:lnTo>
                  <a:lnTo>
                    <a:pt x="2269" y="2720"/>
                  </a:lnTo>
                  <a:close/>
                  <a:moveTo>
                    <a:pt x="2311" y="2720"/>
                  </a:moveTo>
                  <a:lnTo>
                    <a:pt x="2325" y="2720"/>
                  </a:lnTo>
                  <a:lnTo>
                    <a:pt x="2325" y="2734"/>
                  </a:lnTo>
                  <a:lnTo>
                    <a:pt x="2311" y="2734"/>
                  </a:lnTo>
                  <a:lnTo>
                    <a:pt x="2311" y="2720"/>
                  </a:lnTo>
                  <a:close/>
                  <a:moveTo>
                    <a:pt x="2353" y="2720"/>
                  </a:moveTo>
                  <a:lnTo>
                    <a:pt x="2366" y="2720"/>
                  </a:lnTo>
                  <a:lnTo>
                    <a:pt x="2366" y="2734"/>
                  </a:lnTo>
                  <a:lnTo>
                    <a:pt x="2353" y="2734"/>
                  </a:lnTo>
                  <a:lnTo>
                    <a:pt x="2353" y="2720"/>
                  </a:lnTo>
                  <a:close/>
                  <a:moveTo>
                    <a:pt x="2394" y="2720"/>
                  </a:moveTo>
                  <a:lnTo>
                    <a:pt x="2408" y="2720"/>
                  </a:lnTo>
                  <a:lnTo>
                    <a:pt x="2408" y="2734"/>
                  </a:lnTo>
                  <a:lnTo>
                    <a:pt x="2394" y="2734"/>
                  </a:lnTo>
                  <a:lnTo>
                    <a:pt x="2394" y="2720"/>
                  </a:lnTo>
                  <a:close/>
                  <a:moveTo>
                    <a:pt x="2436" y="2720"/>
                  </a:moveTo>
                  <a:lnTo>
                    <a:pt x="2450" y="2720"/>
                  </a:lnTo>
                  <a:lnTo>
                    <a:pt x="2450" y="2734"/>
                  </a:lnTo>
                  <a:lnTo>
                    <a:pt x="2436" y="2734"/>
                  </a:lnTo>
                  <a:lnTo>
                    <a:pt x="2436" y="2720"/>
                  </a:lnTo>
                  <a:close/>
                  <a:moveTo>
                    <a:pt x="2478" y="2720"/>
                  </a:moveTo>
                  <a:lnTo>
                    <a:pt x="2492" y="2720"/>
                  </a:lnTo>
                  <a:lnTo>
                    <a:pt x="2492" y="2734"/>
                  </a:lnTo>
                  <a:lnTo>
                    <a:pt x="2478" y="2734"/>
                  </a:lnTo>
                  <a:lnTo>
                    <a:pt x="2478" y="2720"/>
                  </a:lnTo>
                  <a:close/>
                  <a:moveTo>
                    <a:pt x="2519" y="2720"/>
                  </a:moveTo>
                  <a:lnTo>
                    <a:pt x="2533" y="2720"/>
                  </a:lnTo>
                  <a:lnTo>
                    <a:pt x="2533" y="2734"/>
                  </a:lnTo>
                  <a:lnTo>
                    <a:pt x="2519" y="2734"/>
                  </a:lnTo>
                  <a:lnTo>
                    <a:pt x="2519" y="2720"/>
                  </a:lnTo>
                  <a:close/>
                  <a:moveTo>
                    <a:pt x="2561" y="2720"/>
                  </a:moveTo>
                  <a:lnTo>
                    <a:pt x="2575" y="2720"/>
                  </a:lnTo>
                  <a:lnTo>
                    <a:pt x="2575" y="2734"/>
                  </a:lnTo>
                  <a:lnTo>
                    <a:pt x="2561" y="2734"/>
                  </a:lnTo>
                  <a:lnTo>
                    <a:pt x="2561" y="2720"/>
                  </a:lnTo>
                  <a:close/>
                  <a:moveTo>
                    <a:pt x="2603" y="2720"/>
                  </a:moveTo>
                  <a:lnTo>
                    <a:pt x="2617" y="2720"/>
                  </a:lnTo>
                  <a:lnTo>
                    <a:pt x="2617" y="2734"/>
                  </a:lnTo>
                  <a:lnTo>
                    <a:pt x="2603" y="2734"/>
                  </a:lnTo>
                  <a:lnTo>
                    <a:pt x="2603" y="2720"/>
                  </a:lnTo>
                  <a:close/>
                  <a:moveTo>
                    <a:pt x="2644" y="2720"/>
                  </a:moveTo>
                  <a:lnTo>
                    <a:pt x="2658" y="2720"/>
                  </a:lnTo>
                  <a:lnTo>
                    <a:pt x="2658" y="2734"/>
                  </a:lnTo>
                  <a:lnTo>
                    <a:pt x="2644" y="2734"/>
                  </a:lnTo>
                  <a:lnTo>
                    <a:pt x="2644" y="2720"/>
                  </a:lnTo>
                  <a:close/>
                  <a:moveTo>
                    <a:pt x="2686" y="2720"/>
                  </a:moveTo>
                  <a:lnTo>
                    <a:pt x="2700" y="2720"/>
                  </a:lnTo>
                  <a:lnTo>
                    <a:pt x="2700" y="2734"/>
                  </a:lnTo>
                  <a:lnTo>
                    <a:pt x="2686" y="2734"/>
                  </a:lnTo>
                  <a:lnTo>
                    <a:pt x="2686" y="2720"/>
                  </a:lnTo>
                  <a:close/>
                  <a:moveTo>
                    <a:pt x="2728" y="2720"/>
                  </a:moveTo>
                  <a:lnTo>
                    <a:pt x="2742" y="2720"/>
                  </a:lnTo>
                  <a:lnTo>
                    <a:pt x="2742" y="2734"/>
                  </a:lnTo>
                  <a:lnTo>
                    <a:pt x="2728" y="2734"/>
                  </a:lnTo>
                  <a:lnTo>
                    <a:pt x="2728" y="2720"/>
                  </a:lnTo>
                  <a:close/>
                  <a:moveTo>
                    <a:pt x="2770" y="2720"/>
                  </a:moveTo>
                  <a:lnTo>
                    <a:pt x="2783" y="2720"/>
                  </a:lnTo>
                  <a:lnTo>
                    <a:pt x="2783" y="2734"/>
                  </a:lnTo>
                  <a:lnTo>
                    <a:pt x="2770" y="2734"/>
                  </a:lnTo>
                  <a:lnTo>
                    <a:pt x="2770" y="2720"/>
                  </a:lnTo>
                  <a:close/>
                  <a:moveTo>
                    <a:pt x="2811" y="2720"/>
                  </a:moveTo>
                  <a:lnTo>
                    <a:pt x="2825" y="2720"/>
                  </a:lnTo>
                  <a:lnTo>
                    <a:pt x="2825" y="2734"/>
                  </a:lnTo>
                  <a:lnTo>
                    <a:pt x="2811" y="2734"/>
                  </a:lnTo>
                  <a:lnTo>
                    <a:pt x="2811" y="2720"/>
                  </a:lnTo>
                  <a:close/>
                  <a:moveTo>
                    <a:pt x="2853" y="2720"/>
                  </a:moveTo>
                  <a:lnTo>
                    <a:pt x="2867" y="2720"/>
                  </a:lnTo>
                  <a:lnTo>
                    <a:pt x="2867" y="2734"/>
                  </a:lnTo>
                  <a:lnTo>
                    <a:pt x="2853" y="2734"/>
                  </a:lnTo>
                  <a:lnTo>
                    <a:pt x="2853" y="2720"/>
                  </a:lnTo>
                  <a:close/>
                  <a:moveTo>
                    <a:pt x="2895" y="2720"/>
                  </a:moveTo>
                  <a:lnTo>
                    <a:pt x="2909" y="2720"/>
                  </a:lnTo>
                  <a:lnTo>
                    <a:pt x="2909" y="2734"/>
                  </a:lnTo>
                  <a:lnTo>
                    <a:pt x="2895" y="2734"/>
                  </a:lnTo>
                  <a:lnTo>
                    <a:pt x="2895" y="2720"/>
                  </a:lnTo>
                  <a:close/>
                  <a:moveTo>
                    <a:pt x="2936" y="2720"/>
                  </a:moveTo>
                  <a:lnTo>
                    <a:pt x="2950" y="2720"/>
                  </a:lnTo>
                  <a:lnTo>
                    <a:pt x="2950" y="2734"/>
                  </a:lnTo>
                  <a:lnTo>
                    <a:pt x="2936" y="2734"/>
                  </a:lnTo>
                  <a:lnTo>
                    <a:pt x="2936" y="2720"/>
                  </a:lnTo>
                  <a:close/>
                  <a:moveTo>
                    <a:pt x="2978" y="2720"/>
                  </a:moveTo>
                  <a:lnTo>
                    <a:pt x="2992" y="2720"/>
                  </a:lnTo>
                  <a:lnTo>
                    <a:pt x="2992" y="2734"/>
                  </a:lnTo>
                  <a:lnTo>
                    <a:pt x="2978" y="2734"/>
                  </a:lnTo>
                  <a:lnTo>
                    <a:pt x="2978" y="2720"/>
                  </a:lnTo>
                  <a:close/>
                  <a:moveTo>
                    <a:pt x="3020" y="2720"/>
                  </a:moveTo>
                  <a:lnTo>
                    <a:pt x="3034" y="2720"/>
                  </a:lnTo>
                  <a:lnTo>
                    <a:pt x="3034" y="2734"/>
                  </a:lnTo>
                  <a:lnTo>
                    <a:pt x="3020" y="2734"/>
                  </a:lnTo>
                  <a:lnTo>
                    <a:pt x="3020" y="2720"/>
                  </a:lnTo>
                  <a:close/>
                  <a:moveTo>
                    <a:pt x="3062" y="2720"/>
                  </a:moveTo>
                  <a:lnTo>
                    <a:pt x="3075" y="2720"/>
                  </a:lnTo>
                  <a:lnTo>
                    <a:pt x="3075" y="2734"/>
                  </a:lnTo>
                  <a:lnTo>
                    <a:pt x="3062" y="2734"/>
                  </a:lnTo>
                  <a:lnTo>
                    <a:pt x="3062" y="2720"/>
                  </a:lnTo>
                  <a:close/>
                  <a:moveTo>
                    <a:pt x="3103" y="2720"/>
                  </a:moveTo>
                  <a:lnTo>
                    <a:pt x="3117" y="2720"/>
                  </a:lnTo>
                  <a:lnTo>
                    <a:pt x="3117" y="2734"/>
                  </a:lnTo>
                  <a:lnTo>
                    <a:pt x="3103" y="2734"/>
                  </a:lnTo>
                  <a:lnTo>
                    <a:pt x="3103" y="2720"/>
                  </a:lnTo>
                  <a:close/>
                  <a:moveTo>
                    <a:pt x="3145" y="2720"/>
                  </a:moveTo>
                  <a:lnTo>
                    <a:pt x="3159" y="2720"/>
                  </a:lnTo>
                  <a:lnTo>
                    <a:pt x="3159" y="2734"/>
                  </a:lnTo>
                  <a:lnTo>
                    <a:pt x="3145" y="2734"/>
                  </a:lnTo>
                  <a:lnTo>
                    <a:pt x="3145" y="2720"/>
                  </a:lnTo>
                  <a:close/>
                  <a:moveTo>
                    <a:pt x="3187" y="2720"/>
                  </a:moveTo>
                  <a:lnTo>
                    <a:pt x="3201" y="2720"/>
                  </a:lnTo>
                  <a:lnTo>
                    <a:pt x="3201" y="2734"/>
                  </a:lnTo>
                  <a:lnTo>
                    <a:pt x="3187" y="2734"/>
                  </a:lnTo>
                  <a:lnTo>
                    <a:pt x="3187" y="2720"/>
                  </a:lnTo>
                  <a:close/>
                  <a:moveTo>
                    <a:pt x="3228" y="2720"/>
                  </a:moveTo>
                  <a:lnTo>
                    <a:pt x="3242" y="2720"/>
                  </a:lnTo>
                  <a:lnTo>
                    <a:pt x="3242" y="2734"/>
                  </a:lnTo>
                  <a:lnTo>
                    <a:pt x="3228" y="2734"/>
                  </a:lnTo>
                  <a:lnTo>
                    <a:pt x="3228" y="2720"/>
                  </a:lnTo>
                  <a:close/>
                  <a:moveTo>
                    <a:pt x="3270" y="2720"/>
                  </a:moveTo>
                  <a:lnTo>
                    <a:pt x="3284" y="2720"/>
                  </a:lnTo>
                  <a:lnTo>
                    <a:pt x="3284" y="2734"/>
                  </a:lnTo>
                  <a:lnTo>
                    <a:pt x="3270" y="2734"/>
                  </a:lnTo>
                  <a:lnTo>
                    <a:pt x="3270" y="2720"/>
                  </a:lnTo>
                  <a:close/>
                  <a:moveTo>
                    <a:pt x="3312" y="2720"/>
                  </a:moveTo>
                  <a:lnTo>
                    <a:pt x="3326" y="2720"/>
                  </a:lnTo>
                  <a:lnTo>
                    <a:pt x="3326" y="2734"/>
                  </a:lnTo>
                  <a:lnTo>
                    <a:pt x="3312" y="2734"/>
                  </a:lnTo>
                  <a:lnTo>
                    <a:pt x="3312" y="2720"/>
                  </a:lnTo>
                  <a:close/>
                  <a:moveTo>
                    <a:pt x="3353" y="2720"/>
                  </a:moveTo>
                  <a:lnTo>
                    <a:pt x="3367" y="2720"/>
                  </a:lnTo>
                  <a:lnTo>
                    <a:pt x="3367" y="2734"/>
                  </a:lnTo>
                  <a:lnTo>
                    <a:pt x="3353" y="2734"/>
                  </a:lnTo>
                  <a:lnTo>
                    <a:pt x="3353" y="2720"/>
                  </a:lnTo>
                  <a:close/>
                  <a:moveTo>
                    <a:pt x="3395" y="2720"/>
                  </a:moveTo>
                  <a:lnTo>
                    <a:pt x="3409" y="2720"/>
                  </a:lnTo>
                  <a:lnTo>
                    <a:pt x="3409" y="2734"/>
                  </a:lnTo>
                  <a:lnTo>
                    <a:pt x="3395" y="2734"/>
                  </a:lnTo>
                  <a:lnTo>
                    <a:pt x="3395" y="2720"/>
                  </a:lnTo>
                  <a:close/>
                  <a:moveTo>
                    <a:pt x="3437" y="2720"/>
                  </a:moveTo>
                  <a:lnTo>
                    <a:pt x="3451" y="2720"/>
                  </a:lnTo>
                  <a:lnTo>
                    <a:pt x="3451" y="2734"/>
                  </a:lnTo>
                  <a:lnTo>
                    <a:pt x="3437" y="2734"/>
                  </a:lnTo>
                  <a:lnTo>
                    <a:pt x="3437" y="2720"/>
                  </a:lnTo>
                  <a:close/>
                  <a:moveTo>
                    <a:pt x="3479" y="2720"/>
                  </a:moveTo>
                  <a:lnTo>
                    <a:pt x="3492" y="2720"/>
                  </a:lnTo>
                  <a:lnTo>
                    <a:pt x="3492" y="2734"/>
                  </a:lnTo>
                  <a:lnTo>
                    <a:pt x="3479" y="2734"/>
                  </a:lnTo>
                  <a:lnTo>
                    <a:pt x="3479" y="2720"/>
                  </a:lnTo>
                  <a:close/>
                  <a:moveTo>
                    <a:pt x="3520" y="2720"/>
                  </a:moveTo>
                  <a:lnTo>
                    <a:pt x="3534" y="2720"/>
                  </a:lnTo>
                  <a:lnTo>
                    <a:pt x="3534" y="2734"/>
                  </a:lnTo>
                  <a:lnTo>
                    <a:pt x="3520" y="2734"/>
                  </a:lnTo>
                  <a:lnTo>
                    <a:pt x="3520" y="2720"/>
                  </a:lnTo>
                  <a:close/>
                  <a:moveTo>
                    <a:pt x="3562" y="2720"/>
                  </a:moveTo>
                  <a:lnTo>
                    <a:pt x="3576" y="2720"/>
                  </a:lnTo>
                  <a:lnTo>
                    <a:pt x="3576" y="2734"/>
                  </a:lnTo>
                  <a:lnTo>
                    <a:pt x="3562" y="2734"/>
                  </a:lnTo>
                  <a:lnTo>
                    <a:pt x="3562" y="2720"/>
                  </a:lnTo>
                  <a:close/>
                  <a:moveTo>
                    <a:pt x="3604" y="2720"/>
                  </a:moveTo>
                  <a:lnTo>
                    <a:pt x="3618" y="2720"/>
                  </a:lnTo>
                  <a:lnTo>
                    <a:pt x="3618" y="2734"/>
                  </a:lnTo>
                  <a:lnTo>
                    <a:pt x="3604" y="2734"/>
                  </a:lnTo>
                  <a:lnTo>
                    <a:pt x="3604" y="2720"/>
                  </a:lnTo>
                  <a:close/>
                  <a:moveTo>
                    <a:pt x="3645" y="2720"/>
                  </a:moveTo>
                  <a:lnTo>
                    <a:pt x="3659" y="2720"/>
                  </a:lnTo>
                  <a:lnTo>
                    <a:pt x="3659" y="2734"/>
                  </a:lnTo>
                  <a:lnTo>
                    <a:pt x="3645" y="2734"/>
                  </a:lnTo>
                  <a:lnTo>
                    <a:pt x="3645" y="2720"/>
                  </a:lnTo>
                  <a:close/>
                  <a:moveTo>
                    <a:pt x="3687" y="2720"/>
                  </a:moveTo>
                  <a:lnTo>
                    <a:pt x="3701" y="2720"/>
                  </a:lnTo>
                  <a:lnTo>
                    <a:pt x="3701" y="2734"/>
                  </a:lnTo>
                  <a:lnTo>
                    <a:pt x="3687" y="2734"/>
                  </a:lnTo>
                  <a:lnTo>
                    <a:pt x="3687" y="2720"/>
                  </a:lnTo>
                  <a:close/>
                  <a:moveTo>
                    <a:pt x="3729" y="2720"/>
                  </a:moveTo>
                  <a:lnTo>
                    <a:pt x="3743" y="2720"/>
                  </a:lnTo>
                  <a:lnTo>
                    <a:pt x="3743" y="2734"/>
                  </a:lnTo>
                  <a:lnTo>
                    <a:pt x="3729" y="2734"/>
                  </a:lnTo>
                  <a:lnTo>
                    <a:pt x="3729" y="2720"/>
                  </a:lnTo>
                  <a:close/>
                  <a:moveTo>
                    <a:pt x="3770" y="2720"/>
                  </a:moveTo>
                  <a:lnTo>
                    <a:pt x="3784" y="2720"/>
                  </a:lnTo>
                  <a:lnTo>
                    <a:pt x="3784" y="2734"/>
                  </a:lnTo>
                  <a:lnTo>
                    <a:pt x="3770" y="2734"/>
                  </a:lnTo>
                  <a:lnTo>
                    <a:pt x="3770" y="2720"/>
                  </a:lnTo>
                  <a:close/>
                  <a:moveTo>
                    <a:pt x="3812" y="2720"/>
                  </a:moveTo>
                  <a:lnTo>
                    <a:pt x="3826" y="2720"/>
                  </a:lnTo>
                  <a:lnTo>
                    <a:pt x="3826" y="2734"/>
                  </a:lnTo>
                  <a:lnTo>
                    <a:pt x="3812" y="2734"/>
                  </a:lnTo>
                  <a:lnTo>
                    <a:pt x="3812" y="2720"/>
                  </a:lnTo>
                  <a:close/>
                  <a:moveTo>
                    <a:pt x="3854" y="2720"/>
                  </a:moveTo>
                  <a:lnTo>
                    <a:pt x="3868" y="2720"/>
                  </a:lnTo>
                  <a:lnTo>
                    <a:pt x="3868" y="2734"/>
                  </a:lnTo>
                  <a:lnTo>
                    <a:pt x="3854" y="2734"/>
                  </a:lnTo>
                  <a:lnTo>
                    <a:pt x="3854" y="2720"/>
                  </a:lnTo>
                  <a:close/>
                  <a:moveTo>
                    <a:pt x="3896" y="2720"/>
                  </a:moveTo>
                  <a:lnTo>
                    <a:pt x="3909" y="2720"/>
                  </a:lnTo>
                  <a:lnTo>
                    <a:pt x="3909" y="2734"/>
                  </a:lnTo>
                  <a:lnTo>
                    <a:pt x="3896" y="2734"/>
                  </a:lnTo>
                  <a:lnTo>
                    <a:pt x="3896" y="2720"/>
                  </a:lnTo>
                  <a:close/>
                  <a:moveTo>
                    <a:pt x="3937" y="2720"/>
                  </a:moveTo>
                  <a:lnTo>
                    <a:pt x="3951" y="2720"/>
                  </a:lnTo>
                  <a:lnTo>
                    <a:pt x="3951" y="2734"/>
                  </a:lnTo>
                  <a:lnTo>
                    <a:pt x="3937" y="2734"/>
                  </a:lnTo>
                  <a:lnTo>
                    <a:pt x="3937" y="2720"/>
                  </a:lnTo>
                  <a:close/>
                  <a:moveTo>
                    <a:pt x="3979" y="2720"/>
                  </a:moveTo>
                  <a:lnTo>
                    <a:pt x="3993" y="2720"/>
                  </a:lnTo>
                  <a:lnTo>
                    <a:pt x="3993" y="2734"/>
                  </a:lnTo>
                  <a:lnTo>
                    <a:pt x="3979" y="2734"/>
                  </a:lnTo>
                  <a:lnTo>
                    <a:pt x="3979" y="2720"/>
                  </a:lnTo>
                  <a:close/>
                  <a:moveTo>
                    <a:pt x="4021" y="2720"/>
                  </a:moveTo>
                  <a:lnTo>
                    <a:pt x="4035" y="2720"/>
                  </a:lnTo>
                  <a:lnTo>
                    <a:pt x="4035" y="2734"/>
                  </a:lnTo>
                  <a:lnTo>
                    <a:pt x="4021" y="2734"/>
                  </a:lnTo>
                  <a:lnTo>
                    <a:pt x="4021" y="2720"/>
                  </a:lnTo>
                  <a:close/>
                  <a:moveTo>
                    <a:pt x="4062" y="2720"/>
                  </a:moveTo>
                  <a:lnTo>
                    <a:pt x="4076" y="2720"/>
                  </a:lnTo>
                  <a:lnTo>
                    <a:pt x="4076" y="2734"/>
                  </a:lnTo>
                  <a:lnTo>
                    <a:pt x="4062" y="2734"/>
                  </a:lnTo>
                  <a:lnTo>
                    <a:pt x="4062" y="2720"/>
                  </a:lnTo>
                  <a:close/>
                  <a:moveTo>
                    <a:pt x="4104" y="2720"/>
                  </a:moveTo>
                  <a:lnTo>
                    <a:pt x="4118" y="2720"/>
                  </a:lnTo>
                  <a:lnTo>
                    <a:pt x="4118" y="2734"/>
                  </a:lnTo>
                  <a:lnTo>
                    <a:pt x="4104" y="2734"/>
                  </a:lnTo>
                  <a:lnTo>
                    <a:pt x="4104" y="2720"/>
                  </a:lnTo>
                  <a:close/>
                  <a:moveTo>
                    <a:pt x="4146" y="2720"/>
                  </a:moveTo>
                  <a:lnTo>
                    <a:pt x="4160" y="2720"/>
                  </a:lnTo>
                  <a:lnTo>
                    <a:pt x="4160" y="2734"/>
                  </a:lnTo>
                  <a:lnTo>
                    <a:pt x="4146" y="2734"/>
                  </a:lnTo>
                  <a:lnTo>
                    <a:pt x="4146" y="2720"/>
                  </a:lnTo>
                  <a:close/>
                  <a:moveTo>
                    <a:pt x="4187" y="2720"/>
                  </a:moveTo>
                  <a:lnTo>
                    <a:pt x="4201" y="2720"/>
                  </a:lnTo>
                  <a:lnTo>
                    <a:pt x="4201" y="2734"/>
                  </a:lnTo>
                  <a:lnTo>
                    <a:pt x="4187" y="2734"/>
                  </a:lnTo>
                  <a:lnTo>
                    <a:pt x="4187" y="2720"/>
                  </a:lnTo>
                  <a:close/>
                  <a:moveTo>
                    <a:pt x="4229" y="2720"/>
                  </a:moveTo>
                  <a:lnTo>
                    <a:pt x="4243" y="2720"/>
                  </a:lnTo>
                  <a:lnTo>
                    <a:pt x="4243" y="2734"/>
                  </a:lnTo>
                  <a:lnTo>
                    <a:pt x="4229" y="2734"/>
                  </a:lnTo>
                  <a:lnTo>
                    <a:pt x="4229" y="2720"/>
                  </a:lnTo>
                  <a:close/>
                  <a:moveTo>
                    <a:pt x="4271" y="2720"/>
                  </a:moveTo>
                  <a:lnTo>
                    <a:pt x="4285" y="2720"/>
                  </a:lnTo>
                  <a:lnTo>
                    <a:pt x="4285" y="2734"/>
                  </a:lnTo>
                  <a:lnTo>
                    <a:pt x="4271" y="2734"/>
                  </a:lnTo>
                  <a:lnTo>
                    <a:pt x="4271" y="2720"/>
                  </a:lnTo>
                  <a:close/>
                  <a:moveTo>
                    <a:pt x="4313" y="2720"/>
                  </a:moveTo>
                  <a:lnTo>
                    <a:pt x="4326" y="2720"/>
                  </a:lnTo>
                  <a:lnTo>
                    <a:pt x="4326" y="2734"/>
                  </a:lnTo>
                  <a:lnTo>
                    <a:pt x="4313" y="2734"/>
                  </a:lnTo>
                  <a:lnTo>
                    <a:pt x="4313" y="2720"/>
                  </a:lnTo>
                  <a:close/>
                  <a:moveTo>
                    <a:pt x="4354" y="2720"/>
                  </a:moveTo>
                  <a:lnTo>
                    <a:pt x="4368" y="2720"/>
                  </a:lnTo>
                  <a:lnTo>
                    <a:pt x="4368" y="2734"/>
                  </a:lnTo>
                  <a:lnTo>
                    <a:pt x="4354" y="2734"/>
                  </a:lnTo>
                  <a:lnTo>
                    <a:pt x="4354" y="2720"/>
                  </a:lnTo>
                  <a:close/>
                  <a:moveTo>
                    <a:pt x="4396" y="2720"/>
                  </a:moveTo>
                  <a:lnTo>
                    <a:pt x="4410" y="2720"/>
                  </a:lnTo>
                  <a:lnTo>
                    <a:pt x="4410" y="2734"/>
                  </a:lnTo>
                  <a:lnTo>
                    <a:pt x="4396" y="2734"/>
                  </a:lnTo>
                  <a:lnTo>
                    <a:pt x="4396" y="2720"/>
                  </a:lnTo>
                  <a:close/>
                  <a:moveTo>
                    <a:pt x="4438" y="2720"/>
                  </a:moveTo>
                  <a:lnTo>
                    <a:pt x="4452" y="2720"/>
                  </a:lnTo>
                  <a:lnTo>
                    <a:pt x="4452" y="2734"/>
                  </a:lnTo>
                  <a:lnTo>
                    <a:pt x="4438" y="2734"/>
                  </a:lnTo>
                  <a:lnTo>
                    <a:pt x="4438" y="2720"/>
                  </a:lnTo>
                  <a:close/>
                  <a:moveTo>
                    <a:pt x="4479" y="2720"/>
                  </a:moveTo>
                  <a:lnTo>
                    <a:pt x="4493" y="2720"/>
                  </a:lnTo>
                  <a:lnTo>
                    <a:pt x="4493" y="2734"/>
                  </a:lnTo>
                  <a:lnTo>
                    <a:pt x="4479" y="2734"/>
                  </a:lnTo>
                  <a:lnTo>
                    <a:pt x="4479" y="2720"/>
                  </a:lnTo>
                  <a:close/>
                  <a:moveTo>
                    <a:pt x="4521" y="2720"/>
                  </a:moveTo>
                  <a:lnTo>
                    <a:pt x="4535" y="2720"/>
                  </a:lnTo>
                  <a:lnTo>
                    <a:pt x="4535" y="2734"/>
                  </a:lnTo>
                  <a:lnTo>
                    <a:pt x="4521" y="2734"/>
                  </a:lnTo>
                  <a:lnTo>
                    <a:pt x="4521" y="2720"/>
                  </a:lnTo>
                  <a:close/>
                  <a:moveTo>
                    <a:pt x="4563" y="2720"/>
                  </a:moveTo>
                  <a:lnTo>
                    <a:pt x="4577" y="2720"/>
                  </a:lnTo>
                  <a:lnTo>
                    <a:pt x="4577" y="2734"/>
                  </a:lnTo>
                  <a:lnTo>
                    <a:pt x="4563" y="2734"/>
                  </a:lnTo>
                  <a:lnTo>
                    <a:pt x="4563" y="2720"/>
                  </a:lnTo>
                  <a:close/>
                  <a:moveTo>
                    <a:pt x="4605" y="2720"/>
                  </a:moveTo>
                  <a:lnTo>
                    <a:pt x="4618" y="2720"/>
                  </a:lnTo>
                  <a:lnTo>
                    <a:pt x="4618" y="2734"/>
                  </a:lnTo>
                  <a:lnTo>
                    <a:pt x="4605" y="2734"/>
                  </a:lnTo>
                  <a:lnTo>
                    <a:pt x="4605" y="2720"/>
                  </a:lnTo>
                  <a:close/>
                  <a:moveTo>
                    <a:pt x="4646" y="2720"/>
                  </a:moveTo>
                  <a:lnTo>
                    <a:pt x="4660" y="2720"/>
                  </a:lnTo>
                  <a:lnTo>
                    <a:pt x="4660" y="2734"/>
                  </a:lnTo>
                  <a:lnTo>
                    <a:pt x="4646" y="2734"/>
                  </a:lnTo>
                  <a:lnTo>
                    <a:pt x="4646" y="2720"/>
                  </a:lnTo>
                  <a:close/>
                  <a:moveTo>
                    <a:pt x="4688" y="2720"/>
                  </a:moveTo>
                  <a:lnTo>
                    <a:pt x="4702" y="2720"/>
                  </a:lnTo>
                  <a:lnTo>
                    <a:pt x="4702" y="2734"/>
                  </a:lnTo>
                  <a:lnTo>
                    <a:pt x="4688" y="2734"/>
                  </a:lnTo>
                  <a:lnTo>
                    <a:pt x="4688" y="2720"/>
                  </a:lnTo>
                  <a:close/>
                  <a:moveTo>
                    <a:pt x="4730" y="2720"/>
                  </a:moveTo>
                  <a:lnTo>
                    <a:pt x="4744" y="2720"/>
                  </a:lnTo>
                  <a:lnTo>
                    <a:pt x="4744" y="2734"/>
                  </a:lnTo>
                  <a:lnTo>
                    <a:pt x="4730" y="2734"/>
                  </a:lnTo>
                  <a:lnTo>
                    <a:pt x="4730" y="2720"/>
                  </a:lnTo>
                  <a:close/>
                  <a:moveTo>
                    <a:pt x="4771" y="2720"/>
                  </a:moveTo>
                  <a:lnTo>
                    <a:pt x="4785" y="2720"/>
                  </a:lnTo>
                  <a:lnTo>
                    <a:pt x="4785" y="2734"/>
                  </a:lnTo>
                  <a:lnTo>
                    <a:pt x="4771" y="2734"/>
                  </a:lnTo>
                  <a:lnTo>
                    <a:pt x="4771" y="2720"/>
                  </a:lnTo>
                  <a:close/>
                  <a:moveTo>
                    <a:pt x="4813" y="2720"/>
                  </a:moveTo>
                  <a:lnTo>
                    <a:pt x="4827" y="2720"/>
                  </a:lnTo>
                  <a:lnTo>
                    <a:pt x="4827" y="2734"/>
                  </a:lnTo>
                  <a:lnTo>
                    <a:pt x="4813" y="2734"/>
                  </a:lnTo>
                  <a:lnTo>
                    <a:pt x="4813" y="2720"/>
                  </a:lnTo>
                  <a:close/>
                  <a:moveTo>
                    <a:pt x="4855" y="2720"/>
                  </a:moveTo>
                  <a:lnTo>
                    <a:pt x="4869" y="2720"/>
                  </a:lnTo>
                  <a:lnTo>
                    <a:pt x="4869" y="2734"/>
                  </a:lnTo>
                  <a:lnTo>
                    <a:pt x="4855" y="2734"/>
                  </a:lnTo>
                  <a:lnTo>
                    <a:pt x="4855" y="2720"/>
                  </a:lnTo>
                  <a:close/>
                  <a:moveTo>
                    <a:pt x="4896" y="2720"/>
                  </a:moveTo>
                  <a:lnTo>
                    <a:pt x="4910" y="2720"/>
                  </a:lnTo>
                  <a:lnTo>
                    <a:pt x="4910" y="2734"/>
                  </a:lnTo>
                  <a:lnTo>
                    <a:pt x="4896" y="2734"/>
                  </a:lnTo>
                  <a:lnTo>
                    <a:pt x="4896" y="2720"/>
                  </a:lnTo>
                  <a:close/>
                  <a:moveTo>
                    <a:pt x="4938" y="2720"/>
                  </a:moveTo>
                  <a:lnTo>
                    <a:pt x="4952" y="2720"/>
                  </a:lnTo>
                  <a:lnTo>
                    <a:pt x="4952" y="2734"/>
                  </a:lnTo>
                  <a:lnTo>
                    <a:pt x="4938" y="2734"/>
                  </a:lnTo>
                  <a:lnTo>
                    <a:pt x="4938" y="2720"/>
                  </a:lnTo>
                  <a:close/>
                  <a:moveTo>
                    <a:pt x="4980" y="2720"/>
                  </a:moveTo>
                  <a:lnTo>
                    <a:pt x="4994" y="2720"/>
                  </a:lnTo>
                  <a:lnTo>
                    <a:pt x="4994" y="2734"/>
                  </a:lnTo>
                  <a:lnTo>
                    <a:pt x="4980" y="2734"/>
                  </a:lnTo>
                  <a:lnTo>
                    <a:pt x="4980" y="2720"/>
                  </a:lnTo>
                  <a:close/>
                  <a:moveTo>
                    <a:pt x="5022" y="2720"/>
                  </a:moveTo>
                  <a:lnTo>
                    <a:pt x="5035" y="2720"/>
                  </a:lnTo>
                  <a:lnTo>
                    <a:pt x="5035" y="2734"/>
                  </a:lnTo>
                  <a:lnTo>
                    <a:pt x="5022" y="2734"/>
                  </a:lnTo>
                  <a:lnTo>
                    <a:pt x="5022" y="2720"/>
                  </a:lnTo>
                  <a:close/>
                  <a:moveTo>
                    <a:pt x="5063" y="2720"/>
                  </a:moveTo>
                  <a:lnTo>
                    <a:pt x="5077" y="2720"/>
                  </a:lnTo>
                  <a:lnTo>
                    <a:pt x="5077" y="2734"/>
                  </a:lnTo>
                  <a:lnTo>
                    <a:pt x="5063" y="2734"/>
                  </a:lnTo>
                  <a:lnTo>
                    <a:pt x="5063" y="2720"/>
                  </a:lnTo>
                  <a:close/>
                  <a:moveTo>
                    <a:pt x="5105" y="2720"/>
                  </a:moveTo>
                  <a:lnTo>
                    <a:pt x="5119" y="2720"/>
                  </a:lnTo>
                  <a:lnTo>
                    <a:pt x="5119" y="2734"/>
                  </a:lnTo>
                  <a:lnTo>
                    <a:pt x="5105" y="2734"/>
                  </a:lnTo>
                  <a:lnTo>
                    <a:pt x="5105" y="2720"/>
                  </a:lnTo>
                  <a:close/>
                  <a:moveTo>
                    <a:pt x="5147" y="2720"/>
                  </a:moveTo>
                  <a:lnTo>
                    <a:pt x="5161" y="2720"/>
                  </a:lnTo>
                  <a:lnTo>
                    <a:pt x="5161" y="2734"/>
                  </a:lnTo>
                  <a:lnTo>
                    <a:pt x="5147" y="2734"/>
                  </a:lnTo>
                  <a:lnTo>
                    <a:pt x="5147" y="2720"/>
                  </a:lnTo>
                  <a:close/>
                  <a:moveTo>
                    <a:pt x="5188" y="2720"/>
                  </a:moveTo>
                  <a:lnTo>
                    <a:pt x="5202" y="2720"/>
                  </a:lnTo>
                  <a:lnTo>
                    <a:pt x="5202" y="2734"/>
                  </a:lnTo>
                  <a:lnTo>
                    <a:pt x="5188" y="2734"/>
                  </a:lnTo>
                  <a:lnTo>
                    <a:pt x="5188" y="2720"/>
                  </a:lnTo>
                  <a:close/>
                  <a:moveTo>
                    <a:pt x="5230" y="2720"/>
                  </a:moveTo>
                  <a:lnTo>
                    <a:pt x="5244" y="2720"/>
                  </a:lnTo>
                  <a:lnTo>
                    <a:pt x="5244" y="2734"/>
                  </a:lnTo>
                  <a:lnTo>
                    <a:pt x="5230" y="2734"/>
                  </a:lnTo>
                  <a:lnTo>
                    <a:pt x="5230" y="2720"/>
                  </a:lnTo>
                  <a:close/>
                  <a:moveTo>
                    <a:pt x="5272" y="2720"/>
                  </a:moveTo>
                  <a:lnTo>
                    <a:pt x="5286" y="2720"/>
                  </a:lnTo>
                  <a:lnTo>
                    <a:pt x="5286" y="2734"/>
                  </a:lnTo>
                  <a:lnTo>
                    <a:pt x="5272" y="2734"/>
                  </a:lnTo>
                  <a:lnTo>
                    <a:pt x="5272" y="2720"/>
                  </a:lnTo>
                  <a:close/>
                  <a:moveTo>
                    <a:pt x="5313" y="2720"/>
                  </a:moveTo>
                  <a:lnTo>
                    <a:pt x="5327" y="2720"/>
                  </a:lnTo>
                  <a:lnTo>
                    <a:pt x="5327" y="2734"/>
                  </a:lnTo>
                  <a:lnTo>
                    <a:pt x="5313" y="2734"/>
                  </a:lnTo>
                  <a:lnTo>
                    <a:pt x="5313" y="2720"/>
                  </a:lnTo>
                  <a:close/>
                  <a:moveTo>
                    <a:pt x="5355" y="2720"/>
                  </a:moveTo>
                  <a:lnTo>
                    <a:pt x="5369" y="2720"/>
                  </a:lnTo>
                  <a:lnTo>
                    <a:pt x="5369" y="2734"/>
                  </a:lnTo>
                  <a:lnTo>
                    <a:pt x="5355" y="2734"/>
                  </a:lnTo>
                  <a:lnTo>
                    <a:pt x="5355" y="2720"/>
                  </a:lnTo>
                  <a:close/>
                  <a:moveTo>
                    <a:pt x="5397" y="2720"/>
                  </a:moveTo>
                  <a:lnTo>
                    <a:pt x="5411" y="2720"/>
                  </a:lnTo>
                  <a:lnTo>
                    <a:pt x="5411" y="2734"/>
                  </a:lnTo>
                  <a:lnTo>
                    <a:pt x="5397" y="2734"/>
                  </a:lnTo>
                  <a:lnTo>
                    <a:pt x="5397" y="2720"/>
                  </a:lnTo>
                  <a:close/>
                  <a:moveTo>
                    <a:pt x="5439" y="2720"/>
                  </a:moveTo>
                  <a:lnTo>
                    <a:pt x="5452" y="2720"/>
                  </a:lnTo>
                  <a:lnTo>
                    <a:pt x="5452" y="2734"/>
                  </a:lnTo>
                  <a:lnTo>
                    <a:pt x="5439" y="2734"/>
                  </a:lnTo>
                  <a:lnTo>
                    <a:pt x="5439" y="2720"/>
                  </a:lnTo>
                  <a:close/>
                  <a:moveTo>
                    <a:pt x="5480" y="2720"/>
                  </a:moveTo>
                  <a:lnTo>
                    <a:pt x="5494" y="2720"/>
                  </a:lnTo>
                  <a:lnTo>
                    <a:pt x="5494" y="2734"/>
                  </a:lnTo>
                  <a:lnTo>
                    <a:pt x="5480" y="2734"/>
                  </a:lnTo>
                  <a:lnTo>
                    <a:pt x="5480" y="2720"/>
                  </a:lnTo>
                  <a:close/>
                  <a:moveTo>
                    <a:pt x="5522" y="2720"/>
                  </a:moveTo>
                  <a:lnTo>
                    <a:pt x="5536" y="2720"/>
                  </a:lnTo>
                  <a:lnTo>
                    <a:pt x="5536" y="2734"/>
                  </a:lnTo>
                  <a:lnTo>
                    <a:pt x="5522" y="2734"/>
                  </a:lnTo>
                  <a:lnTo>
                    <a:pt x="5522" y="2720"/>
                  </a:lnTo>
                  <a:close/>
                  <a:moveTo>
                    <a:pt x="5552" y="2722"/>
                  </a:moveTo>
                  <a:lnTo>
                    <a:pt x="5552" y="2708"/>
                  </a:lnTo>
                  <a:lnTo>
                    <a:pt x="5565" y="2708"/>
                  </a:lnTo>
                  <a:lnTo>
                    <a:pt x="5565" y="2722"/>
                  </a:lnTo>
                  <a:lnTo>
                    <a:pt x="5552" y="2722"/>
                  </a:lnTo>
                  <a:close/>
                  <a:moveTo>
                    <a:pt x="5552" y="2681"/>
                  </a:moveTo>
                  <a:lnTo>
                    <a:pt x="5552" y="2667"/>
                  </a:lnTo>
                  <a:lnTo>
                    <a:pt x="5565" y="2667"/>
                  </a:lnTo>
                  <a:lnTo>
                    <a:pt x="5565" y="2681"/>
                  </a:lnTo>
                  <a:lnTo>
                    <a:pt x="5552" y="2681"/>
                  </a:lnTo>
                  <a:close/>
                  <a:moveTo>
                    <a:pt x="5552" y="2640"/>
                  </a:moveTo>
                  <a:lnTo>
                    <a:pt x="5552" y="2627"/>
                  </a:lnTo>
                  <a:lnTo>
                    <a:pt x="5565" y="2627"/>
                  </a:lnTo>
                  <a:lnTo>
                    <a:pt x="5565" y="2640"/>
                  </a:lnTo>
                  <a:lnTo>
                    <a:pt x="5552" y="2640"/>
                  </a:lnTo>
                  <a:close/>
                  <a:moveTo>
                    <a:pt x="5552" y="2599"/>
                  </a:moveTo>
                  <a:lnTo>
                    <a:pt x="5552" y="2586"/>
                  </a:lnTo>
                  <a:lnTo>
                    <a:pt x="5565" y="2586"/>
                  </a:lnTo>
                  <a:lnTo>
                    <a:pt x="5565" y="2599"/>
                  </a:lnTo>
                  <a:lnTo>
                    <a:pt x="5552" y="2599"/>
                  </a:lnTo>
                  <a:close/>
                  <a:moveTo>
                    <a:pt x="5552" y="2559"/>
                  </a:moveTo>
                  <a:lnTo>
                    <a:pt x="5552" y="2545"/>
                  </a:lnTo>
                  <a:lnTo>
                    <a:pt x="5565" y="2545"/>
                  </a:lnTo>
                  <a:lnTo>
                    <a:pt x="5565" y="2559"/>
                  </a:lnTo>
                  <a:lnTo>
                    <a:pt x="5552" y="2559"/>
                  </a:lnTo>
                  <a:close/>
                  <a:moveTo>
                    <a:pt x="5552" y="2518"/>
                  </a:moveTo>
                  <a:lnTo>
                    <a:pt x="5552" y="2504"/>
                  </a:lnTo>
                  <a:lnTo>
                    <a:pt x="5565" y="2504"/>
                  </a:lnTo>
                  <a:lnTo>
                    <a:pt x="5565" y="2518"/>
                  </a:lnTo>
                  <a:lnTo>
                    <a:pt x="5552" y="2518"/>
                  </a:lnTo>
                  <a:close/>
                  <a:moveTo>
                    <a:pt x="5552" y="2477"/>
                  </a:moveTo>
                  <a:lnTo>
                    <a:pt x="5552" y="2464"/>
                  </a:lnTo>
                  <a:lnTo>
                    <a:pt x="5565" y="2464"/>
                  </a:lnTo>
                  <a:lnTo>
                    <a:pt x="5565" y="2477"/>
                  </a:lnTo>
                  <a:lnTo>
                    <a:pt x="5552" y="2477"/>
                  </a:lnTo>
                  <a:close/>
                  <a:moveTo>
                    <a:pt x="5552" y="2436"/>
                  </a:moveTo>
                  <a:lnTo>
                    <a:pt x="5552" y="2423"/>
                  </a:lnTo>
                  <a:lnTo>
                    <a:pt x="5565" y="2423"/>
                  </a:lnTo>
                  <a:lnTo>
                    <a:pt x="5565" y="2436"/>
                  </a:lnTo>
                  <a:lnTo>
                    <a:pt x="5552" y="2436"/>
                  </a:lnTo>
                  <a:close/>
                  <a:moveTo>
                    <a:pt x="5552" y="2396"/>
                  </a:moveTo>
                  <a:lnTo>
                    <a:pt x="5552" y="2382"/>
                  </a:lnTo>
                  <a:lnTo>
                    <a:pt x="5565" y="2382"/>
                  </a:lnTo>
                  <a:lnTo>
                    <a:pt x="5565" y="2396"/>
                  </a:lnTo>
                  <a:lnTo>
                    <a:pt x="5552" y="2396"/>
                  </a:lnTo>
                  <a:close/>
                  <a:moveTo>
                    <a:pt x="5552" y="2355"/>
                  </a:moveTo>
                  <a:lnTo>
                    <a:pt x="5552" y="2341"/>
                  </a:lnTo>
                  <a:lnTo>
                    <a:pt x="5565" y="2341"/>
                  </a:lnTo>
                  <a:lnTo>
                    <a:pt x="5565" y="2355"/>
                  </a:lnTo>
                  <a:lnTo>
                    <a:pt x="5552" y="2355"/>
                  </a:lnTo>
                  <a:close/>
                  <a:moveTo>
                    <a:pt x="5552" y="2314"/>
                  </a:moveTo>
                  <a:lnTo>
                    <a:pt x="5552" y="2301"/>
                  </a:lnTo>
                  <a:lnTo>
                    <a:pt x="5565" y="2301"/>
                  </a:lnTo>
                  <a:lnTo>
                    <a:pt x="5565" y="2314"/>
                  </a:lnTo>
                  <a:lnTo>
                    <a:pt x="5552" y="2314"/>
                  </a:lnTo>
                  <a:close/>
                  <a:moveTo>
                    <a:pt x="5552" y="2273"/>
                  </a:moveTo>
                  <a:lnTo>
                    <a:pt x="5552" y="2260"/>
                  </a:lnTo>
                  <a:lnTo>
                    <a:pt x="5565" y="2260"/>
                  </a:lnTo>
                  <a:lnTo>
                    <a:pt x="5565" y="2273"/>
                  </a:lnTo>
                  <a:lnTo>
                    <a:pt x="5552" y="2273"/>
                  </a:lnTo>
                  <a:close/>
                  <a:moveTo>
                    <a:pt x="5552" y="2233"/>
                  </a:moveTo>
                  <a:lnTo>
                    <a:pt x="5552" y="2219"/>
                  </a:lnTo>
                  <a:lnTo>
                    <a:pt x="5565" y="2219"/>
                  </a:lnTo>
                  <a:lnTo>
                    <a:pt x="5565" y="2233"/>
                  </a:lnTo>
                  <a:lnTo>
                    <a:pt x="5552" y="2233"/>
                  </a:lnTo>
                  <a:close/>
                  <a:moveTo>
                    <a:pt x="5552" y="2192"/>
                  </a:moveTo>
                  <a:lnTo>
                    <a:pt x="5552" y="2178"/>
                  </a:lnTo>
                  <a:lnTo>
                    <a:pt x="5565" y="2178"/>
                  </a:lnTo>
                  <a:lnTo>
                    <a:pt x="5565" y="2192"/>
                  </a:lnTo>
                  <a:lnTo>
                    <a:pt x="5552" y="2192"/>
                  </a:lnTo>
                  <a:close/>
                  <a:moveTo>
                    <a:pt x="5552" y="2151"/>
                  </a:moveTo>
                  <a:lnTo>
                    <a:pt x="5552" y="2138"/>
                  </a:lnTo>
                  <a:lnTo>
                    <a:pt x="5565" y="2138"/>
                  </a:lnTo>
                  <a:lnTo>
                    <a:pt x="5565" y="2151"/>
                  </a:lnTo>
                  <a:lnTo>
                    <a:pt x="5552" y="2151"/>
                  </a:lnTo>
                  <a:close/>
                  <a:moveTo>
                    <a:pt x="5552" y="2110"/>
                  </a:moveTo>
                  <a:lnTo>
                    <a:pt x="5552" y="2097"/>
                  </a:lnTo>
                  <a:lnTo>
                    <a:pt x="5565" y="2097"/>
                  </a:lnTo>
                  <a:lnTo>
                    <a:pt x="5565" y="2110"/>
                  </a:lnTo>
                  <a:lnTo>
                    <a:pt x="5552" y="2110"/>
                  </a:lnTo>
                  <a:close/>
                  <a:moveTo>
                    <a:pt x="5552" y="2070"/>
                  </a:moveTo>
                  <a:lnTo>
                    <a:pt x="5552" y="2056"/>
                  </a:lnTo>
                  <a:lnTo>
                    <a:pt x="5565" y="2056"/>
                  </a:lnTo>
                  <a:lnTo>
                    <a:pt x="5565" y="2070"/>
                  </a:lnTo>
                  <a:lnTo>
                    <a:pt x="5552" y="2070"/>
                  </a:lnTo>
                  <a:close/>
                  <a:moveTo>
                    <a:pt x="5552" y="2029"/>
                  </a:moveTo>
                  <a:lnTo>
                    <a:pt x="5552" y="2015"/>
                  </a:lnTo>
                  <a:lnTo>
                    <a:pt x="5565" y="2015"/>
                  </a:lnTo>
                  <a:lnTo>
                    <a:pt x="5565" y="2029"/>
                  </a:lnTo>
                  <a:lnTo>
                    <a:pt x="5552" y="2029"/>
                  </a:lnTo>
                  <a:close/>
                  <a:moveTo>
                    <a:pt x="5552" y="1988"/>
                  </a:moveTo>
                  <a:lnTo>
                    <a:pt x="5552" y="1975"/>
                  </a:lnTo>
                  <a:lnTo>
                    <a:pt x="5565" y="1975"/>
                  </a:lnTo>
                  <a:lnTo>
                    <a:pt x="5565" y="1988"/>
                  </a:lnTo>
                  <a:lnTo>
                    <a:pt x="5552" y="1988"/>
                  </a:lnTo>
                  <a:close/>
                  <a:moveTo>
                    <a:pt x="5552" y="1947"/>
                  </a:moveTo>
                  <a:lnTo>
                    <a:pt x="5552" y="1934"/>
                  </a:lnTo>
                  <a:lnTo>
                    <a:pt x="5565" y="1934"/>
                  </a:lnTo>
                  <a:lnTo>
                    <a:pt x="5565" y="1947"/>
                  </a:lnTo>
                  <a:lnTo>
                    <a:pt x="5552" y="1947"/>
                  </a:lnTo>
                  <a:close/>
                  <a:moveTo>
                    <a:pt x="5552" y="1907"/>
                  </a:moveTo>
                  <a:lnTo>
                    <a:pt x="5552" y="1893"/>
                  </a:lnTo>
                  <a:lnTo>
                    <a:pt x="5565" y="1893"/>
                  </a:lnTo>
                  <a:lnTo>
                    <a:pt x="5565" y="1907"/>
                  </a:lnTo>
                  <a:lnTo>
                    <a:pt x="5552" y="1907"/>
                  </a:lnTo>
                  <a:close/>
                  <a:moveTo>
                    <a:pt x="5552" y="1866"/>
                  </a:moveTo>
                  <a:lnTo>
                    <a:pt x="5552" y="1852"/>
                  </a:lnTo>
                  <a:lnTo>
                    <a:pt x="5565" y="1852"/>
                  </a:lnTo>
                  <a:lnTo>
                    <a:pt x="5565" y="1866"/>
                  </a:lnTo>
                  <a:lnTo>
                    <a:pt x="5552" y="1866"/>
                  </a:lnTo>
                  <a:close/>
                  <a:moveTo>
                    <a:pt x="5552" y="1825"/>
                  </a:moveTo>
                  <a:lnTo>
                    <a:pt x="5552" y="1812"/>
                  </a:lnTo>
                  <a:lnTo>
                    <a:pt x="5565" y="1812"/>
                  </a:lnTo>
                  <a:lnTo>
                    <a:pt x="5565" y="1825"/>
                  </a:lnTo>
                  <a:lnTo>
                    <a:pt x="5552" y="1825"/>
                  </a:lnTo>
                  <a:close/>
                  <a:moveTo>
                    <a:pt x="5552" y="1784"/>
                  </a:moveTo>
                  <a:lnTo>
                    <a:pt x="5552" y="1771"/>
                  </a:lnTo>
                  <a:lnTo>
                    <a:pt x="5565" y="1771"/>
                  </a:lnTo>
                  <a:lnTo>
                    <a:pt x="5565" y="1784"/>
                  </a:lnTo>
                  <a:lnTo>
                    <a:pt x="5552" y="1784"/>
                  </a:lnTo>
                  <a:close/>
                  <a:moveTo>
                    <a:pt x="5552" y="1744"/>
                  </a:moveTo>
                  <a:lnTo>
                    <a:pt x="5552" y="1730"/>
                  </a:lnTo>
                  <a:lnTo>
                    <a:pt x="5565" y="1730"/>
                  </a:lnTo>
                  <a:lnTo>
                    <a:pt x="5565" y="1744"/>
                  </a:lnTo>
                  <a:lnTo>
                    <a:pt x="5552" y="1744"/>
                  </a:lnTo>
                  <a:close/>
                  <a:moveTo>
                    <a:pt x="5552" y="1703"/>
                  </a:moveTo>
                  <a:lnTo>
                    <a:pt x="5552" y="1689"/>
                  </a:lnTo>
                  <a:lnTo>
                    <a:pt x="5565" y="1689"/>
                  </a:lnTo>
                  <a:lnTo>
                    <a:pt x="5565" y="1703"/>
                  </a:lnTo>
                  <a:lnTo>
                    <a:pt x="5552" y="1703"/>
                  </a:lnTo>
                  <a:close/>
                  <a:moveTo>
                    <a:pt x="5552" y="1662"/>
                  </a:moveTo>
                  <a:lnTo>
                    <a:pt x="5552" y="1649"/>
                  </a:lnTo>
                  <a:lnTo>
                    <a:pt x="5565" y="1649"/>
                  </a:lnTo>
                  <a:lnTo>
                    <a:pt x="5565" y="1662"/>
                  </a:lnTo>
                  <a:lnTo>
                    <a:pt x="5552" y="1662"/>
                  </a:lnTo>
                  <a:close/>
                  <a:moveTo>
                    <a:pt x="5552" y="1621"/>
                  </a:moveTo>
                  <a:lnTo>
                    <a:pt x="5552" y="1608"/>
                  </a:lnTo>
                  <a:lnTo>
                    <a:pt x="5565" y="1608"/>
                  </a:lnTo>
                  <a:lnTo>
                    <a:pt x="5565" y="1621"/>
                  </a:lnTo>
                  <a:lnTo>
                    <a:pt x="5552" y="1621"/>
                  </a:lnTo>
                  <a:close/>
                  <a:moveTo>
                    <a:pt x="5552" y="1581"/>
                  </a:moveTo>
                  <a:lnTo>
                    <a:pt x="5552" y="1567"/>
                  </a:lnTo>
                  <a:lnTo>
                    <a:pt x="5565" y="1567"/>
                  </a:lnTo>
                  <a:lnTo>
                    <a:pt x="5565" y="1581"/>
                  </a:lnTo>
                  <a:lnTo>
                    <a:pt x="5552" y="1581"/>
                  </a:lnTo>
                  <a:close/>
                  <a:moveTo>
                    <a:pt x="5552" y="1540"/>
                  </a:moveTo>
                  <a:lnTo>
                    <a:pt x="5552" y="1526"/>
                  </a:lnTo>
                  <a:lnTo>
                    <a:pt x="5565" y="1526"/>
                  </a:lnTo>
                  <a:lnTo>
                    <a:pt x="5565" y="1540"/>
                  </a:lnTo>
                  <a:lnTo>
                    <a:pt x="5552" y="1540"/>
                  </a:lnTo>
                  <a:close/>
                  <a:moveTo>
                    <a:pt x="5552" y="1499"/>
                  </a:moveTo>
                  <a:lnTo>
                    <a:pt x="5552" y="1486"/>
                  </a:lnTo>
                  <a:lnTo>
                    <a:pt x="5565" y="1486"/>
                  </a:lnTo>
                  <a:lnTo>
                    <a:pt x="5565" y="1499"/>
                  </a:lnTo>
                  <a:lnTo>
                    <a:pt x="5552" y="1499"/>
                  </a:lnTo>
                  <a:close/>
                  <a:moveTo>
                    <a:pt x="5552" y="1458"/>
                  </a:moveTo>
                  <a:lnTo>
                    <a:pt x="5552" y="1445"/>
                  </a:lnTo>
                  <a:lnTo>
                    <a:pt x="5565" y="1445"/>
                  </a:lnTo>
                  <a:lnTo>
                    <a:pt x="5565" y="1458"/>
                  </a:lnTo>
                  <a:lnTo>
                    <a:pt x="5552" y="1458"/>
                  </a:lnTo>
                  <a:close/>
                  <a:moveTo>
                    <a:pt x="5552" y="1418"/>
                  </a:moveTo>
                  <a:lnTo>
                    <a:pt x="5552" y="1404"/>
                  </a:lnTo>
                  <a:lnTo>
                    <a:pt x="5565" y="1404"/>
                  </a:lnTo>
                  <a:lnTo>
                    <a:pt x="5565" y="1418"/>
                  </a:lnTo>
                  <a:lnTo>
                    <a:pt x="5552" y="1418"/>
                  </a:lnTo>
                  <a:close/>
                  <a:moveTo>
                    <a:pt x="5552" y="1377"/>
                  </a:moveTo>
                  <a:lnTo>
                    <a:pt x="5552" y="1363"/>
                  </a:lnTo>
                  <a:lnTo>
                    <a:pt x="5565" y="1363"/>
                  </a:lnTo>
                  <a:lnTo>
                    <a:pt x="5565" y="1377"/>
                  </a:lnTo>
                  <a:lnTo>
                    <a:pt x="5552" y="1377"/>
                  </a:lnTo>
                  <a:close/>
                  <a:moveTo>
                    <a:pt x="5552" y="1336"/>
                  </a:moveTo>
                  <a:lnTo>
                    <a:pt x="5552" y="1322"/>
                  </a:lnTo>
                  <a:lnTo>
                    <a:pt x="5565" y="1322"/>
                  </a:lnTo>
                  <a:lnTo>
                    <a:pt x="5565" y="1336"/>
                  </a:lnTo>
                  <a:lnTo>
                    <a:pt x="5552" y="1336"/>
                  </a:lnTo>
                  <a:close/>
                  <a:moveTo>
                    <a:pt x="5552" y="1295"/>
                  </a:moveTo>
                  <a:lnTo>
                    <a:pt x="5552" y="1282"/>
                  </a:lnTo>
                  <a:lnTo>
                    <a:pt x="5565" y="1282"/>
                  </a:lnTo>
                  <a:lnTo>
                    <a:pt x="5565" y="1295"/>
                  </a:lnTo>
                  <a:lnTo>
                    <a:pt x="5552" y="1295"/>
                  </a:lnTo>
                  <a:close/>
                  <a:moveTo>
                    <a:pt x="5552" y="1255"/>
                  </a:moveTo>
                  <a:lnTo>
                    <a:pt x="5552" y="1241"/>
                  </a:lnTo>
                  <a:lnTo>
                    <a:pt x="5565" y="1241"/>
                  </a:lnTo>
                  <a:lnTo>
                    <a:pt x="5565" y="1255"/>
                  </a:lnTo>
                  <a:lnTo>
                    <a:pt x="5552" y="1255"/>
                  </a:lnTo>
                  <a:close/>
                  <a:moveTo>
                    <a:pt x="5552" y="1214"/>
                  </a:moveTo>
                  <a:lnTo>
                    <a:pt x="5552" y="1200"/>
                  </a:lnTo>
                  <a:lnTo>
                    <a:pt x="5565" y="1200"/>
                  </a:lnTo>
                  <a:lnTo>
                    <a:pt x="5565" y="1214"/>
                  </a:lnTo>
                  <a:lnTo>
                    <a:pt x="5552" y="1214"/>
                  </a:lnTo>
                  <a:close/>
                  <a:moveTo>
                    <a:pt x="5552" y="1173"/>
                  </a:moveTo>
                  <a:lnTo>
                    <a:pt x="5552" y="1159"/>
                  </a:lnTo>
                  <a:lnTo>
                    <a:pt x="5565" y="1159"/>
                  </a:lnTo>
                  <a:lnTo>
                    <a:pt x="5565" y="1173"/>
                  </a:lnTo>
                  <a:lnTo>
                    <a:pt x="5552" y="1173"/>
                  </a:lnTo>
                  <a:close/>
                  <a:moveTo>
                    <a:pt x="5552" y="1132"/>
                  </a:moveTo>
                  <a:lnTo>
                    <a:pt x="5552" y="1119"/>
                  </a:lnTo>
                  <a:lnTo>
                    <a:pt x="5565" y="1119"/>
                  </a:lnTo>
                  <a:lnTo>
                    <a:pt x="5565" y="1132"/>
                  </a:lnTo>
                  <a:lnTo>
                    <a:pt x="5552" y="1132"/>
                  </a:lnTo>
                  <a:close/>
                  <a:moveTo>
                    <a:pt x="5552" y="1092"/>
                  </a:moveTo>
                  <a:lnTo>
                    <a:pt x="5552" y="1078"/>
                  </a:lnTo>
                  <a:lnTo>
                    <a:pt x="5565" y="1078"/>
                  </a:lnTo>
                  <a:lnTo>
                    <a:pt x="5565" y="1092"/>
                  </a:lnTo>
                  <a:lnTo>
                    <a:pt x="5552" y="1092"/>
                  </a:lnTo>
                  <a:close/>
                  <a:moveTo>
                    <a:pt x="5552" y="1051"/>
                  </a:moveTo>
                  <a:lnTo>
                    <a:pt x="5552" y="1037"/>
                  </a:lnTo>
                  <a:lnTo>
                    <a:pt x="5565" y="1037"/>
                  </a:lnTo>
                  <a:lnTo>
                    <a:pt x="5565" y="1051"/>
                  </a:lnTo>
                  <a:lnTo>
                    <a:pt x="5552" y="1051"/>
                  </a:lnTo>
                  <a:close/>
                  <a:moveTo>
                    <a:pt x="5552" y="1010"/>
                  </a:moveTo>
                  <a:lnTo>
                    <a:pt x="5552" y="996"/>
                  </a:lnTo>
                  <a:lnTo>
                    <a:pt x="5565" y="996"/>
                  </a:lnTo>
                  <a:lnTo>
                    <a:pt x="5565" y="1010"/>
                  </a:lnTo>
                  <a:lnTo>
                    <a:pt x="5552" y="1010"/>
                  </a:lnTo>
                  <a:close/>
                  <a:moveTo>
                    <a:pt x="5552" y="969"/>
                  </a:moveTo>
                  <a:lnTo>
                    <a:pt x="5552" y="956"/>
                  </a:lnTo>
                  <a:lnTo>
                    <a:pt x="5565" y="956"/>
                  </a:lnTo>
                  <a:lnTo>
                    <a:pt x="5565" y="969"/>
                  </a:lnTo>
                  <a:lnTo>
                    <a:pt x="5552" y="969"/>
                  </a:lnTo>
                  <a:close/>
                  <a:moveTo>
                    <a:pt x="5552" y="929"/>
                  </a:moveTo>
                  <a:lnTo>
                    <a:pt x="5552" y="915"/>
                  </a:lnTo>
                  <a:lnTo>
                    <a:pt x="5565" y="915"/>
                  </a:lnTo>
                  <a:lnTo>
                    <a:pt x="5565" y="929"/>
                  </a:lnTo>
                  <a:lnTo>
                    <a:pt x="5552" y="929"/>
                  </a:lnTo>
                  <a:close/>
                  <a:moveTo>
                    <a:pt x="5552" y="888"/>
                  </a:moveTo>
                  <a:lnTo>
                    <a:pt x="5552" y="874"/>
                  </a:lnTo>
                  <a:lnTo>
                    <a:pt x="5565" y="874"/>
                  </a:lnTo>
                  <a:lnTo>
                    <a:pt x="5565" y="888"/>
                  </a:lnTo>
                  <a:lnTo>
                    <a:pt x="5552" y="888"/>
                  </a:lnTo>
                  <a:close/>
                  <a:moveTo>
                    <a:pt x="5552" y="847"/>
                  </a:moveTo>
                  <a:lnTo>
                    <a:pt x="5552" y="833"/>
                  </a:lnTo>
                  <a:lnTo>
                    <a:pt x="5565" y="833"/>
                  </a:lnTo>
                  <a:lnTo>
                    <a:pt x="5565" y="847"/>
                  </a:lnTo>
                  <a:lnTo>
                    <a:pt x="5552" y="847"/>
                  </a:lnTo>
                  <a:close/>
                  <a:moveTo>
                    <a:pt x="5552" y="806"/>
                  </a:moveTo>
                  <a:lnTo>
                    <a:pt x="5552" y="793"/>
                  </a:lnTo>
                  <a:lnTo>
                    <a:pt x="5565" y="793"/>
                  </a:lnTo>
                  <a:lnTo>
                    <a:pt x="5565" y="806"/>
                  </a:lnTo>
                  <a:lnTo>
                    <a:pt x="5552" y="806"/>
                  </a:lnTo>
                  <a:close/>
                  <a:moveTo>
                    <a:pt x="5552" y="766"/>
                  </a:moveTo>
                  <a:lnTo>
                    <a:pt x="5552" y="752"/>
                  </a:lnTo>
                  <a:lnTo>
                    <a:pt x="5565" y="752"/>
                  </a:lnTo>
                  <a:lnTo>
                    <a:pt x="5565" y="766"/>
                  </a:lnTo>
                  <a:lnTo>
                    <a:pt x="5552" y="766"/>
                  </a:lnTo>
                  <a:close/>
                  <a:moveTo>
                    <a:pt x="5552" y="725"/>
                  </a:moveTo>
                  <a:lnTo>
                    <a:pt x="5552" y="711"/>
                  </a:lnTo>
                  <a:lnTo>
                    <a:pt x="5565" y="711"/>
                  </a:lnTo>
                  <a:lnTo>
                    <a:pt x="5565" y="725"/>
                  </a:lnTo>
                  <a:lnTo>
                    <a:pt x="5552" y="725"/>
                  </a:lnTo>
                  <a:close/>
                  <a:moveTo>
                    <a:pt x="5552" y="684"/>
                  </a:moveTo>
                  <a:lnTo>
                    <a:pt x="5552" y="670"/>
                  </a:lnTo>
                  <a:lnTo>
                    <a:pt x="5565" y="670"/>
                  </a:lnTo>
                  <a:lnTo>
                    <a:pt x="5565" y="684"/>
                  </a:lnTo>
                  <a:lnTo>
                    <a:pt x="5552" y="684"/>
                  </a:lnTo>
                  <a:close/>
                  <a:moveTo>
                    <a:pt x="5552" y="643"/>
                  </a:moveTo>
                  <a:lnTo>
                    <a:pt x="5552" y="630"/>
                  </a:lnTo>
                  <a:lnTo>
                    <a:pt x="5565" y="630"/>
                  </a:lnTo>
                  <a:lnTo>
                    <a:pt x="5565" y="643"/>
                  </a:lnTo>
                  <a:lnTo>
                    <a:pt x="5552" y="643"/>
                  </a:lnTo>
                  <a:close/>
                  <a:moveTo>
                    <a:pt x="5552" y="603"/>
                  </a:moveTo>
                  <a:lnTo>
                    <a:pt x="5552" y="589"/>
                  </a:lnTo>
                  <a:lnTo>
                    <a:pt x="5565" y="589"/>
                  </a:lnTo>
                  <a:lnTo>
                    <a:pt x="5565" y="603"/>
                  </a:lnTo>
                  <a:lnTo>
                    <a:pt x="5552" y="603"/>
                  </a:lnTo>
                  <a:close/>
                  <a:moveTo>
                    <a:pt x="5552" y="562"/>
                  </a:moveTo>
                  <a:lnTo>
                    <a:pt x="5552" y="548"/>
                  </a:lnTo>
                  <a:lnTo>
                    <a:pt x="5565" y="548"/>
                  </a:lnTo>
                  <a:lnTo>
                    <a:pt x="5565" y="562"/>
                  </a:lnTo>
                  <a:lnTo>
                    <a:pt x="5552" y="562"/>
                  </a:lnTo>
                  <a:close/>
                  <a:moveTo>
                    <a:pt x="5552" y="521"/>
                  </a:moveTo>
                  <a:lnTo>
                    <a:pt x="5552" y="507"/>
                  </a:lnTo>
                  <a:lnTo>
                    <a:pt x="5565" y="507"/>
                  </a:lnTo>
                  <a:lnTo>
                    <a:pt x="5565" y="521"/>
                  </a:lnTo>
                  <a:lnTo>
                    <a:pt x="5552" y="521"/>
                  </a:lnTo>
                  <a:close/>
                  <a:moveTo>
                    <a:pt x="5552" y="480"/>
                  </a:moveTo>
                  <a:lnTo>
                    <a:pt x="5552" y="467"/>
                  </a:lnTo>
                  <a:lnTo>
                    <a:pt x="5565" y="467"/>
                  </a:lnTo>
                  <a:lnTo>
                    <a:pt x="5565" y="480"/>
                  </a:lnTo>
                  <a:lnTo>
                    <a:pt x="5552" y="480"/>
                  </a:lnTo>
                  <a:close/>
                  <a:moveTo>
                    <a:pt x="5552" y="439"/>
                  </a:moveTo>
                  <a:lnTo>
                    <a:pt x="5552" y="426"/>
                  </a:lnTo>
                  <a:lnTo>
                    <a:pt x="5565" y="426"/>
                  </a:lnTo>
                  <a:lnTo>
                    <a:pt x="5565" y="439"/>
                  </a:lnTo>
                  <a:lnTo>
                    <a:pt x="5552" y="439"/>
                  </a:lnTo>
                  <a:close/>
                  <a:moveTo>
                    <a:pt x="5552" y="399"/>
                  </a:moveTo>
                  <a:lnTo>
                    <a:pt x="5552" y="385"/>
                  </a:lnTo>
                  <a:lnTo>
                    <a:pt x="5565" y="385"/>
                  </a:lnTo>
                  <a:lnTo>
                    <a:pt x="5565" y="399"/>
                  </a:lnTo>
                  <a:lnTo>
                    <a:pt x="5552" y="399"/>
                  </a:lnTo>
                  <a:close/>
                  <a:moveTo>
                    <a:pt x="5552" y="358"/>
                  </a:moveTo>
                  <a:lnTo>
                    <a:pt x="5552" y="344"/>
                  </a:lnTo>
                  <a:lnTo>
                    <a:pt x="5565" y="344"/>
                  </a:lnTo>
                  <a:lnTo>
                    <a:pt x="5565" y="358"/>
                  </a:lnTo>
                  <a:lnTo>
                    <a:pt x="5552" y="358"/>
                  </a:lnTo>
                  <a:close/>
                  <a:moveTo>
                    <a:pt x="5552" y="317"/>
                  </a:moveTo>
                  <a:lnTo>
                    <a:pt x="5552" y="304"/>
                  </a:lnTo>
                  <a:lnTo>
                    <a:pt x="5565" y="304"/>
                  </a:lnTo>
                  <a:lnTo>
                    <a:pt x="5565" y="317"/>
                  </a:lnTo>
                  <a:lnTo>
                    <a:pt x="5552" y="317"/>
                  </a:lnTo>
                  <a:close/>
                  <a:moveTo>
                    <a:pt x="5552" y="276"/>
                  </a:moveTo>
                  <a:lnTo>
                    <a:pt x="5552" y="263"/>
                  </a:lnTo>
                  <a:lnTo>
                    <a:pt x="5565" y="263"/>
                  </a:lnTo>
                  <a:lnTo>
                    <a:pt x="5565" y="276"/>
                  </a:lnTo>
                  <a:lnTo>
                    <a:pt x="5552" y="276"/>
                  </a:lnTo>
                  <a:close/>
                  <a:moveTo>
                    <a:pt x="5552" y="236"/>
                  </a:moveTo>
                  <a:lnTo>
                    <a:pt x="5552" y="222"/>
                  </a:lnTo>
                  <a:lnTo>
                    <a:pt x="5565" y="222"/>
                  </a:lnTo>
                  <a:lnTo>
                    <a:pt x="5565" y="236"/>
                  </a:lnTo>
                  <a:lnTo>
                    <a:pt x="5552" y="236"/>
                  </a:lnTo>
                  <a:close/>
                  <a:moveTo>
                    <a:pt x="5552" y="195"/>
                  </a:moveTo>
                  <a:lnTo>
                    <a:pt x="5552" y="181"/>
                  </a:lnTo>
                  <a:lnTo>
                    <a:pt x="5565" y="181"/>
                  </a:lnTo>
                  <a:lnTo>
                    <a:pt x="5565" y="195"/>
                  </a:lnTo>
                  <a:lnTo>
                    <a:pt x="5552" y="195"/>
                  </a:lnTo>
                  <a:close/>
                  <a:moveTo>
                    <a:pt x="5552" y="154"/>
                  </a:moveTo>
                  <a:lnTo>
                    <a:pt x="5552" y="141"/>
                  </a:lnTo>
                  <a:lnTo>
                    <a:pt x="5565" y="141"/>
                  </a:lnTo>
                  <a:lnTo>
                    <a:pt x="5565" y="154"/>
                  </a:lnTo>
                  <a:lnTo>
                    <a:pt x="5552" y="154"/>
                  </a:lnTo>
                  <a:close/>
                  <a:moveTo>
                    <a:pt x="5552" y="113"/>
                  </a:moveTo>
                  <a:lnTo>
                    <a:pt x="5552" y="100"/>
                  </a:lnTo>
                  <a:lnTo>
                    <a:pt x="5565" y="100"/>
                  </a:lnTo>
                  <a:lnTo>
                    <a:pt x="5565" y="113"/>
                  </a:lnTo>
                  <a:lnTo>
                    <a:pt x="5552" y="113"/>
                  </a:lnTo>
                  <a:close/>
                  <a:moveTo>
                    <a:pt x="5552" y="73"/>
                  </a:moveTo>
                  <a:lnTo>
                    <a:pt x="5552" y="59"/>
                  </a:lnTo>
                  <a:lnTo>
                    <a:pt x="5565" y="59"/>
                  </a:lnTo>
                  <a:lnTo>
                    <a:pt x="5565" y="73"/>
                  </a:lnTo>
                  <a:lnTo>
                    <a:pt x="5552" y="73"/>
                  </a:lnTo>
                  <a:close/>
                  <a:moveTo>
                    <a:pt x="5552" y="32"/>
                  </a:moveTo>
                  <a:lnTo>
                    <a:pt x="5552" y="18"/>
                  </a:lnTo>
                  <a:lnTo>
                    <a:pt x="5565" y="18"/>
                  </a:lnTo>
                  <a:lnTo>
                    <a:pt x="5565" y="32"/>
                  </a:lnTo>
                  <a:lnTo>
                    <a:pt x="5552" y="32"/>
                  </a:lnTo>
                  <a:close/>
                  <a:moveTo>
                    <a:pt x="5543" y="13"/>
                  </a:moveTo>
                  <a:lnTo>
                    <a:pt x="5529" y="13"/>
                  </a:lnTo>
                  <a:lnTo>
                    <a:pt x="5529" y="0"/>
                  </a:lnTo>
                  <a:lnTo>
                    <a:pt x="5543" y="0"/>
                  </a:lnTo>
                  <a:lnTo>
                    <a:pt x="5543" y="13"/>
                  </a:lnTo>
                  <a:close/>
                  <a:moveTo>
                    <a:pt x="5501" y="13"/>
                  </a:moveTo>
                  <a:lnTo>
                    <a:pt x="5487" y="13"/>
                  </a:lnTo>
                  <a:lnTo>
                    <a:pt x="5487" y="0"/>
                  </a:lnTo>
                  <a:lnTo>
                    <a:pt x="5501" y="0"/>
                  </a:lnTo>
                  <a:lnTo>
                    <a:pt x="5501" y="13"/>
                  </a:lnTo>
                  <a:close/>
                  <a:moveTo>
                    <a:pt x="5459" y="13"/>
                  </a:moveTo>
                  <a:lnTo>
                    <a:pt x="5446" y="13"/>
                  </a:lnTo>
                  <a:lnTo>
                    <a:pt x="5446" y="0"/>
                  </a:lnTo>
                  <a:lnTo>
                    <a:pt x="5459" y="0"/>
                  </a:lnTo>
                  <a:lnTo>
                    <a:pt x="5459" y="13"/>
                  </a:lnTo>
                  <a:close/>
                  <a:moveTo>
                    <a:pt x="5418" y="13"/>
                  </a:moveTo>
                  <a:lnTo>
                    <a:pt x="5404" y="13"/>
                  </a:lnTo>
                  <a:lnTo>
                    <a:pt x="5404" y="0"/>
                  </a:lnTo>
                  <a:lnTo>
                    <a:pt x="5418" y="0"/>
                  </a:lnTo>
                  <a:lnTo>
                    <a:pt x="5418" y="13"/>
                  </a:lnTo>
                  <a:close/>
                  <a:moveTo>
                    <a:pt x="5376" y="13"/>
                  </a:moveTo>
                  <a:lnTo>
                    <a:pt x="5362" y="13"/>
                  </a:lnTo>
                  <a:lnTo>
                    <a:pt x="5362" y="0"/>
                  </a:lnTo>
                  <a:lnTo>
                    <a:pt x="5376" y="0"/>
                  </a:lnTo>
                  <a:lnTo>
                    <a:pt x="5376" y="13"/>
                  </a:lnTo>
                  <a:close/>
                  <a:moveTo>
                    <a:pt x="5334" y="13"/>
                  </a:moveTo>
                  <a:lnTo>
                    <a:pt x="5320" y="13"/>
                  </a:lnTo>
                  <a:lnTo>
                    <a:pt x="5320" y="0"/>
                  </a:lnTo>
                  <a:lnTo>
                    <a:pt x="5334" y="0"/>
                  </a:lnTo>
                  <a:lnTo>
                    <a:pt x="5334" y="13"/>
                  </a:lnTo>
                  <a:close/>
                  <a:moveTo>
                    <a:pt x="5293" y="13"/>
                  </a:moveTo>
                  <a:lnTo>
                    <a:pt x="5279" y="13"/>
                  </a:lnTo>
                  <a:lnTo>
                    <a:pt x="5279" y="0"/>
                  </a:lnTo>
                  <a:lnTo>
                    <a:pt x="5293" y="0"/>
                  </a:lnTo>
                  <a:lnTo>
                    <a:pt x="5293" y="13"/>
                  </a:lnTo>
                  <a:close/>
                  <a:moveTo>
                    <a:pt x="5251" y="13"/>
                  </a:moveTo>
                  <a:lnTo>
                    <a:pt x="5237" y="13"/>
                  </a:lnTo>
                  <a:lnTo>
                    <a:pt x="5237" y="0"/>
                  </a:lnTo>
                  <a:lnTo>
                    <a:pt x="5251" y="0"/>
                  </a:lnTo>
                  <a:lnTo>
                    <a:pt x="5251" y="13"/>
                  </a:lnTo>
                  <a:close/>
                  <a:moveTo>
                    <a:pt x="5209" y="13"/>
                  </a:moveTo>
                  <a:lnTo>
                    <a:pt x="5195" y="13"/>
                  </a:lnTo>
                  <a:lnTo>
                    <a:pt x="5195" y="0"/>
                  </a:lnTo>
                  <a:lnTo>
                    <a:pt x="5209" y="0"/>
                  </a:lnTo>
                  <a:lnTo>
                    <a:pt x="5209" y="13"/>
                  </a:lnTo>
                  <a:close/>
                  <a:moveTo>
                    <a:pt x="5168" y="13"/>
                  </a:moveTo>
                  <a:lnTo>
                    <a:pt x="5154" y="13"/>
                  </a:lnTo>
                  <a:lnTo>
                    <a:pt x="5154" y="0"/>
                  </a:lnTo>
                  <a:lnTo>
                    <a:pt x="5168" y="0"/>
                  </a:lnTo>
                  <a:lnTo>
                    <a:pt x="5168" y="13"/>
                  </a:lnTo>
                  <a:close/>
                  <a:moveTo>
                    <a:pt x="5126" y="13"/>
                  </a:moveTo>
                  <a:lnTo>
                    <a:pt x="5112" y="13"/>
                  </a:lnTo>
                  <a:lnTo>
                    <a:pt x="5112" y="0"/>
                  </a:lnTo>
                  <a:lnTo>
                    <a:pt x="5126" y="0"/>
                  </a:lnTo>
                  <a:lnTo>
                    <a:pt x="5126" y="13"/>
                  </a:lnTo>
                  <a:close/>
                  <a:moveTo>
                    <a:pt x="5084" y="13"/>
                  </a:moveTo>
                  <a:lnTo>
                    <a:pt x="5070" y="13"/>
                  </a:lnTo>
                  <a:lnTo>
                    <a:pt x="5070" y="0"/>
                  </a:lnTo>
                  <a:lnTo>
                    <a:pt x="5084" y="0"/>
                  </a:lnTo>
                  <a:lnTo>
                    <a:pt x="5084" y="13"/>
                  </a:lnTo>
                  <a:close/>
                  <a:moveTo>
                    <a:pt x="5042" y="13"/>
                  </a:moveTo>
                  <a:lnTo>
                    <a:pt x="5028" y="13"/>
                  </a:lnTo>
                  <a:lnTo>
                    <a:pt x="5028" y="0"/>
                  </a:lnTo>
                  <a:lnTo>
                    <a:pt x="5042" y="0"/>
                  </a:lnTo>
                  <a:lnTo>
                    <a:pt x="5042" y="13"/>
                  </a:lnTo>
                  <a:close/>
                  <a:moveTo>
                    <a:pt x="5001" y="13"/>
                  </a:moveTo>
                  <a:lnTo>
                    <a:pt x="4987" y="13"/>
                  </a:lnTo>
                  <a:lnTo>
                    <a:pt x="4987" y="0"/>
                  </a:lnTo>
                  <a:lnTo>
                    <a:pt x="5001" y="0"/>
                  </a:lnTo>
                  <a:lnTo>
                    <a:pt x="5001" y="13"/>
                  </a:lnTo>
                  <a:close/>
                  <a:moveTo>
                    <a:pt x="4959" y="13"/>
                  </a:moveTo>
                  <a:lnTo>
                    <a:pt x="4945" y="13"/>
                  </a:lnTo>
                  <a:lnTo>
                    <a:pt x="4945" y="0"/>
                  </a:lnTo>
                  <a:lnTo>
                    <a:pt x="4959" y="0"/>
                  </a:lnTo>
                  <a:lnTo>
                    <a:pt x="4959" y="13"/>
                  </a:lnTo>
                  <a:close/>
                  <a:moveTo>
                    <a:pt x="4917" y="13"/>
                  </a:moveTo>
                  <a:lnTo>
                    <a:pt x="4903" y="13"/>
                  </a:lnTo>
                  <a:lnTo>
                    <a:pt x="4903" y="0"/>
                  </a:lnTo>
                  <a:lnTo>
                    <a:pt x="4917" y="0"/>
                  </a:lnTo>
                  <a:lnTo>
                    <a:pt x="4917" y="13"/>
                  </a:lnTo>
                  <a:close/>
                  <a:moveTo>
                    <a:pt x="4876" y="13"/>
                  </a:moveTo>
                  <a:lnTo>
                    <a:pt x="4862" y="13"/>
                  </a:lnTo>
                  <a:lnTo>
                    <a:pt x="4862" y="0"/>
                  </a:lnTo>
                  <a:lnTo>
                    <a:pt x="4876" y="0"/>
                  </a:lnTo>
                  <a:lnTo>
                    <a:pt x="4876" y="13"/>
                  </a:lnTo>
                  <a:close/>
                  <a:moveTo>
                    <a:pt x="4834" y="13"/>
                  </a:moveTo>
                  <a:lnTo>
                    <a:pt x="4820" y="13"/>
                  </a:lnTo>
                  <a:lnTo>
                    <a:pt x="4820" y="0"/>
                  </a:lnTo>
                  <a:lnTo>
                    <a:pt x="4834" y="0"/>
                  </a:lnTo>
                  <a:lnTo>
                    <a:pt x="4834" y="13"/>
                  </a:lnTo>
                  <a:close/>
                  <a:moveTo>
                    <a:pt x="4792" y="13"/>
                  </a:moveTo>
                  <a:lnTo>
                    <a:pt x="4778" y="13"/>
                  </a:lnTo>
                  <a:lnTo>
                    <a:pt x="4778" y="0"/>
                  </a:lnTo>
                  <a:lnTo>
                    <a:pt x="4792" y="0"/>
                  </a:lnTo>
                  <a:lnTo>
                    <a:pt x="4792" y="13"/>
                  </a:lnTo>
                  <a:close/>
                  <a:moveTo>
                    <a:pt x="4750" y="13"/>
                  </a:moveTo>
                  <a:lnTo>
                    <a:pt x="4737" y="13"/>
                  </a:lnTo>
                  <a:lnTo>
                    <a:pt x="4737" y="0"/>
                  </a:lnTo>
                  <a:lnTo>
                    <a:pt x="4750" y="0"/>
                  </a:lnTo>
                  <a:lnTo>
                    <a:pt x="4750" y="13"/>
                  </a:lnTo>
                  <a:close/>
                  <a:moveTo>
                    <a:pt x="4709" y="13"/>
                  </a:moveTo>
                  <a:lnTo>
                    <a:pt x="4695" y="13"/>
                  </a:lnTo>
                  <a:lnTo>
                    <a:pt x="4695" y="0"/>
                  </a:lnTo>
                  <a:lnTo>
                    <a:pt x="4709" y="0"/>
                  </a:lnTo>
                  <a:lnTo>
                    <a:pt x="4709" y="13"/>
                  </a:lnTo>
                  <a:close/>
                  <a:moveTo>
                    <a:pt x="4667" y="13"/>
                  </a:moveTo>
                  <a:lnTo>
                    <a:pt x="4653" y="13"/>
                  </a:lnTo>
                  <a:lnTo>
                    <a:pt x="4653" y="0"/>
                  </a:lnTo>
                  <a:lnTo>
                    <a:pt x="4667" y="0"/>
                  </a:lnTo>
                  <a:lnTo>
                    <a:pt x="4667" y="13"/>
                  </a:lnTo>
                  <a:close/>
                  <a:moveTo>
                    <a:pt x="4625" y="13"/>
                  </a:moveTo>
                  <a:lnTo>
                    <a:pt x="4611" y="13"/>
                  </a:lnTo>
                  <a:lnTo>
                    <a:pt x="4611" y="0"/>
                  </a:lnTo>
                  <a:lnTo>
                    <a:pt x="4625" y="0"/>
                  </a:lnTo>
                  <a:lnTo>
                    <a:pt x="4625" y="13"/>
                  </a:lnTo>
                  <a:close/>
                  <a:moveTo>
                    <a:pt x="4584" y="13"/>
                  </a:moveTo>
                  <a:lnTo>
                    <a:pt x="4570" y="13"/>
                  </a:lnTo>
                  <a:lnTo>
                    <a:pt x="4570" y="0"/>
                  </a:lnTo>
                  <a:lnTo>
                    <a:pt x="4584" y="0"/>
                  </a:lnTo>
                  <a:lnTo>
                    <a:pt x="4584" y="13"/>
                  </a:lnTo>
                  <a:close/>
                  <a:moveTo>
                    <a:pt x="4542" y="13"/>
                  </a:moveTo>
                  <a:lnTo>
                    <a:pt x="4528" y="13"/>
                  </a:lnTo>
                  <a:lnTo>
                    <a:pt x="4528" y="0"/>
                  </a:lnTo>
                  <a:lnTo>
                    <a:pt x="4542" y="0"/>
                  </a:lnTo>
                  <a:lnTo>
                    <a:pt x="4542" y="13"/>
                  </a:lnTo>
                  <a:close/>
                  <a:moveTo>
                    <a:pt x="4500" y="13"/>
                  </a:moveTo>
                  <a:lnTo>
                    <a:pt x="4486" y="13"/>
                  </a:lnTo>
                  <a:lnTo>
                    <a:pt x="4486" y="0"/>
                  </a:lnTo>
                  <a:lnTo>
                    <a:pt x="4500" y="0"/>
                  </a:lnTo>
                  <a:lnTo>
                    <a:pt x="4500" y="13"/>
                  </a:lnTo>
                  <a:close/>
                  <a:moveTo>
                    <a:pt x="4459" y="13"/>
                  </a:moveTo>
                  <a:lnTo>
                    <a:pt x="4445" y="13"/>
                  </a:lnTo>
                  <a:lnTo>
                    <a:pt x="4445" y="0"/>
                  </a:lnTo>
                  <a:lnTo>
                    <a:pt x="4459" y="0"/>
                  </a:lnTo>
                  <a:lnTo>
                    <a:pt x="4459" y="13"/>
                  </a:lnTo>
                  <a:close/>
                  <a:moveTo>
                    <a:pt x="4417" y="13"/>
                  </a:moveTo>
                  <a:lnTo>
                    <a:pt x="4403" y="13"/>
                  </a:lnTo>
                  <a:lnTo>
                    <a:pt x="4403" y="0"/>
                  </a:lnTo>
                  <a:lnTo>
                    <a:pt x="4417" y="0"/>
                  </a:lnTo>
                  <a:lnTo>
                    <a:pt x="4417" y="13"/>
                  </a:lnTo>
                  <a:close/>
                  <a:moveTo>
                    <a:pt x="4375" y="13"/>
                  </a:moveTo>
                  <a:lnTo>
                    <a:pt x="4361" y="13"/>
                  </a:lnTo>
                  <a:lnTo>
                    <a:pt x="4361" y="0"/>
                  </a:lnTo>
                  <a:lnTo>
                    <a:pt x="4375" y="0"/>
                  </a:lnTo>
                  <a:lnTo>
                    <a:pt x="4375" y="13"/>
                  </a:lnTo>
                  <a:close/>
                  <a:moveTo>
                    <a:pt x="4333" y="13"/>
                  </a:moveTo>
                  <a:lnTo>
                    <a:pt x="4320" y="13"/>
                  </a:lnTo>
                  <a:lnTo>
                    <a:pt x="4320" y="0"/>
                  </a:lnTo>
                  <a:lnTo>
                    <a:pt x="4333" y="0"/>
                  </a:lnTo>
                  <a:lnTo>
                    <a:pt x="4333" y="13"/>
                  </a:lnTo>
                  <a:close/>
                  <a:moveTo>
                    <a:pt x="4292" y="13"/>
                  </a:moveTo>
                  <a:lnTo>
                    <a:pt x="4278" y="13"/>
                  </a:lnTo>
                  <a:lnTo>
                    <a:pt x="4278" y="0"/>
                  </a:lnTo>
                  <a:lnTo>
                    <a:pt x="4292" y="0"/>
                  </a:lnTo>
                  <a:lnTo>
                    <a:pt x="4292" y="13"/>
                  </a:lnTo>
                  <a:close/>
                  <a:moveTo>
                    <a:pt x="4250" y="13"/>
                  </a:moveTo>
                  <a:lnTo>
                    <a:pt x="4236" y="13"/>
                  </a:lnTo>
                  <a:lnTo>
                    <a:pt x="4236" y="0"/>
                  </a:lnTo>
                  <a:lnTo>
                    <a:pt x="4250" y="0"/>
                  </a:lnTo>
                  <a:lnTo>
                    <a:pt x="4250" y="13"/>
                  </a:lnTo>
                  <a:close/>
                  <a:moveTo>
                    <a:pt x="4208" y="13"/>
                  </a:moveTo>
                  <a:lnTo>
                    <a:pt x="4194" y="13"/>
                  </a:lnTo>
                  <a:lnTo>
                    <a:pt x="4194" y="0"/>
                  </a:lnTo>
                  <a:lnTo>
                    <a:pt x="4208" y="0"/>
                  </a:lnTo>
                  <a:lnTo>
                    <a:pt x="4208" y="13"/>
                  </a:lnTo>
                  <a:close/>
                  <a:moveTo>
                    <a:pt x="4167" y="13"/>
                  </a:moveTo>
                  <a:lnTo>
                    <a:pt x="4153" y="13"/>
                  </a:lnTo>
                  <a:lnTo>
                    <a:pt x="4153" y="0"/>
                  </a:lnTo>
                  <a:lnTo>
                    <a:pt x="4167" y="0"/>
                  </a:lnTo>
                  <a:lnTo>
                    <a:pt x="4167" y="13"/>
                  </a:lnTo>
                  <a:close/>
                  <a:moveTo>
                    <a:pt x="4125" y="13"/>
                  </a:moveTo>
                  <a:lnTo>
                    <a:pt x="4111" y="13"/>
                  </a:lnTo>
                  <a:lnTo>
                    <a:pt x="4111" y="0"/>
                  </a:lnTo>
                  <a:lnTo>
                    <a:pt x="4125" y="0"/>
                  </a:lnTo>
                  <a:lnTo>
                    <a:pt x="4125" y="13"/>
                  </a:lnTo>
                  <a:close/>
                  <a:moveTo>
                    <a:pt x="4083" y="13"/>
                  </a:moveTo>
                  <a:lnTo>
                    <a:pt x="4069" y="13"/>
                  </a:lnTo>
                  <a:lnTo>
                    <a:pt x="4069" y="0"/>
                  </a:lnTo>
                  <a:lnTo>
                    <a:pt x="4083" y="0"/>
                  </a:lnTo>
                  <a:lnTo>
                    <a:pt x="4083" y="13"/>
                  </a:lnTo>
                  <a:close/>
                  <a:moveTo>
                    <a:pt x="4042" y="13"/>
                  </a:moveTo>
                  <a:lnTo>
                    <a:pt x="4028" y="13"/>
                  </a:lnTo>
                  <a:lnTo>
                    <a:pt x="4028" y="0"/>
                  </a:lnTo>
                  <a:lnTo>
                    <a:pt x="4042" y="0"/>
                  </a:lnTo>
                  <a:lnTo>
                    <a:pt x="4042" y="13"/>
                  </a:lnTo>
                  <a:close/>
                  <a:moveTo>
                    <a:pt x="4000" y="13"/>
                  </a:moveTo>
                  <a:lnTo>
                    <a:pt x="3986" y="13"/>
                  </a:lnTo>
                  <a:lnTo>
                    <a:pt x="3986" y="0"/>
                  </a:lnTo>
                  <a:lnTo>
                    <a:pt x="4000" y="0"/>
                  </a:lnTo>
                  <a:lnTo>
                    <a:pt x="4000" y="13"/>
                  </a:lnTo>
                  <a:close/>
                  <a:moveTo>
                    <a:pt x="3958" y="13"/>
                  </a:moveTo>
                  <a:lnTo>
                    <a:pt x="3944" y="13"/>
                  </a:lnTo>
                  <a:lnTo>
                    <a:pt x="3944" y="0"/>
                  </a:lnTo>
                  <a:lnTo>
                    <a:pt x="3958" y="0"/>
                  </a:lnTo>
                  <a:lnTo>
                    <a:pt x="3958" y="13"/>
                  </a:lnTo>
                  <a:close/>
                  <a:moveTo>
                    <a:pt x="3916" y="13"/>
                  </a:moveTo>
                  <a:lnTo>
                    <a:pt x="3903" y="13"/>
                  </a:lnTo>
                  <a:lnTo>
                    <a:pt x="3903" y="0"/>
                  </a:lnTo>
                  <a:lnTo>
                    <a:pt x="3916" y="0"/>
                  </a:lnTo>
                  <a:lnTo>
                    <a:pt x="3916" y="13"/>
                  </a:lnTo>
                  <a:close/>
                  <a:moveTo>
                    <a:pt x="3875" y="13"/>
                  </a:moveTo>
                  <a:lnTo>
                    <a:pt x="3861" y="13"/>
                  </a:lnTo>
                  <a:lnTo>
                    <a:pt x="3861" y="0"/>
                  </a:lnTo>
                  <a:lnTo>
                    <a:pt x="3875" y="0"/>
                  </a:lnTo>
                  <a:lnTo>
                    <a:pt x="3875" y="13"/>
                  </a:lnTo>
                  <a:close/>
                  <a:moveTo>
                    <a:pt x="3833" y="13"/>
                  </a:moveTo>
                  <a:lnTo>
                    <a:pt x="3819" y="13"/>
                  </a:lnTo>
                  <a:lnTo>
                    <a:pt x="3819" y="0"/>
                  </a:lnTo>
                  <a:lnTo>
                    <a:pt x="3833" y="0"/>
                  </a:lnTo>
                  <a:lnTo>
                    <a:pt x="3833" y="13"/>
                  </a:lnTo>
                  <a:close/>
                  <a:moveTo>
                    <a:pt x="3791" y="13"/>
                  </a:moveTo>
                  <a:lnTo>
                    <a:pt x="3777" y="13"/>
                  </a:lnTo>
                  <a:lnTo>
                    <a:pt x="3777" y="0"/>
                  </a:lnTo>
                  <a:lnTo>
                    <a:pt x="3791" y="0"/>
                  </a:lnTo>
                  <a:lnTo>
                    <a:pt x="3791" y="13"/>
                  </a:lnTo>
                  <a:close/>
                  <a:moveTo>
                    <a:pt x="3750" y="13"/>
                  </a:moveTo>
                  <a:lnTo>
                    <a:pt x="3736" y="13"/>
                  </a:lnTo>
                  <a:lnTo>
                    <a:pt x="3736" y="0"/>
                  </a:lnTo>
                  <a:lnTo>
                    <a:pt x="3750" y="0"/>
                  </a:lnTo>
                  <a:lnTo>
                    <a:pt x="3750" y="13"/>
                  </a:lnTo>
                  <a:close/>
                  <a:moveTo>
                    <a:pt x="3708" y="13"/>
                  </a:moveTo>
                  <a:lnTo>
                    <a:pt x="3694" y="13"/>
                  </a:lnTo>
                  <a:lnTo>
                    <a:pt x="3694" y="0"/>
                  </a:lnTo>
                  <a:lnTo>
                    <a:pt x="3708" y="0"/>
                  </a:lnTo>
                  <a:lnTo>
                    <a:pt x="3708" y="13"/>
                  </a:lnTo>
                  <a:close/>
                  <a:moveTo>
                    <a:pt x="3666" y="13"/>
                  </a:moveTo>
                  <a:lnTo>
                    <a:pt x="3652" y="13"/>
                  </a:lnTo>
                  <a:lnTo>
                    <a:pt x="3652" y="0"/>
                  </a:lnTo>
                  <a:lnTo>
                    <a:pt x="3666" y="0"/>
                  </a:lnTo>
                  <a:lnTo>
                    <a:pt x="3666" y="13"/>
                  </a:lnTo>
                  <a:close/>
                  <a:moveTo>
                    <a:pt x="3624" y="13"/>
                  </a:moveTo>
                  <a:lnTo>
                    <a:pt x="3611" y="13"/>
                  </a:lnTo>
                  <a:lnTo>
                    <a:pt x="3611" y="0"/>
                  </a:lnTo>
                  <a:lnTo>
                    <a:pt x="3624" y="0"/>
                  </a:lnTo>
                  <a:lnTo>
                    <a:pt x="3624" y="13"/>
                  </a:lnTo>
                  <a:close/>
                  <a:moveTo>
                    <a:pt x="3583" y="13"/>
                  </a:moveTo>
                  <a:lnTo>
                    <a:pt x="3569" y="13"/>
                  </a:lnTo>
                  <a:lnTo>
                    <a:pt x="3569" y="0"/>
                  </a:lnTo>
                  <a:lnTo>
                    <a:pt x="3583" y="0"/>
                  </a:lnTo>
                  <a:lnTo>
                    <a:pt x="3583" y="13"/>
                  </a:lnTo>
                  <a:close/>
                  <a:moveTo>
                    <a:pt x="3541" y="13"/>
                  </a:moveTo>
                  <a:lnTo>
                    <a:pt x="3527" y="13"/>
                  </a:lnTo>
                  <a:lnTo>
                    <a:pt x="3527" y="0"/>
                  </a:lnTo>
                  <a:lnTo>
                    <a:pt x="3541" y="0"/>
                  </a:lnTo>
                  <a:lnTo>
                    <a:pt x="3541" y="13"/>
                  </a:lnTo>
                  <a:close/>
                  <a:moveTo>
                    <a:pt x="3499" y="13"/>
                  </a:moveTo>
                  <a:lnTo>
                    <a:pt x="3485" y="13"/>
                  </a:lnTo>
                  <a:lnTo>
                    <a:pt x="3485" y="0"/>
                  </a:lnTo>
                  <a:lnTo>
                    <a:pt x="3499" y="0"/>
                  </a:lnTo>
                  <a:lnTo>
                    <a:pt x="3499" y="13"/>
                  </a:lnTo>
                  <a:close/>
                  <a:moveTo>
                    <a:pt x="3458" y="13"/>
                  </a:moveTo>
                  <a:lnTo>
                    <a:pt x="3444" y="13"/>
                  </a:lnTo>
                  <a:lnTo>
                    <a:pt x="3444" y="0"/>
                  </a:lnTo>
                  <a:lnTo>
                    <a:pt x="3458" y="0"/>
                  </a:lnTo>
                  <a:lnTo>
                    <a:pt x="3458" y="13"/>
                  </a:lnTo>
                  <a:close/>
                  <a:moveTo>
                    <a:pt x="3416" y="13"/>
                  </a:moveTo>
                  <a:lnTo>
                    <a:pt x="3402" y="13"/>
                  </a:lnTo>
                  <a:lnTo>
                    <a:pt x="3402" y="0"/>
                  </a:lnTo>
                  <a:lnTo>
                    <a:pt x="3416" y="0"/>
                  </a:lnTo>
                  <a:lnTo>
                    <a:pt x="3416" y="13"/>
                  </a:lnTo>
                  <a:close/>
                  <a:moveTo>
                    <a:pt x="3374" y="13"/>
                  </a:moveTo>
                  <a:lnTo>
                    <a:pt x="3360" y="13"/>
                  </a:lnTo>
                  <a:lnTo>
                    <a:pt x="3360" y="0"/>
                  </a:lnTo>
                  <a:lnTo>
                    <a:pt x="3374" y="0"/>
                  </a:lnTo>
                  <a:lnTo>
                    <a:pt x="3374" y="13"/>
                  </a:lnTo>
                  <a:close/>
                  <a:moveTo>
                    <a:pt x="3333" y="13"/>
                  </a:moveTo>
                  <a:lnTo>
                    <a:pt x="3319" y="13"/>
                  </a:lnTo>
                  <a:lnTo>
                    <a:pt x="3319" y="0"/>
                  </a:lnTo>
                  <a:lnTo>
                    <a:pt x="3333" y="0"/>
                  </a:lnTo>
                  <a:lnTo>
                    <a:pt x="3333" y="13"/>
                  </a:lnTo>
                  <a:close/>
                  <a:moveTo>
                    <a:pt x="3291" y="13"/>
                  </a:moveTo>
                  <a:lnTo>
                    <a:pt x="3277" y="13"/>
                  </a:lnTo>
                  <a:lnTo>
                    <a:pt x="3277" y="0"/>
                  </a:lnTo>
                  <a:lnTo>
                    <a:pt x="3291" y="0"/>
                  </a:lnTo>
                  <a:lnTo>
                    <a:pt x="3291" y="13"/>
                  </a:lnTo>
                  <a:close/>
                  <a:moveTo>
                    <a:pt x="3249" y="13"/>
                  </a:moveTo>
                  <a:lnTo>
                    <a:pt x="3235" y="13"/>
                  </a:lnTo>
                  <a:lnTo>
                    <a:pt x="3235" y="0"/>
                  </a:lnTo>
                  <a:lnTo>
                    <a:pt x="3249" y="0"/>
                  </a:lnTo>
                  <a:lnTo>
                    <a:pt x="3249" y="13"/>
                  </a:lnTo>
                  <a:close/>
                  <a:moveTo>
                    <a:pt x="3207" y="13"/>
                  </a:moveTo>
                  <a:lnTo>
                    <a:pt x="3194" y="13"/>
                  </a:lnTo>
                  <a:lnTo>
                    <a:pt x="3194" y="0"/>
                  </a:lnTo>
                  <a:lnTo>
                    <a:pt x="3207" y="0"/>
                  </a:lnTo>
                  <a:lnTo>
                    <a:pt x="3207" y="13"/>
                  </a:lnTo>
                  <a:close/>
                  <a:moveTo>
                    <a:pt x="3166" y="13"/>
                  </a:moveTo>
                  <a:lnTo>
                    <a:pt x="3152" y="13"/>
                  </a:lnTo>
                  <a:lnTo>
                    <a:pt x="3152" y="0"/>
                  </a:lnTo>
                  <a:lnTo>
                    <a:pt x="3166" y="0"/>
                  </a:lnTo>
                  <a:lnTo>
                    <a:pt x="3166" y="13"/>
                  </a:lnTo>
                  <a:close/>
                  <a:moveTo>
                    <a:pt x="3124" y="13"/>
                  </a:moveTo>
                  <a:lnTo>
                    <a:pt x="3110" y="13"/>
                  </a:lnTo>
                  <a:lnTo>
                    <a:pt x="3110" y="0"/>
                  </a:lnTo>
                  <a:lnTo>
                    <a:pt x="3124" y="0"/>
                  </a:lnTo>
                  <a:lnTo>
                    <a:pt x="3124" y="13"/>
                  </a:lnTo>
                  <a:close/>
                  <a:moveTo>
                    <a:pt x="3082" y="13"/>
                  </a:moveTo>
                  <a:lnTo>
                    <a:pt x="3068" y="13"/>
                  </a:lnTo>
                  <a:lnTo>
                    <a:pt x="3068" y="0"/>
                  </a:lnTo>
                  <a:lnTo>
                    <a:pt x="3082" y="0"/>
                  </a:lnTo>
                  <a:lnTo>
                    <a:pt x="3082" y="13"/>
                  </a:lnTo>
                  <a:close/>
                  <a:moveTo>
                    <a:pt x="3041" y="13"/>
                  </a:moveTo>
                  <a:lnTo>
                    <a:pt x="3027" y="13"/>
                  </a:lnTo>
                  <a:lnTo>
                    <a:pt x="3027" y="0"/>
                  </a:lnTo>
                  <a:lnTo>
                    <a:pt x="3041" y="0"/>
                  </a:lnTo>
                  <a:lnTo>
                    <a:pt x="3041" y="13"/>
                  </a:lnTo>
                  <a:close/>
                  <a:moveTo>
                    <a:pt x="2999" y="13"/>
                  </a:moveTo>
                  <a:lnTo>
                    <a:pt x="2985" y="13"/>
                  </a:lnTo>
                  <a:lnTo>
                    <a:pt x="2985" y="0"/>
                  </a:lnTo>
                  <a:lnTo>
                    <a:pt x="2999" y="0"/>
                  </a:lnTo>
                  <a:lnTo>
                    <a:pt x="2999" y="13"/>
                  </a:lnTo>
                  <a:close/>
                  <a:moveTo>
                    <a:pt x="2957" y="13"/>
                  </a:moveTo>
                  <a:lnTo>
                    <a:pt x="2943" y="13"/>
                  </a:lnTo>
                  <a:lnTo>
                    <a:pt x="2943" y="0"/>
                  </a:lnTo>
                  <a:lnTo>
                    <a:pt x="2957" y="0"/>
                  </a:lnTo>
                  <a:lnTo>
                    <a:pt x="2957" y="13"/>
                  </a:lnTo>
                  <a:close/>
                  <a:moveTo>
                    <a:pt x="2916" y="13"/>
                  </a:moveTo>
                  <a:lnTo>
                    <a:pt x="2902" y="13"/>
                  </a:lnTo>
                  <a:lnTo>
                    <a:pt x="2902" y="0"/>
                  </a:lnTo>
                  <a:lnTo>
                    <a:pt x="2916" y="0"/>
                  </a:lnTo>
                  <a:lnTo>
                    <a:pt x="2916" y="13"/>
                  </a:lnTo>
                  <a:close/>
                  <a:moveTo>
                    <a:pt x="2874" y="13"/>
                  </a:moveTo>
                  <a:lnTo>
                    <a:pt x="2860" y="13"/>
                  </a:lnTo>
                  <a:lnTo>
                    <a:pt x="2860" y="0"/>
                  </a:lnTo>
                  <a:lnTo>
                    <a:pt x="2874" y="0"/>
                  </a:lnTo>
                  <a:lnTo>
                    <a:pt x="2874" y="13"/>
                  </a:lnTo>
                  <a:close/>
                  <a:moveTo>
                    <a:pt x="2832" y="13"/>
                  </a:moveTo>
                  <a:lnTo>
                    <a:pt x="2818" y="13"/>
                  </a:lnTo>
                  <a:lnTo>
                    <a:pt x="2818" y="0"/>
                  </a:lnTo>
                  <a:lnTo>
                    <a:pt x="2832" y="0"/>
                  </a:lnTo>
                  <a:lnTo>
                    <a:pt x="2832" y="13"/>
                  </a:lnTo>
                  <a:close/>
                  <a:moveTo>
                    <a:pt x="2790" y="13"/>
                  </a:moveTo>
                  <a:lnTo>
                    <a:pt x="2777" y="13"/>
                  </a:lnTo>
                  <a:lnTo>
                    <a:pt x="2777" y="0"/>
                  </a:lnTo>
                  <a:lnTo>
                    <a:pt x="2790" y="0"/>
                  </a:lnTo>
                  <a:lnTo>
                    <a:pt x="2790" y="13"/>
                  </a:lnTo>
                  <a:close/>
                  <a:moveTo>
                    <a:pt x="2749" y="13"/>
                  </a:moveTo>
                  <a:lnTo>
                    <a:pt x="2735" y="13"/>
                  </a:lnTo>
                  <a:lnTo>
                    <a:pt x="2735" y="0"/>
                  </a:lnTo>
                  <a:lnTo>
                    <a:pt x="2749" y="0"/>
                  </a:lnTo>
                  <a:lnTo>
                    <a:pt x="2749" y="13"/>
                  </a:lnTo>
                  <a:close/>
                  <a:moveTo>
                    <a:pt x="2707" y="13"/>
                  </a:moveTo>
                  <a:lnTo>
                    <a:pt x="2693" y="13"/>
                  </a:lnTo>
                  <a:lnTo>
                    <a:pt x="2693" y="0"/>
                  </a:lnTo>
                  <a:lnTo>
                    <a:pt x="2707" y="0"/>
                  </a:lnTo>
                  <a:lnTo>
                    <a:pt x="2707" y="13"/>
                  </a:lnTo>
                  <a:close/>
                  <a:moveTo>
                    <a:pt x="2665" y="13"/>
                  </a:moveTo>
                  <a:lnTo>
                    <a:pt x="2651" y="13"/>
                  </a:lnTo>
                  <a:lnTo>
                    <a:pt x="2651" y="0"/>
                  </a:lnTo>
                  <a:lnTo>
                    <a:pt x="2665" y="0"/>
                  </a:lnTo>
                  <a:lnTo>
                    <a:pt x="2665" y="13"/>
                  </a:lnTo>
                  <a:close/>
                  <a:moveTo>
                    <a:pt x="2624" y="13"/>
                  </a:moveTo>
                  <a:lnTo>
                    <a:pt x="2610" y="13"/>
                  </a:lnTo>
                  <a:lnTo>
                    <a:pt x="2610" y="0"/>
                  </a:lnTo>
                  <a:lnTo>
                    <a:pt x="2624" y="0"/>
                  </a:lnTo>
                  <a:lnTo>
                    <a:pt x="2624" y="13"/>
                  </a:lnTo>
                  <a:close/>
                  <a:moveTo>
                    <a:pt x="2582" y="13"/>
                  </a:moveTo>
                  <a:lnTo>
                    <a:pt x="2568" y="13"/>
                  </a:lnTo>
                  <a:lnTo>
                    <a:pt x="2568" y="0"/>
                  </a:lnTo>
                  <a:lnTo>
                    <a:pt x="2582" y="0"/>
                  </a:lnTo>
                  <a:lnTo>
                    <a:pt x="2582" y="13"/>
                  </a:lnTo>
                  <a:close/>
                  <a:moveTo>
                    <a:pt x="2540" y="13"/>
                  </a:moveTo>
                  <a:lnTo>
                    <a:pt x="2526" y="13"/>
                  </a:lnTo>
                  <a:lnTo>
                    <a:pt x="2526" y="0"/>
                  </a:lnTo>
                  <a:lnTo>
                    <a:pt x="2540" y="0"/>
                  </a:lnTo>
                  <a:lnTo>
                    <a:pt x="2540" y="13"/>
                  </a:lnTo>
                  <a:close/>
                  <a:moveTo>
                    <a:pt x="2499" y="13"/>
                  </a:moveTo>
                  <a:lnTo>
                    <a:pt x="2485" y="13"/>
                  </a:lnTo>
                  <a:lnTo>
                    <a:pt x="2485" y="0"/>
                  </a:lnTo>
                  <a:lnTo>
                    <a:pt x="2499" y="0"/>
                  </a:lnTo>
                  <a:lnTo>
                    <a:pt x="2499" y="13"/>
                  </a:lnTo>
                  <a:close/>
                  <a:moveTo>
                    <a:pt x="2457" y="13"/>
                  </a:moveTo>
                  <a:lnTo>
                    <a:pt x="2443" y="13"/>
                  </a:lnTo>
                  <a:lnTo>
                    <a:pt x="2443" y="0"/>
                  </a:lnTo>
                  <a:lnTo>
                    <a:pt x="2457" y="0"/>
                  </a:lnTo>
                  <a:lnTo>
                    <a:pt x="2457" y="13"/>
                  </a:lnTo>
                  <a:close/>
                  <a:moveTo>
                    <a:pt x="2415" y="13"/>
                  </a:moveTo>
                  <a:lnTo>
                    <a:pt x="2401" y="13"/>
                  </a:lnTo>
                  <a:lnTo>
                    <a:pt x="2401" y="0"/>
                  </a:lnTo>
                  <a:lnTo>
                    <a:pt x="2415" y="0"/>
                  </a:lnTo>
                  <a:lnTo>
                    <a:pt x="2415" y="13"/>
                  </a:lnTo>
                  <a:close/>
                  <a:moveTo>
                    <a:pt x="2373" y="13"/>
                  </a:moveTo>
                  <a:lnTo>
                    <a:pt x="2359" y="13"/>
                  </a:lnTo>
                  <a:lnTo>
                    <a:pt x="2359" y="0"/>
                  </a:lnTo>
                  <a:lnTo>
                    <a:pt x="2373" y="0"/>
                  </a:lnTo>
                  <a:lnTo>
                    <a:pt x="2373" y="13"/>
                  </a:lnTo>
                  <a:close/>
                  <a:moveTo>
                    <a:pt x="2332" y="13"/>
                  </a:moveTo>
                  <a:lnTo>
                    <a:pt x="2318" y="13"/>
                  </a:lnTo>
                  <a:lnTo>
                    <a:pt x="2318" y="0"/>
                  </a:lnTo>
                  <a:lnTo>
                    <a:pt x="2332" y="0"/>
                  </a:lnTo>
                  <a:lnTo>
                    <a:pt x="2332" y="13"/>
                  </a:lnTo>
                  <a:close/>
                  <a:moveTo>
                    <a:pt x="2290" y="13"/>
                  </a:moveTo>
                  <a:lnTo>
                    <a:pt x="2276" y="13"/>
                  </a:lnTo>
                  <a:lnTo>
                    <a:pt x="2276" y="0"/>
                  </a:lnTo>
                  <a:lnTo>
                    <a:pt x="2290" y="0"/>
                  </a:lnTo>
                  <a:lnTo>
                    <a:pt x="2290" y="13"/>
                  </a:lnTo>
                  <a:close/>
                  <a:moveTo>
                    <a:pt x="2248" y="13"/>
                  </a:moveTo>
                  <a:lnTo>
                    <a:pt x="2234" y="13"/>
                  </a:lnTo>
                  <a:lnTo>
                    <a:pt x="2234" y="0"/>
                  </a:lnTo>
                  <a:lnTo>
                    <a:pt x="2248" y="0"/>
                  </a:lnTo>
                  <a:lnTo>
                    <a:pt x="2248" y="13"/>
                  </a:lnTo>
                  <a:close/>
                  <a:moveTo>
                    <a:pt x="2207" y="13"/>
                  </a:moveTo>
                  <a:lnTo>
                    <a:pt x="2193" y="13"/>
                  </a:lnTo>
                  <a:lnTo>
                    <a:pt x="2193" y="0"/>
                  </a:lnTo>
                  <a:lnTo>
                    <a:pt x="2207" y="0"/>
                  </a:lnTo>
                  <a:lnTo>
                    <a:pt x="2207" y="13"/>
                  </a:lnTo>
                  <a:close/>
                  <a:moveTo>
                    <a:pt x="2165" y="13"/>
                  </a:moveTo>
                  <a:lnTo>
                    <a:pt x="2151" y="13"/>
                  </a:lnTo>
                  <a:lnTo>
                    <a:pt x="2151" y="0"/>
                  </a:lnTo>
                  <a:lnTo>
                    <a:pt x="2165" y="0"/>
                  </a:lnTo>
                  <a:lnTo>
                    <a:pt x="2165" y="13"/>
                  </a:lnTo>
                  <a:close/>
                  <a:moveTo>
                    <a:pt x="2123" y="13"/>
                  </a:moveTo>
                  <a:lnTo>
                    <a:pt x="2109" y="13"/>
                  </a:lnTo>
                  <a:lnTo>
                    <a:pt x="2109" y="0"/>
                  </a:lnTo>
                  <a:lnTo>
                    <a:pt x="2123" y="0"/>
                  </a:lnTo>
                  <a:lnTo>
                    <a:pt x="2123" y="13"/>
                  </a:lnTo>
                  <a:close/>
                  <a:moveTo>
                    <a:pt x="2081" y="13"/>
                  </a:moveTo>
                  <a:lnTo>
                    <a:pt x="2068" y="13"/>
                  </a:lnTo>
                  <a:lnTo>
                    <a:pt x="2068" y="0"/>
                  </a:lnTo>
                  <a:lnTo>
                    <a:pt x="2081" y="0"/>
                  </a:lnTo>
                  <a:lnTo>
                    <a:pt x="2081" y="13"/>
                  </a:lnTo>
                  <a:close/>
                  <a:moveTo>
                    <a:pt x="2040" y="13"/>
                  </a:moveTo>
                  <a:lnTo>
                    <a:pt x="2026" y="13"/>
                  </a:lnTo>
                  <a:lnTo>
                    <a:pt x="2026" y="0"/>
                  </a:lnTo>
                  <a:lnTo>
                    <a:pt x="2040" y="0"/>
                  </a:lnTo>
                  <a:lnTo>
                    <a:pt x="2040" y="13"/>
                  </a:lnTo>
                  <a:close/>
                  <a:moveTo>
                    <a:pt x="1998" y="13"/>
                  </a:moveTo>
                  <a:lnTo>
                    <a:pt x="1984" y="13"/>
                  </a:lnTo>
                  <a:lnTo>
                    <a:pt x="1984" y="0"/>
                  </a:lnTo>
                  <a:lnTo>
                    <a:pt x="1998" y="0"/>
                  </a:lnTo>
                  <a:lnTo>
                    <a:pt x="1998" y="13"/>
                  </a:lnTo>
                  <a:close/>
                  <a:moveTo>
                    <a:pt x="1956" y="13"/>
                  </a:moveTo>
                  <a:lnTo>
                    <a:pt x="1942" y="13"/>
                  </a:lnTo>
                  <a:lnTo>
                    <a:pt x="1942" y="0"/>
                  </a:lnTo>
                  <a:lnTo>
                    <a:pt x="1956" y="0"/>
                  </a:lnTo>
                  <a:lnTo>
                    <a:pt x="1956" y="13"/>
                  </a:lnTo>
                  <a:close/>
                  <a:moveTo>
                    <a:pt x="1915" y="13"/>
                  </a:moveTo>
                  <a:lnTo>
                    <a:pt x="1901" y="13"/>
                  </a:lnTo>
                  <a:lnTo>
                    <a:pt x="1901" y="0"/>
                  </a:lnTo>
                  <a:lnTo>
                    <a:pt x="1915" y="0"/>
                  </a:lnTo>
                  <a:lnTo>
                    <a:pt x="1915" y="13"/>
                  </a:lnTo>
                  <a:close/>
                  <a:moveTo>
                    <a:pt x="1873" y="13"/>
                  </a:moveTo>
                  <a:lnTo>
                    <a:pt x="1859" y="13"/>
                  </a:lnTo>
                  <a:lnTo>
                    <a:pt x="1859" y="0"/>
                  </a:lnTo>
                  <a:lnTo>
                    <a:pt x="1873" y="0"/>
                  </a:lnTo>
                  <a:lnTo>
                    <a:pt x="1873" y="13"/>
                  </a:lnTo>
                  <a:close/>
                  <a:moveTo>
                    <a:pt x="1831" y="13"/>
                  </a:moveTo>
                  <a:lnTo>
                    <a:pt x="1817" y="13"/>
                  </a:lnTo>
                  <a:lnTo>
                    <a:pt x="1817" y="0"/>
                  </a:lnTo>
                  <a:lnTo>
                    <a:pt x="1831" y="0"/>
                  </a:lnTo>
                  <a:lnTo>
                    <a:pt x="1831" y="13"/>
                  </a:lnTo>
                  <a:close/>
                  <a:moveTo>
                    <a:pt x="1790" y="13"/>
                  </a:moveTo>
                  <a:lnTo>
                    <a:pt x="1776" y="13"/>
                  </a:lnTo>
                  <a:lnTo>
                    <a:pt x="1776" y="0"/>
                  </a:lnTo>
                  <a:lnTo>
                    <a:pt x="1790" y="0"/>
                  </a:lnTo>
                  <a:lnTo>
                    <a:pt x="1790" y="13"/>
                  </a:lnTo>
                  <a:close/>
                  <a:moveTo>
                    <a:pt x="1748" y="13"/>
                  </a:moveTo>
                  <a:lnTo>
                    <a:pt x="1734" y="13"/>
                  </a:lnTo>
                  <a:lnTo>
                    <a:pt x="1734" y="0"/>
                  </a:lnTo>
                  <a:lnTo>
                    <a:pt x="1748" y="0"/>
                  </a:lnTo>
                  <a:lnTo>
                    <a:pt x="1748" y="13"/>
                  </a:lnTo>
                  <a:close/>
                  <a:moveTo>
                    <a:pt x="1706" y="13"/>
                  </a:moveTo>
                  <a:lnTo>
                    <a:pt x="1692" y="13"/>
                  </a:lnTo>
                  <a:lnTo>
                    <a:pt x="1692" y="0"/>
                  </a:lnTo>
                  <a:lnTo>
                    <a:pt x="1706" y="0"/>
                  </a:lnTo>
                  <a:lnTo>
                    <a:pt x="1706" y="13"/>
                  </a:lnTo>
                  <a:close/>
                  <a:moveTo>
                    <a:pt x="1664" y="13"/>
                  </a:moveTo>
                  <a:lnTo>
                    <a:pt x="1651" y="13"/>
                  </a:lnTo>
                  <a:lnTo>
                    <a:pt x="1651" y="0"/>
                  </a:lnTo>
                  <a:lnTo>
                    <a:pt x="1664" y="0"/>
                  </a:lnTo>
                  <a:lnTo>
                    <a:pt x="1664" y="13"/>
                  </a:lnTo>
                  <a:close/>
                  <a:moveTo>
                    <a:pt x="1623" y="13"/>
                  </a:moveTo>
                  <a:lnTo>
                    <a:pt x="1609" y="13"/>
                  </a:lnTo>
                  <a:lnTo>
                    <a:pt x="1609" y="0"/>
                  </a:lnTo>
                  <a:lnTo>
                    <a:pt x="1623" y="0"/>
                  </a:lnTo>
                  <a:lnTo>
                    <a:pt x="1623" y="13"/>
                  </a:lnTo>
                  <a:close/>
                  <a:moveTo>
                    <a:pt x="1581" y="13"/>
                  </a:moveTo>
                  <a:lnTo>
                    <a:pt x="1567" y="13"/>
                  </a:lnTo>
                  <a:lnTo>
                    <a:pt x="1567" y="0"/>
                  </a:lnTo>
                  <a:lnTo>
                    <a:pt x="1581" y="0"/>
                  </a:lnTo>
                  <a:lnTo>
                    <a:pt x="1581" y="13"/>
                  </a:lnTo>
                  <a:close/>
                  <a:moveTo>
                    <a:pt x="1539" y="13"/>
                  </a:moveTo>
                  <a:lnTo>
                    <a:pt x="1525" y="13"/>
                  </a:lnTo>
                  <a:lnTo>
                    <a:pt x="1525" y="0"/>
                  </a:lnTo>
                  <a:lnTo>
                    <a:pt x="1539" y="0"/>
                  </a:lnTo>
                  <a:lnTo>
                    <a:pt x="1539" y="13"/>
                  </a:lnTo>
                  <a:close/>
                  <a:moveTo>
                    <a:pt x="1498" y="13"/>
                  </a:moveTo>
                  <a:lnTo>
                    <a:pt x="1484" y="13"/>
                  </a:lnTo>
                  <a:lnTo>
                    <a:pt x="1484" y="0"/>
                  </a:lnTo>
                  <a:lnTo>
                    <a:pt x="1498" y="0"/>
                  </a:lnTo>
                  <a:lnTo>
                    <a:pt x="1498" y="13"/>
                  </a:lnTo>
                  <a:close/>
                  <a:moveTo>
                    <a:pt x="1456" y="13"/>
                  </a:moveTo>
                  <a:lnTo>
                    <a:pt x="1442" y="13"/>
                  </a:lnTo>
                  <a:lnTo>
                    <a:pt x="1442" y="0"/>
                  </a:lnTo>
                  <a:lnTo>
                    <a:pt x="1456" y="0"/>
                  </a:lnTo>
                  <a:lnTo>
                    <a:pt x="1456" y="13"/>
                  </a:lnTo>
                  <a:close/>
                  <a:moveTo>
                    <a:pt x="1414" y="13"/>
                  </a:moveTo>
                  <a:lnTo>
                    <a:pt x="1400" y="13"/>
                  </a:lnTo>
                  <a:lnTo>
                    <a:pt x="1400" y="0"/>
                  </a:lnTo>
                  <a:lnTo>
                    <a:pt x="1414" y="0"/>
                  </a:lnTo>
                  <a:lnTo>
                    <a:pt x="1414" y="13"/>
                  </a:lnTo>
                  <a:close/>
                  <a:moveTo>
                    <a:pt x="1373" y="13"/>
                  </a:moveTo>
                  <a:lnTo>
                    <a:pt x="1359" y="13"/>
                  </a:lnTo>
                  <a:lnTo>
                    <a:pt x="1359" y="0"/>
                  </a:lnTo>
                  <a:lnTo>
                    <a:pt x="1373" y="0"/>
                  </a:lnTo>
                  <a:lnTo>
                    <a:pt x="1373" y="13"/>
                  </a:lnTo>
                  <a:close/>
                  <a:moveTo>
                    <a:pt x="1331" y="13"/>
                  </a:moveTo>
                  <a:lnTo>
                    <a:pt x="1317" y="13"/>
                  </a:lnTo>
                  <a:lnTo>
                    <a:pt x="1317" y="0"/>
                  </a:lnTo>
                  <a:lnTo>
                    <a:pt x="1331" y="0"/>
                  </a:lnTo>
                  <a:lnTo>
                    <a:pt x="1331" y="13"/>
                  </a:lnTo>
                  <a:close/>
                  <a:moveTo>
                    <a:pt x="1289" y="13"/>
                  </a:moveTo>
                  <a:lnTo>
                    <a:pt x="1275" y="13"/>
                  </a:lnTo>
                  <a:lnTo>
                    <a:pt x="1275" y="0"/>
                  </a:lnTo>
                  <a:lnTo>
                    <a:pt x="1289" y="0"/>
                  </a:lnTo>
                  <a:lnTo>
                    <a:pt x="1289" y="13"/>
                  </a:lnTo>
                  <a:close/>
                  <a:moveTo>
                    <a:pt x="1247" y="13"/>
                  </a:moveTo>
                  <a:lnTo>
                    <a:pt x="1234" y="13"/>
                  </a:lnTo>
                  <a:lnTo>
                    <a:pt x="1234" y="0"/>
                  </a:lnTo>
                  <a:lnTo>
                    <a:pt x="1247" y="0"/>
                  </a:lnTo>
                  <a:lnTo>
                    <a:pt x="1247" y="13"/>
                  </a:lnTo>
                  <a:close/>
                  <a:moveTo>
                    <a:pt x="1206" y="13"/>
                  </a:moveTo>
                  <a:lnTo>
                    <a:pt x="1192" y="13"/>
                  </a:lnTo>
                  <a:lnTo>
                    <a:pt x="1192" y="0"/>
                  </a:lnTo>
                  <a:lnTo>
                    <a:pt x="1206" y="0"/>
                  </a:lnTo>
                  <a:lnTo>
                    <a:pt x="1206" y="13"/>
                  </a:lnTo>
                  <a:close/>
                  <a:moveTo>
                    <a:pt x="1164" y="13"/>
                  </a:moveTo>
                  <a:lnTo>
                    <a:pt x="1150" y="13"/>
                  </a:lnTo>
                  <a:lnTo>
                    <a:pt x="1150" y="0"/>
                  </a:lnTo>
                  <a:lnTo>
                    <a:pt x="1164" y="0"/>
                  </a:lnTo>
                  <a:lnTo>
                    <a:pt x="1164" y="13"/>
                  </a:lnTo>
                  <a:close/>
                  <a:moveTo>
                    <a:pt x="1122" y="13"/>
                  </a:moveTo>
                  <a:lnTo>
                    <a:pt x="1108" y="13"/>
                  </a:lnTo>
                  <a:lnTo>
                    <a:pt x="1108" y="0"/>
                  </a:lnTo>
                  <a:lnTo>
                    <a:pt x="1122" y="0"/>
                  </a:lnTo>
                  <a:lnTo>
                    <a:pt x="1122" y="13"/>
                  </a:lnTo>
                  <a:close/>
                  <a:moveTo>
                    <a:pt x="1081" y="13"/>
                  </a:moveTo>
                  <a:lnTo>
                    <a:pt x="1067" y="13"/>
                  </a:lnTo>
                  <a:lnTo>
                    <a:pt x="1067" y="0"/>
                  </a:lnTo>
                  <a:lnTo>
                    <a:pt x="1081" y="0"/>
                  </a:lnTo>
                  <a:lnTo>
                    <a:pt x="1081" y="13"/>
                  </a:lnTo>
                  <a:close/>
                  <a:moveTo>
                    <a:pt x="1039" y="13"/>
                  </a:moveTo>
                  <a:lnTo>
                    <a:pt x="1025" y="13"/>
                  </a:lnTo>
                  <a:lnTo>
                    <a:pt x="1025" y="0"/>
                  </a:lnTo>
                  <a:lnTo>
                    <a:pt x="1039" y="0"/>
                  </a:lnTo>
                  <a:lnTo>
                    <a:pt x="1039" y="13"/>
                  </a:lnTo>
                  <a:close/>
                  <a:moveTo>
                    <a:pt x="997" y="13"/>
                  </a:moveTo>
                  <a:lnTo>
                    <a:pt x="983" y="13"/>
                  </a:lnTo>
                  <a:lnTo>
                    <a:pt x="983" y="0"/>
                  </a:lnTo>
                  <a:lnTo>
                    <a:pt x="997" y="0"/>
                  </a:lnTo>
                  <a:lnTo>
                    <a:pt x="997" y="13"/>
                  </a:lnTo>
                  <a:close/>
                  <a:moveTo>
                    <a:pt x="955" y="13"/>
                  </a:moveTo>
                  <a:lnTo>
                    <a:pt x="942" y="13"/>
                  </a:lnTo>
                  <a:lnTo>
                    <a:pt x="942" y="0"/>
                  </a:lnTo>
                  <a:lnTo>
                    <a:pt x="955" y="0"/>
                  </a:lnTo>
                  <a:lnTo>
                    <a:pt x="955" y="13"/>
                  </a:lnTo>
                  <a:close/>
                  <a:moveTo>
                    <a:pt x="914" y="13"/>
                  </a:moveTo>
                  <a:lnTo>
                    <a:pt x="900" y="13"/>
                  </a:lnTo>
                  <a:lnTo>
                    <a:pt x="900" y="0"/>
                  </a:lnTo>
                  <a:lnTo>
                    <a:pt x="914" y="0"/>
                  </a:lnTo>
                  <a:lnTo>
                    <a:pt x="914" y="13"/>
                  </a:lnTo>
                  <a:close/>
                  <a:moveTo>
                    <a:pt x="872" y="13"/>
                  </a:moveTo>
                  <a:lnTo>
                    <a:pt x="858" y="13"/>
                  </a:lnTo>
                  <a:lnTo>
                    <a:pt x="858" y="0"/>
                  </a:lnTo>
                  <a:lnTo>
                    <a:pt x="872" y="0"/>
                  </a:lnTo>
                  <a:lnTo>
                    <a:pt x="872" y="13"/>
                  </a:lnTo>
                  <a:close/>
                  <a:moveTo>
                    <a:pt x="830" y="13"/>
                  </a:moveTo>
                  <a:lnTo>
                    <a:pt x="816" y="13"/>
                  </a:lnTo>
                  <a:lnTo>
                    <a:pt x="816" y="0"/>
                  </a:lnTo>
                  <a:lnTo>
                    <a:pt x="830" y="0"/>
                  </a:lnTo>
                  <a:lnTo>
                    <a:pt x="830" y="13"/>
                  </a:lnTo>
                  <a:close/>
                  <a:moveTo>
                    <a:pt x="789" y="13"/>
                  </a:moveTo>
                  <a:lnTo>
                    <a:pt x="775" y="13"/>
                  </a:lnTo>
                  <a:lnTo>
                    <a:pt x="775" y="0"/>
                  </a:lnTo>
                  <a:lnTo>
                    <a:pt x="789" y="0"/>
                  </a:lnTo>
                  <a:lnTo>
                    <a:pt x="789" y="13"/>
                  </a:lnTo>
                  <a:close/>
                  <a:moveTo>
                    <a:pt x="747" y="13"/>
                  </a:moveTo>
                  <a:lnTo>
                    <a:pt x="733" y="13"/>
                  </a:lnTo>
                  <a:lnTo>
                    <a:pt x="733" y="0"/>
                  </a:lnTo>
                  <a:lnTo>
                    <a:pt x="747" y="0"/>
                  </a:lnTo>
                  <a:lnTo>
                    <a:pt x="747" y="13"/>
                  </a:lnTo>
                  <a:close/>
                  <a:moveTo>
                    <a:pt x="705" y="13"/>
                  </a:moveTo>
                  <a:lnTo>
                    <a:pt x="691" y="13"/>
                  </a:lnTo>
                  <a:lnTo>
                    <a:pt x="691" y="0"/>
                  </a:lnTo>
                  <a:lnTo>
                    <a:pt x="705" y="0"/>
                  </a:lnTo>
                  <a:lnTo>
                    <a:pt x="705" y="13"/>
                  </a:lnTo>
                  <a:close/>
                  <a:moveTo>
                    <a:pt x="664" y="13"/>
                  </a:moveTo>
                  <a:lnTo>
                    <a:pt x="650" y="13"/>
                  </a:lnTo>
                  <a:lnTo>
                    <a:pt x="650" y="0"/>
                  </a:lnTo>
                  <a:lnTo>
                    <a:pt x="664" y="0"/>
                  </a:lnTo>
                  <a:lnTo>
                    <a:pt x="664" y="13"/>
                  </a:lnTo>
                  <a:close/>
                  <a:moveTo>
                    <a:pt x="622" y="13"/>
                  </a:moveTo>
                  <a:lnTo>
                    <a:pt x="608" y="13"/>
                  </a:lnTo>
                  <a:lnTo>
                    <a:pt x="608" y="0"/>
                  </a:lnTo>
                  <a:lnTo>
                    <a:pt x="622" y="0"/>
                  </a:lnTo>
                  <a:lnTo>
                    <a:pt x="622" y="13"/>
                  </a:lnTo>
                  <a:close/>
                  <a:moveTo>
                    <a:pt x="580" y="13"/>
                  </a:moveTo>
                  <a:lnTo>
                    <a:pt x="566" y="13"/>
                  </a:lnTo>
                  <a:lnTo>
                    <a:pt x="566" y="0"/>
                  </a:lnTo>
                  <a:lnTo>
                    <a:pt x="580" y="0"/>
                  </a:lnTo>
                  <a:lnTo>
                    <a:pt x="580" y="13"/>
                  </a:lnTo>
                  <a:close/>
                  <a:moveTo>
                    <a:pt x="538" y="13"/>
                  </a:moveTo>
                  <a:lnTo>
                    <a:pt x="525" y="13"/>
                  </a:lnTo>
                  <a:lnTo>
                    <a:pt x="525" y="0"/>
                  </a:lnTo>
                  <a:lnTo>
                    <a:pt x="538" y="0"/>
                  </a:lnTo>
                  <a:lnTo>
                    <a:pt x="538" y="13"/>
                  </a:lnTo>
                  <a:close/>
                  <a:moveTo>
                    <a:pt x="497" y="13"/>
                  </a:moveTo>
                  <a:lnTo>
                    <a:pt x="483" y="13"/>
                  </a:lnTo>
                  <a:lnTo>
                    <a:pt x="483" y="0"/>
                  </a:lnTo>
                  <a:lnTo>
                    <a:pt x="497" y="0"/>
                  </a:lnTo>
                  <a:lnTo>
                    <a:pt x="497" y="13"/>
                  </a:lnTo>
                  <a:close/>
                  <a:moveTo>
                    <a:pt x="455" y="13"/>
                  </a:moveTo>
                  <a:lnTo>
                    <a:pt x="441" y="13"/>
                  </a:lnTo>
                  <a:lnTo>
                    <a:pt x="441" y="0"/>
                  </a:lnTo>
                  <a:lnTo>
                    <a:pt x="455" y="0"/>
                  </a:lnTo>
                  <a:lnTo>
                    <a:pt x="455" y="13"/>
                  </a:lnTo>
                  <a:close/>
                  <a:moveTo>
                    <a:pt x="413" y="13"/>
                  </a:moveTo>
                  <a:lnTo>
                    <a:pt x="399" y="13"/>
                  </a:lnTo>
                  <a:lnTo>
                    <a:pt x="399" y="0"/>
                  </a:lnTo>
                  <a:lnTo>
                    <a:pt x="413" y="0"/>
                  </a:lnTo>
                  <a:lnTo>
                    <a:pt x="413" y="13"/>
                  </a:lnTo>
                  <a:close/>
                  <a:moveTo>
                    <a:pt x="372" y="13"/>
                  </a:moveTo>
                  <a:lnTo>
                    <a:pt x="358" y="13"/>
                  </a:lnTo>
                  <a:lnTo>
                    <a:pt x="358" y="0"/>
                  </a:lnTo>
                  <a:lnTo>
                    <a:pt x="372" y="0"/>
                  </a:lnTo>
                  <a:lnTo>
                    <a:pt x="372" y="13"/>
                  </a:lnTo>
                  <a:close/>
                  <a:moveTo>
                    <a:pt x="330" y="13"/>
                  </a:moveTo>
                  <a:lnTo>
                    <a:pt x="316" y="13"/>
                  </a:lnTo>
                  <a:lnTo>
                    <a:pt x="316" y="0"/>
                  </a:lnTo>
                  <a:lnTo>
                    <a:pt x="330" y="0"/>
                  </a:lnTo>
                  <a:lnTo>
                    <a:pt x="330" y="13"/>
                  </a:lnTo>
                  <a:close/>
                  <a:moveTo>
                    <a:pt x="288" y="13"/>
                  </a:moveTo>
                  <a:lnTo>
                    <a:pt x="274" y="13"/>
                  </a:lnTo>
                  <a:lnTo>
                    <a:pt x="274" y="0"/>
                  </a:lnTo>
                  <a:lnTo>
                    <a:pt x="288" y="0"/>
                  </a:lnTo>
                  <a:lnTo>
                    <a:pt x="288" y="13"/>
                  </a:lnTo>
                  <a:close/>
                  <a:moveTo>
                    <a:pt x="247" y="13"/>
                  </a:moveTo>
                  <a:lnTo>
                    <a:pt x="233" y="13"/>
                  </a:lnTo>
                  <a:lnTo>
                    <a:pt x="233" y="0"/>
                  </a:lnTo>
                  <a:lnTo>
                    <a:pt x="247" y="0"/>
                  </a:lnTo>
                  <a:lnTo>
                    <a:pt x="247" y="13"/>
                  </a:lnTo>
                  <a:close/>
                  <a:moveTo>
                    <a:pt x="205" y="13"/>
                  </a:moveTo>
                  <a:lnTo>
                    <a:pt x="191" y="13"/>
                  </a:lnTo>
                  <a:lnTo>
                    <a:pt x="191" y="0"/>
                  </a:lnTo>
                  <a:lnTo>
                    <a:pt x="205" y="0"/>
                  </a:lnTo>
                  <a:lnTo>
                    <a:pt x="205" y="13"/>
                  </a:lnTo>
                  <a:close/>
                  <a:moveTo>
                    <a:pt x="16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163" y="0"/>
                  </a:lnTo>
                  <a:lnTo>
                    <a:pt x="163" y="13"/>
                  </a:lnTo>
                  <a:close/>
                  <a:moveTo>
                    <a:pt x="121" y="13"/>
                  </a:moveTo>
                  <a:lnTo>
                    <a:pt x="108" y="13"/>
                  </a:lnTo>
                  <a:lnTo>
                    <a:pt x="108" y="0"/>
                  </a:lnTo>
                  <a:lnTo>
                    <a:pt x="121" y="0"/>
                  </a:lnTo>
                  <a:lnTo>
                    <a:pt x="121" y="13"/>
                  </a:lnTo>
                  <a:close/>
                  <a:moveTo>
                    <a:pt x="80" y="13"/>
                  </a:moveTo>
                  <a:lnTo>
                    <a:pt x="66" y="13"/>
                  </a:lnTo>
                  <a:lnTo>
                    <a:pt x="66" y="0"/>
                  </a:lnTo>
                  <a:lnTo>
                    <a:pt x="80" y="0"/>
                  </a:lnTo>
                  <a:lnTo>
                    <a:pt x="80" y="13"/>
                  </a:lnTo>
                  <a:close/>
                  <a:moveTo>
                    <a:pt x="38" y="13"/>
                  </a:moveTo>
                  <a:lnTo>
                    <a:pt x="24" y="13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38" y="13"/>
                  </a:lnTo>
                  <a:close/>
                </a:path>
              </a:pathLst>
            </a:custGeom>
            <a:solidFill>
              <a:srgbClr val="0078d7"/>
            </a:solidFill>
            <a:ln w="0" cap="flat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>
            <a:xfrm>
              <a:off x="3087" y="2843"/>
              <a:ext cx="1277" cy="5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>
            <a:xfrm>
              <a:off x="3087" y="2843"/>
              <a:ext cx="1277" cy="59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>
            <a:xfrm>
              <a:off x="4028" y="2954"/>
              <a:ext cx="214" cy="268"/>
            </a:xfrm>
            <a:custGeom>
              <a:avLst/>
              <a:gdLst>
                <a:gd name="T0" fmla="*/ 458 w 491"/>
                <a:gd name="T1" fmla="*/ 250 h 633"/>
                <a:gd name="T2" fmla="*/ 426 w 491"/>
                <a:gd name="T3" fmla="*/ 250 h 633"/>
                <a:gd name="T4" fmla="*/ 426 w 491"/>
                <a:gd name="T5" fmla="*/ 190 h 633"/>
                <a:gd name="T6" fmla="*/ 253 w 491"/>
                <a:gd name="T7" fmla="*/ 0 h 633"/>
                <a:gd name="T8" fmla="*/ 238 w 491"/>
                <a:gd name="T9" fmla="*/ 0 h 633"/>
                <a:gd name="T10" fmla="*/ 65 w 491"/>
                <a:gd name="T11" fmla="*/ 190 h 633"/>
                <a:gd name="T12" fmla="*/ 65 w 491"/>
                <a:gd name="T13" fmla="*/ 250 h 633"/>
                <a:gd name="T14" fmla="*/ 33 w 491"/>
                <a:gd name="T15" fmla="*/ 250 h 633"/>
                <a:gd name="T16" fmla="*/ 0 w 491"/>
                <a:gd name="T17" fmla="*/ 282 h 633"/>
                <a:gd name="T18" fmla="*/ 0 w 491"/>
                <a:gd name="T19" fmla="*/ 601 h 633"/>
                <a:gd name="T20" fmla="*/ 33 w 491"/>
                <a:gd name="T21" fmla="*/ 633 h 633"/>
                <a:gd name="T22" fmla="*/ 458 w 491"/>
                <a:gd name="T23" fmla="*/ 633 h 633"/>
                <a:gd name="T24" fmla="*/ 491 w 491"/>
                <a:gd name="T25" fmla="*/ 601 h 633"/>
                <a:gd name="T26" fmla="*/ 491 w 491"/>
                <a:gd name="T27" fmla="*/ 282 h 633"/>
                <a:gd name="T28" fmla="*/ 458 w 491"/>
                <a:gd name="T29" fmla="*/ 250 h 633"/>
                <a:gd name="T30" fmla="*/ 270 w 491"/>
                <a:gd name="T31" fmla="*/ 438 h 633"/>
                <a:gd name="T32" fmla="*/ 270 w 491"/>
                <a:gd name="T33" fmla="*/ 570 h 633"/>
                <a:gd name="T34" fmla="*/ 223 w 491"/>
                <a:gd name="T35" fmla="*/ 570 h 633"/>
                <a:gd name="T36" fmla="*/ 223 w 491"/>
                <a:gd name="T37" fmla="*/ 438 h 633"/>
                <a:gd name="T38" fmla="*/ 190 w 491"/>
                <a:gd name="T39" fmla="*/ 389 h 633"/>
                <a:gd name="T40" fmla="*/ 246 w 491"/>
                <a:gd name="T41" fmla="*/ 333 h 633"/>
                <a:gd name="T42" fmla="*/ 302 w 491"/>
                <a:gd name="T43" fmla="*/ 389 h 633"/>
                <a:gd name="T44" fmla="*/ 270 w 491"/>
                <a:gd name="T45" fmla="*/ 438 h 633"/>
                <a:gd name="T46" fmla="*/ 367 w 491"/>
                <a:gd name="T47" fmla="*/ 250 h 633"/>
                <a:gd name="T48" fmla="*/ 124 w 491"/>
                <a:gd name="T49" fmla="*/ 250 h 633"/>
                <a:gd name="T50" fmla="*/ 124 w 491"/>
                <a:gd name="T51" fmla="*/ 190 h 633"/>
                <a:gd name="T52" fmla="*/ 238 w 491"/>
                <a:gd name="T53" fmla="*/ 56 h 633"/>
                <a:gd name="T54" fmla="*/ 253 w 491"/>
                <a:gd name="T55" fmla="*/ 56 h 633"/>
                <a:gd name="T56" fmla="*/ 367 w 491"/>
                <a:gd name="T57" fmla="*/ 190 h 633"/>
                <a:gd name="T58" fmla="*/ 367 w 491"/>
                <a:gd name="T59" fmla="*/ 250 h 6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1" h="633">
                  <a:moveTo>
                    <a:pt x="458" y="250"/>
                  </a:moveTo>
                  <a:lnTo>
                    <a:pt x="426" y="250"/>
                  </a:lnTo>
                  <a:lnTo>
                    <a:pt x="426" y="190"/>
                  </a:lnTo>
                  <a:cubicBezTo>
                    <a:pt x="426" y="65"/>
                    <a:pt x="346" y="0"/>
                    <a:pt x="253" y="0"/>
                  </a:cubicBezTo>
                  <a:lnTo>
                    <a:pt x="238" y="0"/>
                  </a:lnTo>
                  <a:cubicBezTo>
                    <a:pt x="143" y="0"/>
                    <a:pt x="65" y="63"/>
                    <a:pt x="65" y="190"/>
                  </a:cubicBezTo>
                  <a:lnTo>
                    <a:pt x="65" y="250"/>
                  </a:lnTo>
                  <a:lnTo>
                    <a:pt x="33" y="250"/>
                  </a:lnTo>
                  <a:cubicBezTo>
                    <a:pt x="19" y="250"/>
                    <a:pt x="0" y="268"/>
                    <a:pt x="0" y="282"/>
                  </a:cubicBezTo>
                  <a:lnTo>
                    <a:pt x="0" y="601"/>
                  </a:lnTo>
                  <a:cubicBezTo>
                    <a:pt x="0" y="614"/>
                    <a:pt x="19" y="633"/>
                    <a:pt x="33" y="633"/>
                  </a:cubicBezTo>
                  <a:lnTo>
                    <a:pt x="458" y="633"/>
                  </a:lnTo>
                  <a:cubicBezTo>
                    <a:pt x="472" y="633"/>
                    <a:pt x="491" y="614"/>
                    <a:pt x="491" y="601"/>
                  </a:cubicBezTo>
                  <a:lnTo>
                    <a:pt x="491" y="282"/>
                  </a:lnTo>
                  <a:cubicBezTo>
                    <a:pt x="491" y="268"/>
                    <a:pt x="472" y="250"/>
                    <a:pt x="458" y="250"/>
                  </a:cubicBezTo>
                  <a:close/>
                  <a:moveTo>
                    <a:pt x="270" y="438"/>
                  </a:moveTo>
                  <a:lnTo>
                    <a:pt x="270" y="570"/>
                  </a:lnTo>
                  <a:lnTo>
                    <a:pt x="223" y="570"/>
                  </a:lnTo>
                  <a:lnTo>
                    <a:pt x="223" y="438"/>
                  </a:lnTo>
                  <a:cubicBezTo>
                    <a:pt x="204" y="429"/>
                    <a:pt x="190" y="411"/>
                    <a:pt x="190" y="389"/>
                  </a:cubicBezTo>
                  <a:cubicBezTo>
                    <a:pt x="190" y="358"/>
                    <a:pt x="216" y="333"/>
                    <a:pt x="246" y="333"/>
                  </a:cubicBezTo>
                  <a:cubicBezTo>
                    <a:pt x="277" y="333"/>
                    <a:pt x="302" y="358"/>
                    <a:pt x="302" y="389"/>
                  </a:cubicBezTo>
                  <a:cubicBezTo>
                    <a:pt x="301" y="409"/>
                    <a:pt x="289" y="428"/>
                    <a:pt x="270" y="438"/>
                  </a:cubicBezTo>
                  <a:close/>
                  <a:moveTo>
                    <a:pt x="367" y="250"/>
                  </a:moveTo>
                  <a:lnTo>
                    <a:pt x="124" y="250"/>
                  </a:lnTo>
                  <a:lnTo>
                    <a:pt x="124" y="190"/>
                  </a:lnTo>
                  <a:cubicBezTo>
                    <a:pt x="124" y="110"/>
                    <a:pt x="167" y="56"/>
                    <a:pt x="238" y="56"/>
                  </a:cubicBezTo>
                  <a:lnTo>
                    <a:pt x="253" y="56"/>
                  </a:lnTo>
                  <a:cubicBezTo>
                    <a:pt x="326" y="56"/>
                    <a:pt x="367" y="110"/>
                    <a:pt x="367" y="190"/>
                  </a:cubicBezTo>
                  <a:lnTo>
                    <a:pt x="367" y="250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>
            <a:xfrm>
              <a:off x="4060" y="3076"/>
              <a:ext cx="150" cy="14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>
            <a:xfrm>
              <a:off x="4054" y="3086"/>
              <a:ext cx="230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000" b="0" i="0" u="none" strike="noStrike" cap="none" normalizeH="0" baseline="0">
                  <a:solidFill>
                    <a:srgbClr val="ffffff"/>
                  </a:solidFill>
                  <a:effectLst/>
                  <a:latin typeface="Segoe UI Semibold"/>
                </a:rPr>
                <a:t>NSG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>
            <a:xfrm>
              <a:off x="7079" y="3482"/>
              <a:ext cx="242" cy="12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47" y="3482"/>
              <a:ext cx="74" cy="127"/>
            </a:xfrm>
            <a:custGeom>
              <a:avLst/>
              <a:gdLst>
                <a:gd name="T0" fmla="*/ 74 w 74"/>
                <a:gd name="T1" fmla="*/ 64 h 127"/>
                <a:gd name="T2" fmla="*/ 8 w 74"/>
                <a:gd name="T3" fmla="*/ 0 h 127"/>
                <a:gd name="T4" fmla="*/ 0 w 74"/>
                <a:gd name="T5" fmla="*/ 8 h 127"/>
                <a:gd name="T6" fmla="*/ 57 w 74"/>
                <a:gd name="T7" fmla="*/ 64 h 127"/>
                <a:gd name="T8" fmla="*/ 0 w 74"/>
                <a:gd name="T9" fmla="*/ 119 h 127"/>
                <a:gd name="T10" fmla="*/ 8 w 74"/>
                <a:gd name="T11" fmla="*/ 127 h 127"/>
                <a:gd name="T12" fmla="*/ 74 w 74"/>
                <a:gd name="T13" fmla="*/ 64 h 12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27">
                  <a:moveTo>
                    <a:pt x="74" y="64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57" y="64"/>
                  </a:lnTo>
                  <a:lnTo>
                    <a:pt x="0" y="119"/>
                  </a:lnTo>
                  <a:lnTo>
                    <a:pt x="8" y="127"/>
                  </a:lnTo>
                  <a:lnTo>
                    <a:pt x="74" y="64"/>
                  </a:lnTo>
                  <a:close/>
                </a:path>
              </a:pathLst>
            </a:custGeom>
            <a:gradFill>
              <a:gsLst>
                <a:gs pos="2920">
                  <a:schemeClr val="accent2"/>
                </a:gs>
                <a:gs pos="3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>
                <a:gradFill>
                  <a:gsLst>
                    <a:gs pos="2920">
                      <a:schemeClr val="accent2"/>
                    </a:gs>
                    <a:gs pos="30000">
                      <a:schemeClr val="accent2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79" y="3482"/>
              <a:ext cx="74" cy="127"/>
            </a:xfrm>
            <a:custGeom>
              <a:avLst/>
              <a:gdLst>
                <a:gd name="T0" fmla="*/ 0 w 74"/>
                <a:gd name="T1" fmla="*/ 64 h 127"/>
                <a:gd name="T2" fmla="*/ 66 w 74"/>
                <a:gd name="T3" fmla="*/ 0 h 127"/>
                <a:gd name="T4" fmla="*/ 74 w 74"/>
                <a:gd name="T5" fmla="*/ 8 h 127"/>
                <a:gd name="T6" fmla="*/ 17 w 74"/>
                <a:gd name="T7" fmla="*/ 64 h 127"/>
                <a:gd name="T8" fmla="*/ 74 w 74"/>
                <a:gd name="T9" fmla="*/ 119 h 127"/>
                <a:gd name="T10" fmla="*/ 66 w 74"/>
                <a:gd name="T11" fmla="*/ 127 h 127"/>
                <a:gd name="T12" fmla="*/ 0 w 74"/>
                <a:gd name="T13" fmla="*/ 64 h 12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27">
                  <a:moveTo>
                    <a:pt x="0" y="64"/>
                  </a:moveTo>
                  <a:lnTo>
                    <a:pt x="66" y="0"/>
                  </a:lnTo>
                  <a:lnTo>
                    <a:pt x="74" y="8"/>
                  </a:lnTo>
                  <a:lnTo>
                    <a:pt x="17" y="64"/>
                  </a:lnTo>
                  <a:lnTo>
                    <a:pt x="74" y="119"/>
                  </a:lnTo>
                  <a:lnTo>
                    <a:pt x="66" y="127"/>
                  </a:lnTo>
                  <a:lnTo>
                    <a:pt x="0" y="64"/>
                  </a:lnTo>
                  <a:close/>
                </a:path>
              </a:pathLst>
            </a:custGeom>
            <a:gradFill>
              <a:gsLst>
                <a:gs pos="2920">
                  <a:schemeClr val="accent2"/>
                </a:gs>
                <a:gs pos="3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7126" y="3531"/>
              <a:ext cx="29" cy="29"/>
            </a:xfrm>
            <a:custGeom>
              <a:avLst/>
              <a:gdLst>
                <a:gd name="T0" fmla="*/ 67 w 67"/>
                <a:gd name="T1" fmla="*/ 34 h 68"/>
                <a:gd name="T2" fmla="*/ 33 w 67"/>
                <a:gd name="T3" fmla="*/ 68 h 68"/>
                <a:gd name="T4" fmla="*/ 0 w 67"/>
                <a:gd name="T5" fmla="*/ 34 h 68"/>
                <a:gd name="T6" fmla="*/ 33 w 67"/>
                <a:gd name="T7" fmla="*/ 0 h 68"/>
                <a:gd name="T8" fmla="*/ 67 w 67"/>
                <a:gd name="T9" fmla="*/ 34 h 6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67" y="34"/>
                  </a:moveTo>
                  <a:cubicBezTo>
                    <a:pt x="67" y="52"/>
                    <a:pt x="51" y="68"/>
                    <a:pt x="33" y="68"/>
                  </a:cubicBezTo>
                  <a:cubicBezTo>
                    <a:pt x="14" y="68"/>
                    <a:pt x="0" y="52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1" y="0"/>
                    <a:pt x="67" y="14"/>
                    <a:pt x="67" y="34"/>
                  </a:cubicBezTo>
                </a:path>
              </a:pathLst>
            </a:custGeom>
            <a:gradFill>
              <a:gsLst>
                <a:gs pos="2920">
                  <a:schemeClr val="accent2"/>
                </a:gs>
                <a:gs pos="30000">
                  <a:schemeClr val="accent2"/>
                </a:gs>
              </a:gsLst>
              <a:lin ang="5400000" scaled="0"/>
            </a:gra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>
            <a:xfrm>
              <a:off x="7186" y="3531"/>
              <a:ext cx="29" cy="29"/>
            </a:xfrm>
            <a:prstGeom prst="ellipse">
              <a:avLst/>
            </a:prstGeom>
            <a:gradFill>
              <a:gsLst>
                <a:gs pos="2920">
                  <a:schemeClr val="accent2"/>
                </a:gs>
                <a:gs pos="30000">
                  <a:schemeClr val="accent2"/>
                </a:gs>
              </a:gsLst>
              <a:lin ang="5400000" scaled="0"/>
            </a:gra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>
            <a:xfrm>
              <a:off x="7230" y="3531"/>
              <a:ext cx="29" cy="29"/>
            </a:xfrm>
            <a:prstGeom prst="ellipse">
              <a:avLst/>
            </a:prstGeom>
            <a:gradFill>
              <a:gsLst>
                <a:gs pos="2920">
                  <a:schemeClr val="accent2"/>
                </a:gs>
                <a:gs pos="30000">
                  <a:schemeClr val="accent2"/>
                </a:gs>
              </a:gsLst>
              <a:lin ang="5400000" scaled="0"/>
            </a:gra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>
            <a:xfrm>
              <a:off x="6152" y="3375"/>
              <a:ext cx="76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/>
                  <a:latin typeface="Segoe UI"/>
                </a:rPr>
                <a:t>Virtual network</a:t>
              </a:r>
              <a:endParaRPr kumimoji="0" lang="en-US" altLang="en-US" sz="1800" b="0" i="0" u="none" strike="noStrike" cap="none" normalizeH="0" baseline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>
            <a:xfrm>
              <a:off x="3328" y="2999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79 h 112"/>
                <a:gd name="T12" fmla="*/ 91 w 171"/>
                <a:gd name="T13" fmla="*/ 97 h 112"/>
                <a:gd name="T14" fmla="*/ 91 w 171"/>
                <a:gd name="T15" fmla="*/ 61 h 112"/>
                <a:gd name="T16" fmla="*/ 123 w 171"/>
                <a:gd name="T17" fmla="*/ 43 h 112"/>
                <a:gd name="T18" fmla="*/ 123 w 171"/>
                <a:gd name="T19" fmla="*/ 79 h 112"/>
                <a:gd name="T20" fmla="*/ 88 w 171"/>
                <a:gd name="T21" fmla="*/ 20 h 112"/>
                <a:gd name="T22" fmla="*/ 120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2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79 h 112"/>
                <a:gd name="T38" fmla="*/ 53 w 171"/>
                <a:gd name="T39" fmla="*/ 42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0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2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>
            <a:xfrm>
              <a:off x="3179" y="2915"/>
              <a:ext cx="454" cy="355"/>
            </a:xfrm>
            <a:custGeom>
              <a:avLst/>
              <a:gdLst>
                <a:gd name="T0" fmla="*/ 46 w 1044"/>
                <a:gd name="T1" fmla="*/ 0 h 835"/>
                <a:gd name="T2" fmla="*/ 0 w 1044"/>
                <a:gd name="T3" fmla="*/ 789 h 835"/>
                <a:gd name="T4" fmla="*/ 998 w 1044"/>
                <a:gd name="T5" fmla="*/ 835 h 835"/>
                <a:gd name="T6" fmla="*/ 1044 w 1044"/>
                <a:gd name="T7" fmla="*/ 46 h 835"/>
                <a:gd name="T8" fmla="*/ 519 w 1044"/>
                <a:gd name="T9" fmla="*/ 692 h 835"/>
                <a:gd name="T10" fmla="*/ 489 w 1044"/>
                <a:gd name="T11" fmla="*/ 780 h 835"/>
                <a:gd name="T12" fmla="*/ 483 w 1044"/>
                <a:gd name="T13" fmla="*/ 782 h 835"/>
                <a:gd name="T14" fmla="*/ 472 w 1044"/>
                <a:gd name="T15" fmla="*/ 782 h 835"/>
                <a:gd name="T16" fmla="*/ 466 w 1044"/>
                <a:gd name="T17" fmla="*/ 781 h 835"/>
                <a:gd name="T18" fmla="*/ 463 w 1044"/>
                <a:gd name="T19" fmla="*/ 779 h 835"/>
                <a:gd name="T20" fmla="*/ 433 w 1044"/>
                <a:gd name="T21" fmla="*/ 691 h 835"/>
                <a:gd name="T22" fmla="*/ 433 w 1044"/>
                <a:gd name="T23" fmla="*/ 685 h 835"/>
                <a:gd name="T24" fmla="*/ 443 w 1044"/>
                <a:gd name="T25" fmla="*/ 684 h 835"/>
                <a:gd name="T26" fmla="*/ 451 w 1044"/>
                <a:gd name="T27" fmla="*/ 684 h 835"/>
                <a:gd name="T28" fmla="*/ 453 w 1044"/>
                <a:gd name="T29" fmla="*/ 687 h 835"/>
                <a:gd name="T30" fmla="*/ 477 w 1044"/>
                <a:gd name="T31" fmla="*/ 762 h 835"/>
                <a:gd name="T32" fmla="*/ 501 w 1044"/>
                <a:gd name="T33" fmla="*/ 686 h 835"/>
                <a:gd name="T34" fmla="*/ 506 w 1044"/>
                <a:gd name="T35" fmla="*/ 684 h 835"/>
                <a:gd name="T36" fmla="*/ 517 w 1044"/>
                <a:gd name="T37" fmla="*/ 684 h 835"/>
                <a:gd name="T38" fmla="*/ 520 w 1044"/>
                <a:gd name="T39" fmla="*/ 687 h 835"/>
                <a:gd name="T40" fmla="*/ 646 w 1044"/>
                <a:gd name="T41" fmla="*/ 779 h 835"/>
                <a:gd name="T42" fmla="*/ 644 w 1044"/>
                <a:gd name="T43" fmla="*/ 781 h 835"/>
                <a:gd name="T44" fmla="*/ 636 w 1044"/>
                <a:gd name="T45" fmla="*/ 782 h 835"/>
                <a:gd name="T46" fmla="*/ 629 w 1044"/>
                <a:gd name="T47" fmla="*/ 781 h 835"/>
                <a:gd name="T48" fmla="*/ 627 w 1044"/>
                <a:gd name="T49" fmla="*/ 779 h 835"/>
                <a:gd name="T50" fmla="*/ 627 w 1044"/>
                <a:gd name="T51" fmla="*/ 700 h 835"/>
                <a:gd name="T52" fmla="*/ 598 w 1044"/>
                <a:gd name="T53" fmla="*/ 780 h 835"/>
                <a:gd name="T54" fmla="*/ 593 w 1044"/>
                <a:gd name="T55" fmla="*/ 782 h 835"/>
                <a:gd name="T56" fmla="*/ 584 w 1044"/>
                <a:gd name="T57" fmla="*/ 782 h 835"/>
                <a:gd name="T58" fmla="*/ 579 w 1044"/>
                <a:gd name="T59" fmla="*/ 780 h 835"/>
                <a:gd name="T60" fmla="*/ 551 w 1044"/>
                <a:gd name="T61" fmla="*/ 700 h 835"/>
                <a:gd name="T62" fmla="*/ 551 w 1044"/>
                <a:gd name="T63" fmla="*/ 779 h 835"/>
                <a:gd name="T64" fmla="*/ 549 w 1044"/>
                <a:gd name="T65" fmla="*/ 781 h 835"/>
                <a:gd name="T66" fmla="*/ 542 w 1044"/>
                <a:gd name="T67" fmla="*/ 782 h 835"/>
                <a:gd name="T68" fmla="*/ 534 w 1044"/>
                <a:gd name="T69" fmla="*/ 781 h 835"/>
                <a:gd name="T70" fmla="*/ 532 w 1044"/>
                <a:gd name="T71" fmla="*/ 779 h 835"/>
                <a:gd name="T72" fmla="*/ 534 w 1044"/>
                <a:gd name="T73" fmla="*/ 686 h 835"/>
                <a:gd name="T74" fmla="*/ 553 w 1044"/>
                <a:gd name="T75" fmla="*/ 684 h 835"/>
                <a:gd name="T76" fmla="*/ 563 w 1044"/>
                <a:gd name="T77" fmla="*/ 687 h 835"/>
                <a:gd name="T78" fmla="*/ 568 w 1044"/>
                <a:gd name="T79" fmla="*/ 695 h 835"/>
                <a:gd name="T80" fmla="*/ 589 w 1044"/>
                <a:gd name="T81" fmla="*/ 753 h 835"/>
                <a:gd name="T82" fmla="*/ 613 w 1044"/>
                <a:gd name="T83" fmla="*/ 690 h 835"/>
                <a:gd name="T84" fmla="*/ 620 w 1044"/>
                <a:gd name="T85" fmla="*/ 685 h 835"/>
                <a:gd name="T86" fmla="*/ 638 w 1044"/>
                <a:gd name="T87" fmla="*/ 684 h 835"/>
                <a:gd name="T88" fmla="*/ 644 w 1044"/>
                <a:gd name="T89" fmla="*/ 686 h 835"/>
                <a:gd name="T90" fmla="*/ 646 w 1044"/>
                <a:gd name="T91" fmla="*/ 692 h 835"/>
                <a:gd name="T92" fmla="*/ 646 w 1044"/>
                <a:gd name="T93" fmla="*/ 779 h 835"/>
                <a:gd name="T94" fmla="*/ 743 w 1044"/>
                <a:gd name="T95" fmla="*/ 493 h 835"/>
                <a:gd name="T96" fmla="*/ 690 w 1044"/>
                <a:gd name="T97" fmla="*/ 556 h 835"/>
                <a:gd name="T98" fmla="*/ 389 w 1044"/>
                <a:gd name="T99" fmla="*/ 579 h 835"/>
                <a:gd name="T100" fmla="*/ 476 w 1044"/>
                <a:gd name="T101" fmla="*/ 493 h 835"/>
                <a:gd name="T102" fmla="*/ 310 w 1044"/>
                <a:gd name="T103" fmla="*/ 467 h 835"/>
                <a:gd name="T104" fmla="*/ 335 w 1044"/>
                <a:gd name="T105" fmla="*/ 164 h 835"/>
                <a:gd name="T106" fmla="*/ 768 w 1044"/>
                <a:gd name="T107" fmla="*/ 189 h 835"/>
                <a:gd name="T108" fmla="*/ 768 w 1044"/>
                <a:gd name="T109" fmla="*/ 467 h 8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4" h="835">
                  <a:moveTo>
                    <a:pt x="998" y="0"/>
                  </a:moveTo>
                  <a:lnTo>
                    <a:pt x="46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89"/>
                  </a:lnTo>
                  <a:cubicBezTo>
                    <a:pt x="0" y="815"/>
                    <a:pt x="21" y="835"/>
                    <a:pt x="46" y="835"/>
                  </a:cubicBezTo>
                  <a:lnTo>
                    <a:pt x="998" y="835"/>
                  </a:lnTo>
                  <a:cubicBezTo>
                    <a:pt x="1024" y="835"/>
                    <a:pt x="1044" y="815"/>
                    <a:pt x="1044" y="789"/>
                  </a:cubicBezTo>
                  <a:lnTo>
                    <a:pt x="1044" y="46"/>
                  </a:lnTo>
                  <a:cubicBezTo>
                    <a:pt x="1044" y="21"/>
                    <a:pt x="1024" y="0"/>
                    <a:pt x="998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89" y="779"/>
                    <a:pt x="489" y="780"/>
                    <a:pt x="489" y="780"/>
                  </a:cubicBezTo>
                  <a:quadBezTo>
                    <a:pt x="488" y="781"/>
                    <a:pt x="487" y="781"/>
                  </a:quadBezTo>
                  <a:cubicBezTo>
                    <a:pt x="486" y="781"/>
                    <a:pt x="485" y="782"/>
                    <a:pt x="483" y="782"/>
                  </a:cubicBezTo>
                  <a:cubicBezTo>
                    <a:pt x="481" y="782"/>
                    <a:pt x="479" y="782"/>
                    <a:pt x="477" y="782"/>
                  </a:cubicBezTo>
                  <a:cubicBezTo>
                    <a:pt x="475" y="782"/>
                    <a:pt x="473" y="782"/>
                    <a:pt x="472" y="782"/>
                  </a:cubicBezTo>
                  <a:cubicBezTo>
                    <a:pt x="470" y="782"/>
                    <a:pt x="469" y="782"/>
                    <a:pt x="468" y="782"/>
                  </a:cubicBezTo>
                  <a:cubicBezTo>
                    <a:pt x="467" y="782"/>
                    <a:pt x="466" y="781"/>
                    <a:pt x="466" y="781"/>
                  </a:cubicBezTo>
                  <a:quadBezTo>
                    <a:pt x="465" y="781"/>
                    <a:pt x="464" y="780"/>
                  </a:quadBezTo>
                  <a:cubicBezTo>
                    <a:pt x="464" y="780"/>
                    <a:pt x="463" y="780"/>
                    <a:pt x="463" y="779"/>
                  </a:cubicBezTo>
                  <a:cubicBezTo>
                    <a:pt x="463" y="779"/>
                    <a:pt x="463" y="778"/>
                    <a:pt x="462" y="778"/>
                  </a:cubicBezTo>
                  <a:lnTo>
                    <a:pt x="433" y="691"/>
                  </a:lnTo>
                  <a:cubicBezTo>
                    <a:pt x="433" y="690"/>
                    <a:pt x="433" y="688"/>
                    <a:pt x="432" y="687"/>
                  </a:cubicBezTo>
                  <a:cubicBezTo>
                    <a:pt x="432" y="686"/>
                    <a:pt x="433" y="685"/>
                    <a:pt x="433" y="685"/>
                  </a:cubicBezTo>
                  <a:cubicBezTo>
                    <a:pt x="434" y="684"/>
                    <a:pt x="435" y="684"/>
                    <a:pt x="436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8" y="684"/>
                  </a:cubicBezTo>
                  <a:cubicBezTo>
                    <a:pt x="449" y="684"/>
                    <a:pt x="450" y="684"/>
                    <a:pt x="451" y="684"/>
                  </a:cubicBezTo>
                  <a:quadBezTo>
                    <a:pt x="452" y="685"/>
                    <a:pt x="453" y="685"/>
                  </a:quadBezTo>
                  <a:cubicBezTo>
                    <a:pt x="453" y="686"/>
                    <a:pt x="453" y="687"/>
                    <a:pt x="453" y="687"/>
                  </a:cubicBezTo>
                  <a:lnTo>
                    <a:pt x="477" y="762"/>
                  </a:lnTo>
                  <a:lnTo>
                    <a:pt x="477" y="762"/>
                  </a:lnTo>
                  <a:lnTo>
                    <a:pt x="500" y="688"/>
                  </a:lnTo>
                  <a:cubicBezTo>
                    <a:pt x="501" y="687"/>
                    <a:pt x="501" y="686"/>
                    <a:pt x="501" y="686"/>
                  </a:cubicBezTo>
                  <a:cubicBezTo>
                    <a:pt x="501" y="685"/>
                    <a:pt x="502" y="685"/>
                    <a:pt x="503" y="684"/>
                  </a:cubicBezTo>
                  <a:cubicBezTo>
                    <a:pt x="503" y="684"/>
                    <a:pt x="504" y="684"/>
                    <a:pt x="506" y="684"/>
                  </a:cubicBezTo>
                  <a:cubicBezTo>
                    <a:pt x="507" y="684"/>
                    <a:pt x="509" y="684"/>
                    <a:pt x="511" y="684"/>
                  </a:cubicBezTo>
                  <a:cubicBezTo>
                    <a:pt x="514" y="684"/>
                    <a:pt x="515" y="684"/>
                    <a:pt x="517" y="684"/>
                  </a:cubicBezTo>
                  <a:cubicBezTo>
                    <a:pt x="518" y="684"/>
                    <a:pt x="519" y="684"/>
                    <a:pt x="519" y="685"/>
                  </a:cubicBezTo>
                  <a:quadBezTo>
                    <a:pt x="520" y="686"/>
                    <a:pt x="520" y="687"/>
                  </a:quadBezTo>
                  <a:cubicBezTo>
                    <a:pt x="520" y="688"/>
                    <a:pt x="519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5" y="780"/>
                  </a:cubicBezTo>
                  <a:cubicBezTo>
                    <a:pt x="645" y="780"/>
                    <a:pt x="645" y="781"/>
                    <a:pt x="644" y="781"/>
                  </a:cubicBezTo>
                  <a:cubicBezTo>
                    <a:pt x="643" y="781"/>
                    <a:pt x="642" y="782"/>
                    <a:pt x="641" y="782"/>
                  </a:cubicBezTo>
                  <a:cubicBezTo>
                    <a:pt x="640" y="782"/>
                    <a:pt x="638" y="782"/>
                    <a:pt x="636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1"/>
                    <a:pt x="629" y="781"/>
                  </a:cubicBezTo>
                  <a:cubicBezTo>
                    <a:pt x="628" y="781"/>
                    <a:pt x="628" y="780"/>
                    <a:pt x="627" y="780"/>
                  </a:cubicBezTo>
                  <a:cubicBezTo>
                    <a:pt x="627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8" y="779"/>
                    <a:pt x="598" y="780"/>
                    <a:pt x="598" y="780"/>
                  </a:cubicBezTo>
                  <a:quadBezTo>
                    <a:pt x="597" y="781"/>
                    <a:pt x="596" y="781"/>
                  </a:quad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0" y="782"/>
                    <a:pt x="588" y="782"/>
                  </a:cubicBezTo>
                  <a:cubicBezTo>
                    <a:pt x="587" y="782"/>
                    <a:pt x="585" y="782"/>
                    <a:pt x="584" y="782"/>
                  </a:cubicBezTo>
                  <a:cubicBezTo>
                    <a:pt x="583" y="782"/>
                    <a:pt x="582" y="781"/>
                    <a:pt x="581" y="781"/>
                  </a:cubicBezTo>
                  <a:cubicBezTo>
                    <a:pt x="580" y="781"/>
                    <a:pt x="580" y="780"/>
                    <a:pt x="579" y="780"/>
                  </a:cubicBezTo>
                  <a:cubicBezTo>
                    <a:pt x="579" y="780"/>
                    <a:pt x="579" y="779"/>
                    <a:pt x="578" y="779"/>
                  </a:cubicBezTo>
                  <a:lnTo>
                    <a:pt x="551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0" y="780"/>
                    <a:pt x="550" y="781"/>
                    <a:pt x="549" y="781"/>
                  </a:cubicBezTo>
                  <a:cubicBezTo>
                    <a:pt x="548" y="781"/>
                    <a:pt x="547" y="782"/>
                    <a:pt x="546" y="782"/>
                  </a:cubicBezTo>
                  <a:cubicBezTo>
                    <a:pt x="545" y="782"/>
                    <a:pt x="543" y="782"/>
                    <a:pt x="542" y="782"/>
                  </a:cubicBezTo>
                  <a:cubicBezTo>
                    <a:pt x="540" y="782"/>
                    <a:pt x="538" y="782"/>
                    <a:pt x="537" y="782"/>
                  </a:cubicBezTo>
                  <a:cubicBezTo>
                    <a:pt x="536" y="782"/>
                    <a:pt x="535" y="781"/>
                    <a:pt x="534" y="781"/>
                  </a:cubicBezTo>
                  <a:cubicBezTo>
                    <a:pt x="533" y="781"/>
                    <a:pt x="533" y="780"/>
                    <a:pt x="533" y="780"/>
                  </a:cubicBezTo>
                  <a:cubicBezTo>
                    <a:pt x="532" y="780"/>
                    <a:pt x="532" y="779"/>
                    <a:pt x="532" y="779"/>
                  </a:cubicBezTo>
                  <a:lnTo>
                    <a:pt x="532" y="692"/>
                  </a:lnTo>
                  <a:cubicBezTo>
                    <a:pt x="532" y="689"/>
                    <a:pt x="533" y="687"/>
                    <a:pt x="534" y="686"/>
                  </a:cubicBezTo>
                  <a:cubicBezTo>
                    <a:pt x="536" y="685"/>
                    <a:pt x="537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0" y="685"/>
                    <a:pt x="562" y="686"/>
                    <a:pt x="563" y="687"/>
                  </a:cubicBezTo>
                  <a:cubicBezTo>
                    <a:pt x="564" y="687"/>
                    <a:pt x="565" y="689"/>
                    <a:pt x="566" y="690"/>
                  </a:cubicBezTo>
                  <a:cubicBezTo>
                    <a:pt x="567" y="691"/>
                    <a:pt x="567" y="693"/>
                    <a:pt x="568" y="695"/>
                  </a:cubicBezTo>
                  <a:lnTo>
                    <a:pt x="589" y="753"/>
                  </a:lnTo>
                  <a:lnTo>
                    <a:pt x="589" y="753"/>
                  </a:lnTo>
                  <a:lnTo>
                    <a:pt x="611" y="695"/>
                  </a:lnTo>
                  <a:cubicBezTo>
                    <a:pt x="612" y="693"/>
                    <a:pt x="613" y="692"/>
                    <a:pt x="613" y="690"/>
                  </a:cubicBezTo>
                  <a:cubicBezTo>
                    <a:pt x="614" y="689"/>
                    <a:pt x="615" y="687"/>
                    <a:pt x="616" y="687"/>
                  </a:cubicBezTo>
                  <a:cubicBezTo>
                    <a:pt x="617" y="686"/>
                    <a:pt x="618" y="685"/>
                    <a:pt x="620" y="685"/>
                  </a:cubicBezTo>
                  <a:cubicBezTo>
                    <a:pt x="621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39" y="684"/>
                    <a:pt x="640" y="684"/>
                    <a:pt x="641" y="685"/>
                  </a:cubicBezTo>
                  <a:cubicBezTo>
                    <a:pt x="642" y="685"/>
                    <a:pt x="643" y="685"/>
                    <a:pt x="644" y="686"/>
                  </a:cubicBezTo>
                  <a:cubicBezTo>
                    <a:pt x="644" y="687"/>
                    <a:pt x="645" y="688"/>
                    <a:pt x="645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8" y="467"/>
                  </a:moveTo>
                  <a:cubicBezTo>
                    <a:pt x="768" y="481"/>
                    <a:pt x="757" y="493"/>
                    <a:pt x="743" y="493"/>
                  </a:cubicBezTo>
                  <a:lnTo>
                    <a:pt x="600" y="493"/>
                  </a:lnTo>
                  <a:cubicBezTo>
                    <a:pt x="586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6" y="493"/>
                  </a:cubicBezTo>
                  <a:lnTo>
                    <a:pt x="335" y="493"/>
                  </a:lnTo>
                  <a:cubicBezTo>
                    <a:pt x="321" y="493"/>
                    <a:pt x="310" y="481"/>
                    <a:pt x="310" y="467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3" y="164"/>
                  </a:lnTo>
                  <a:cubicBezTo>
                    <a:pt x="757" y="164"/>
                    <a:pt x="768" y="175"/>
                    <a:pt x="768" y="189"/>
                  </a:cubicBezTo>
                  <a:lnTo>
                    <a:pt x="768" y="467"/>
                  </a:lnTo>
                  <a:lnTo>
                    <a:pt x="768" y="467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>
            <a:xfrm>
              <a:off x="3186" y="3299"/>
              <a:ext cx="451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effectLst/>
                  <a:latin typeface="Segoe UI"/>
                </a:rPr>
                <a:t>Jumpbox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>
            <a:xfrm>
              <a:off x="1997" y="858"/>
              <a:ext cx="798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Segoe UI"/>
                </a:rPr>
                <a:t>Gateway subnet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>
            <a:xfrm>
              <a:off x="2384" y="3093"/>
              <a:ext cx="657" cy="0"/>
            </a:xfrm>
            <a:prstGeom prst="line">
              <a:avLst/>
            </a:prstGeom>
            <a:noFill/>
            <a:ln w="49213" cap="sq">
              <a:solidFill>
                <a:schemeClr val="accent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043" y="3038"/>
              <a:ext cx="112" cy="110"/>
            </a:xfrm>
            <a:custGeom>
              <a:avLst/>
              <a:gdLst>
                <a:gd name="T0" fmla="*/ 0 w 112"/>
                <a:gd name="T1" fmla="*/ 0 h 110"/>
                <a:gd name="T2" fmla="*/ 112 w 112"/>
                <a:gd name="T3" fmla="*/ 55 h 110"/>
                <a:gd name="T4" fmla="*/ 0 w 112"/>
                <a:gd name="T5" fmla="*/ 110 h 110"/>
                <a:gd name="T6" fmla="*/ 0 w 112"/>
                <a:gd name="T7" fmla="*/ 0 h 1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0">
                  <a:moveTo>
                    <a:pt x="0" y="0"/>
                  </a:moveTo>
                  <a:lnTo>
                    <a:pt x="112" y="55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>
            <a:xfrm>
              <a:off x="3217" y="2664"/>
              <a:ext cx="1037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</a:gradFill>
                  <a:effectLst/>
                  <a:latin typeface="Segoe UI"/>
                </a:rPr>
                <a:t>Management subnet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>
            <a:xfrm flipV="1">
              <a:off x="2384" y="1932"/>
              <a:ext cx="2" cy="1161"/>
            </a:xfrm>
            <a:prstGeom prst="line">
              <a:avLst/>
            </a:prstGeom>
            <a:noFill/>
            <a:ln w="49213" cap="sq">
              <a:solidFill>
                <a:schemeClr val="accent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>
            <a:xfrm>
              <a:off x="2559" y="1749"/>
              <a:ext cx="374" cy="2"/>
            </a:xfrm>
            <a:prstGeom prst="line">
              <a:avLst/>
            </a:prstGeom>
            <a:noFill/>
            <a:ln w="49213" cap="sq">
              <a:solidFill>
                <a:schemeClr val="accent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934" y="1695"/>
              <a:ext cx="113" cy="111"/>
            </a:xfrm>
            <a:custGeom>
              <a:avLst/>
              <a:gdLst>
                <a:gd name="T0" fmla="*/ 0 w 113"/>
                <a:gd name="T1" fmla="*/ 0 h 111"/>
                <a:gd name="T2" fmla="*/ 113 w 113"/>
                <a:gd name="T3" fmla="*/ 56 h 111"/>
                <a:gd name="T4" fmla="*/ 0 w 113"/>
                <a:gd name="T5" fmla="*/ 111 h 111"/>
                <a:gd name="T6" fmla="*/ 0 w 113"/>
                <a:gd name="T7" fmla="*/ 0 h 1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11">
                  <a:moveTo>
                    <a:pt x="0" y="0"/>
                  </a:moveTo>
                  <a:lnTo>
                    <a:pt x="113" y="56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>
            <a:xfrm>
              <a:off x="2202" y="1565"/>
              <a:ext cx="368" cy="361"/>
            </a:xfrm>
            <a:custGeom>
              <a:avLst/>
              <a:gdLst>
                <a:gd name="T0" fmla="*/ 425 w 849"/>
                <a:gd name="T1" fmla="*/ 0 h 849"/>
                <a:gd name="T2" fmla="*/ 0 w 849"/>
                <a:gd name="T3" fmla="*/ 424 h 849"/>
                <a:gd name="T4" fmla="*/ 425 w 849"/>
                <a:gd name="T5" fmla="*/ 849 h 849"/>
                <a:gd name="T6" fmla="*/ 849 w 849"/>
                <a:gd name="T7" fmla="*/ 424 h 849"/>
                <a:gd name="T8" fmla="*/ 425 w 849"/>
                <a:gd name="T9" fmla="*/ 0 h 849"/>
                <a:gd name="T10" fmla="*/ 386 w 849"/>
                <a:gd name="T11" fmla="*/ 193 h 849"/>
                <a:gd name="T12" fmla="*/ 386 w 849"/>
                <a:gd name="T13" fmla="*/ 58 h 849"/>
                <a:gd name="T14" fmla="*/ 463 w 849"/>
                <a:gd name="T15" fmla="*/ 58 h 849"/>
                <a:gd name="T16" fmla="*/ 463 w 849"/>
                <a:gd name="T17" fmla="*/ 193 h 849"/>
                <a:gd name="T18" fmla="*/ 502 w 849"/>
                <a:gd name="T19" fmla="*/ 193 h 849"/>
                <a:gd name="T20" fmla="*/ 425 w 849"/>
                <a:gd name="T21" fmla="*/ 349 h 849"/>
                <a:gd name="T22" fmla="*/ 347 w 849"/>
                <a:gd name="T23" fmla="*/ 193 h 849"/>
                <a:gd name="T24" fmla="*/ 386 w 849"/>
                <a:gd name="T25" fmla="*/ 193 h 849"/>
                <a:gd name="T26" fmla="*/ 212 w 849"/>
                <a:gd name="T27" fmla="*/ 502 h 849"/>
                <a:gd name="T28" fmla="*/ 56 w 849"/>
                <a:gd name="T29" fmla="*/ 424 h 849"/>
                <a:gd name="T30" fmla="*/ 212 w 849"/>
                <a:gd name="T31" fmla="*/ 347 h 849"/>
                <a:gd name="T32" fmla="*/ 212 w 849"/>
                <a:gd name="T33" fmla="*/ 386 h 849"/>
                <a:gd name="T34" fmla="*/ 347 w 849"/>
                <a:gd name="T35" fmla="*/ 386 h 849"/>
                <a:gd name="T36" fmla="*/ 347 w 849"/>
                <a:gd name="T37" fmla="*/ 463 h 849"/>
                <a:gd name="T38" fmla="*/ 212 w 849"/>
                <a:gd name="T39" fmla="*/ 463 h 849"/>
                <a:gd name="T40" fmla="*/ 212 w 849"/>
                <a:gd name="T41" fmla="*/ 502 h 849"/>
                <a:gd name="T42" fmla="*/ 463 w 849"/>
                <a:gd name="T43" fmla="*/ 637 h 849"/>
                <a:gd name="T44" fmla="*/ 463 w 849"/>
                <a:gd name="T45" fmla="*/ 772 h 849"/>
                <a:gd name="T46" fmla="*/ 386 w 849"/>
                <a:gd name="T47" fmla="*/ 772 h 849"/>
                <a:gd name="T48" fmla="*/ 386 w 849"/>
                <a:gd name="T49" fmla="*/ 637 h 849"/>
                <a:gd name="T50" fmla="*/ 347 w 849"/>
                <a:gd name="T51" fmla="*/ 637 h 849"/>
                <a:gd name="T52" fmla="*/ 425 w 849"/>
                <a:gd name="T53" fmla="*/ 481 h 849"/>
                <a:gd name="T54" fmla="*/ 502 w 849"/>
                <a:gd name="T55" fmla="*/ 637 h 849"/>
                <a:gd name="T56" fmla="*/ 463 w 849"/>
                <a:gd name="T57" fmla="*/ 637 h 849"/>
                <a:gd name="T58" fmla="*/ 637 w 849"/>
                <a:gd name="T59" fmla="*/ 502 h 849"/>
                <a:gd name="T60" fmla="*/ 637 w 849"/>
                <a:gd name="T61" fmla="*/ 463 h 849"/>
                <a:gd name="T62" fmla="*/ 502 w 849"/>
                <a:gd name="T63" fmla="*/ 463 h 849"/>
                <a:gd name="T64" fmla="*/ 502 w 849"/>
                <a:gd name="T65" fmla="*/ 386 h 849"/>
                <a:gd name="T66" fmla="*/ 637 w 849"/>
                <a:gd name="T67" fmla="*/ 386 h 849"/>
                <a:gd name="T68" fmla="*/ 637 w 849"/>
                <a:gd name="T69" fmla="*/ 347 h 849"/>
                <a:gd name="T70" fmla="*/ 793 w 849"/>
                <a:gd name="T71" fmla="*/ 424 h 849"/>
                <a:gd name="T72" fmla="*/ 637 w 849"/>
                <a:gd name="T73" fmla="*/ 502 h 8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9" h="849">
                  <a:moveTo>
                    <a:pt x="425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9"/>
                    <a:pt x="190" y="849"/>
                    <a:pt x="425" y="849"/>
                  </a:cubicBezTo>
                  <a:cubicBezTo>
                    <a:pt x="659" y="849"/>
                    <a:pt x="849" y="659"/>
                    <a:pt x="849" y="424"/>
                  </a:cubicBezTo>
                  <a:cubicBezTo>
                    <a:pt x="849" y="190"/>
                    <a:pt x="659" y="0"/>
                    <a:pt x="425" y="0"/>
                  </a:cubicBezTo>
                  <a:close/>
                  <a:moveTo>
                    <a:pt x="386" y="193"/>
                  </a:moveTo>
                  <a:lnTo>
                    <a:pt x="386" y="58"/>
                  </a:lnTo>
                  <a:lnTo>
                    <a:pt x="463" y="58"/>
                  </a:lnTo>
                  <a:lnTo>
                    <a:pt x="463" y="193"/>
                  </a:lnTo>
                  <a:lnTo>
                    <a:pt x="502" y="193"/>
                  </a:lnTo>
                  <a:lnTo>
                    <a:pt x="425" y="349"/>
                  </a:lnTo>
                  <a:lnTo>
                    <a:pt x="347" y="193"/>
                  </a:lnTo>
                  <a:lnTo>
                    <a:pt x="386" y="193"/>
                  </a:lnTo>
                  <a:close/>
                  <a:moveTo>
                    <a:pt x="212" y="502"/>
                  </a:moveTo>
                  <a:lnTo>
                    <a:pt x="56" y="424"/>
                  </a:lnTo>
                  <a:lnTo>
                    <a:pt x="212" y="347"/>
                  </a:lnTo>
                  <a:lnTo>
                    <a:pt x="212" y="386"/>
                  </a:lnTo>
                  <a:lnTo>
                    <a:pt x="347" y="386"/>
                  </a:lnTo>
                  <a:lnTo>
                    <a:pt x="347" y="463"/>
                  </a:lnTo>
                  <a:lnTo>
                    <a:pt x="212" y="463"/>
                  </a:lnTo>
                  <a:lnTo>
                    <a:pt x="212" y="502"/>
                  </a:lnTo>
                  <a:close/>
                  <a:moveTo>
                    <a:pt x="463" y="637"/>
                  </a:moveTo>
                  <a:lnTo>
                    <a:pt x="463" y="772"/>
                  </a:lnTo>
                  <a:lnTo>
                    <a:pt x="386" y="772"/>
                  </a:lnTo>
                  <a:lnTo>
                    <a:pt x="386" y="637"/>
                  </a:lnTo>
                  <a:lnTo>
                    <a:pt x="347" y="637"/>
                  </a:lnTo>
                  <a:lnTo>
                    <a:pt x="425" y="481"/>
                  </a:lnTo>
                  <a:lnTo>
                    <a:pt x="502" y="637"/>
                  </a:lnTo>
                  <a:lnTo>
                    <a:pt x="463" y="637"/>
                  </a:lnTo>
                  <a:close/>
                  <a:moveTo>
                    <a:pt x="637" y="502"/>
                  </a:moveTo>
                  <a:lnTo>
                    <a:pt x="637" y="463"/>
                  </a:lnTo>
                  <a:lnTo>
                    <a:pt x="502" y="463"/>
                  </a:lnTo>
                  <a:lnTo>
                    <a:pt x="502" y="386"/>
                  </a:lnTo>
                  <a:lnTo>
                    <a:pt x="637" y="386"/>
                  </a:lnTo>
                  <a:lnTo>
                    <a:pt x="637" y="347"/>
                  </a:lnTo>
                  <a:lnTo>
                    <a:pt x="793" y="424"/>
                  </a:lnTo>
                  <a:lnTo>
                    <a:pt x="637" y="50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>
            <a:xfrm>
              <a:off x="1066" y="1565"/>
              <a:ext cx="369" cy="361"/>
            </a:xfrm>
            <a:custGeom>
              <a:avLst/>
              <a:gdLst>
                <a:gd name="T0" fmla="*/ 425 w 849"/>
                <a:gd name="T1" fmla="*/ 0 h 849"/>
                <a:gd name="T2" fmla="*/ 0 w 849"/>
                <a:gd name="T3" fmla="*/ 424 h 849"/>
                <a:gd name="T4" fmla="*/ 425 w 849"/>
                <a:gd name="T5" fmla="*/ 849 h 849"/>
                <a:gd name="T6" fmla="*/ 849 w 849"/>
                <a:gd name="T7" fmla="*/ 424 h 849"/>
                <a:gd name="T8" fmla="*/ 425 w 849"/>
                <a:gd name="T9" fmla="*/ 0 h 849"/>
                <a:gd name="T10" fmla="*/ 386 w 849"/>
                <a:gd name="T11" fmla="*/ 193 h 849"/>
                <a:gd name="T12" fmla="*/ 386 w 849"/>
                <a:gd name="T13" fmla="*/ 58 h 849"/>
                <a:gd name="T14" fmla="*/ 463 w 849"/>
                <a:gd name="T15" fmla="*/ 58 h 849"/>
                <a:gd name="T16" fmla="*/ 463 w 849"/>
                <a:gd name="T17" fmla="*/ 193 h 849"/>
                <a:gd name="T18" fmla="*/ 502 w 849"/>
                <a:gd name="T19" fmla="*/ 193 h 849"/>
                <a:gd name="T20" fmla="*/ 425 w 849"/>
                <a:gd name="T21" fmla="*/ 349 h 849"/>
                <a:gd name="T22" fmla="*/ 348 w 849"/>
                <a:gd name="T23" fmla="*/ 193 h 849"/>
                <a:gd name="T24" fmla="*/ 386 w 849"/>
                <a:gd name="T25" fmla="*/ 193 h 849"/>
                <a:gd name="T26" fmla="*/ 212 w 849"/>
                <a:gd name="T27" fmla="*/ 502 h 849"/>
                <a:gd name="T28" fmla="*/ 56 w 849"/>
                <a:gd name="T29" fmla="*/ 424 h 849"/>
                <a:gd name="T30" fmla="*/ 212 w 849"/>
                <a:gd name="T31" fmla="*/ 347 h 849"/>
                <a:gd name="T32" fmla="*/ 212 w 849"/>
                <a:gd name="T33" fmla="*/ 386 h 849"/>
                <a:gd name="T34" fmla="*/ 348 w 849"/>
                <a:gd name="T35" fmla="*/ 386 h 849"/>
                <a:gd name="T36" fmla="*/ 348 w 849"/>
                <a:gd name="T37" fmla="*/ 463 h 849"/>
                <a:gd name="T38" fmla="*/ 212 w 849"/>
                <a:gd name="T39" fmla="*/ 463 h 849"/>
                <a:gd name="T40" fmla="*/ 212 w 849"/>
                <a:gd name="T41" fmla="*/ 502 h 849"/>
                <a:gd name="T42" fmla="*/ 463 w 849"/>
                <a:gd name="T43" fmla="*/ 637 h 849"/>
                <a:gd name="T44" fmla="*/ 463 w 849"/>
                <a:gd name="T45" fmla="*/ 772 h 849"/>
                <a:gd name="T46" fmla="*/ 386 w 849"/>
                <a:gd name="T47" fmla="*/ 772 h 849"/>
                <a:gd name="T48" fmla="*/ 386 w 849"/>
                <a:gd name="T49" fmla="*/ 637 h 849"/>
                <a:gd name="T50" fmla="*/ 348 w 849"/>
                <a:gd name="T51" fmla="*/ 637 h 849"/>
                <a:gd name="T52" fmla="*/ 425 w 849"/>
                <a:gd name="T53" fmla="*/ 481 h 849"/>
                <a:gd name="T54" fmla="*/ 502 w 849"/>
                <a:gd name="T55" fmla="*/ 637 h 849"/>
                <a:gd name="T56" fmla="*/ 463 w 849"/>
                <a:gd name="T57" fmla="*/ 637 h 849"/>
                <a:gd name="T58" fmla="*/ 637 w 849"/>
                <a:gd name="T59" fmla="*/ 502 h 849"/>
                <a:gd name="T60" fmla="*/ 637 w 849"/>
                <a:gd name="T61" fmla="*/ 463 h 849"/>
                <a:gd name="T62" fmla="*/ 502 w 849"/>
                <a:gd name="T63" fmla="*/ 463 h 849"/>
                <a:gd name="T64" fmla="*/ 502 w 849"/>
                <a:gd name="T65" fmla="*/ 386 h 849"/>
                <a:gd name="T66" fmla="*/ 637 w 849"/>
                <a:gd name="T67" fmla="*/ 386 h 849"/>
                <a:gd name="T68" fmla="*/ 637 w 849"/>
                <a:gd name="T69" fmla="*/ 347 h 849"/>
                <a:gd name="T70" fmla="*/ 793 w 849"/>
                <a:gd name="T71" fmla="*/ 424 h 849"/>
                <a:gd name="T72" fmla="*/ 637 w 849"/>
                <a:gd name="T73" fmla="*/ 502 h 8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9" h="849">
                  <a:moveTo>
                    <a:pt x="425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9"/>
                    <a:pt x="190" y="849"/>
                    <a:pt x="425" y="849"/>
                  </a:cubicBezTo>
                  <a:cubicBezTo>
                    <a:pt x="659" y="849"/>
                    <a:pt x="849" y="659"/>
                    <a:pt x="849" y="424"/>
                  </a:cubicBezTo>
                  <a:cubicBezTo>
                    <a:pt x="849" y="190"/>
                    <a:pt x="659" y="0"/>
                    <a:pt x="425" y="0"/>
                  </a:cubicBezTo>
                  <a:close/>
                  <a:moveTo>
                    <a:pt x="386" y="193"/>
                  </a:moveTo>
                  <a:lnTo>
                    <a:pt x="386" y="58"/>
                  </a:lnTo>
                  <a:lnTo>
                    <a:pt x="463" y="58"/>
                  </a:lnTo>
                  <a:lnTo>
                    <a:pt x="463" y="193"/>
                  </a:lnTo>
                  <a:lnTo>
                    <a:pt x="502" y="193"/>
                  </a:lnTo>
                  <a:lnTo>
                    <a:pt x="425" y="349"/>
                  </a:lnTo>
                  <a:lnTo>
                    <a:pt x="348" y="193"/>
                  </a:lnTo>
                  <a:lnTo>
                    <a:pt x="386" y="193"/>
                  </a:lnTo>
                  <a:close/>
                  <a:moveTo>
                    <a:pt x="212" y="502"/>
                  </a:moveTo>
                  <a:lnTo>
                    <a:pt x="56" y="424"/>
                  </a:lnTo>
                  <a:lnTo>
                    <a:pt x="212" y="347"/>
                  </a:lnTo>
                  <a:lnTo>
                    <a:pt x="212" y="386"/>
                  </a:lnTo>
                  <a:lnTo>
                    <a:pt x="348" y="386"/>
                  </a:lnTo>
                  <a:lnTo>
                    <a:pt x="348" y="463"/>
                  </a:lnTo>
                  <a:lnTo>
                    <a:pt x="212" y="463"/>
                  </a:lnTo>
                  <a:lnTo>
                    <a:pt x="212" y="502"/>
                  </a:lnTo>
                  <a:close/>
                  <a:moveTo>
                    <a:pt x="463" y="637"/>
                  </a:moveTo>
                  <a:lnTo>
                    <a:pt x="463" y="772"/>
                  </a:lnTo>
                  <a:lnTo>
                    <a:pt x="386" y="772"/>
                  </a:lnTo>
                  <a:lnTo>
                    <a:pt x="386" y="637"/>
                  </a:lnTo>
                  <a:lnTo>
                    <a:pt x="348" y="637"/>
                  </a:lnTo>
                  <a:lnTo>
                    <a:pt x="425" y="481"/>
                  </a:lnTo>
                  <a:lnTo>
                    <a:pt x="502" y="637"/>
                  </a:lnTo>
                  <a:lnTo>
                    <a:pt x="463" y="637"/>
                  </a:lnTo>
                  <a:close/>
                  <a:moveTo>
                    <a:pt x="637" y="502"/>
                  </a:moveTo>
                  <a:lnTo>
                    <a:pt x="637" y="463"/>
                  </a:lnTo>
                  <a:lnTo>
                    <a:pt x="502" y="463"/>
                  </a:lnTo>
                  <a:lnTo>
                    <a:pt x="502" y="386"/>
                  </a:lnTo>
                  <a:lnTo>
                    <a:pt x="637" y="386"/>
                  </a:lnTo>
                  <a:lnTo>
                    <a:pt x="637" y="347"/>
                  </a:lnTo>
                  <a:lnTo>
                    <a:pt x="793" y="424"/>
                  </a:lnTo>
                  <a:lnTo>
                    <a:pt x="637" y="50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>
            <a:xfrm>
              <a:off x="531" y="850"/>
              <a:ext cx="209" cy="1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solidFill>
                    <a:srgbClr val="ffffff"/>
                  </a:solidFill>
                  <a:effectLst/>
                  <a:latin typeface="Segoe UI"/>
                </a:rPr>
                <a:t>On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>
            <a:xfrm>
              <a:off x="678" y="850"/>
              <a:ext cx="104" cy="1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solidFill>
                    <a:srgbClr val="ffffff"/>
                  </a:solidFill>
                  <a:effectLst/>
                  <a:latin typeface="Segoe UI"/>
                </a:rPr>
                <a:t>-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>
            <a:xfrm>
              <a:off x="723" y="850"/>
              <a:ext cx="882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Segoe UI"/>
                </a:rPr>
                <a:t>premises network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56" y="1484"/>
              <a:ext cx="215" cy="67"/>
            </a:xfrm>
            <a:custGeom>
              <a:avLst/>
              <a:gdLst>
                <a:gd name="T0" fmla="*/ 361 w 496"/>
                <a:gd name="T1" fmla="*/ 0 h 158"/>
                <a:gd name="T2" fmla="*/ 154 w 496"/>
                <a:gd name="T3" fmla="*/ 0 h 158"/>
                <a:gd name="T4" fmla="*/ 0 w 496"/>
                <a:gd name="T5" fmla="*/ 108 h 158"/>
                <a:gd name="T6" fmla="*/ 0 w 496"/>
                <a:gd name="T7" fmla="*/ 158 h 158"/>
                <a:gd name="T8" fmla="*/ 496 w 496"/>
                <a:gd name="T9" fmla="*/ 158 h 158"/>
                <a:gd name="T10" fmla="*/ 496 w 496"/>
                <a:gd name="T11" fmla="*/ 108 h 158"/>
                <a:gd name="T12" fmla="*/ 361 w 496"/>
                <a:gd name="T13" fmla="*/ 0 h 1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8">
                  <a:moveTo>
                    <a:pt x="361" y="0"/>
                  </a:moveTo>
                  <a:lnTo>
                    <a:pt x="154" y="0"/>
                  </a:lnTo>
                  <a:cubicBezTo>
                    <a:pt x="179" y="94"/>
                    <a:pt x="146" y="108"/>
                    <a:pt x="0" y="108"/>
                  </a:cubicBezTo>
                  <a:lnTo>
                    <a:pt x="0" y="158"/>
                  </a:lnTo>
                  <a:lnTo>
                    <a:pt x="496" y="158"/>
                  </a:lnTo>
                  <a:lnTo>
                    <a:pt x="496" y="108"/>
                  </a:lnTo>
                  <a:cubicBezTo>
                    <a:pt x="350" y="108"/>
                    <a:pt x="336" y="95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>
            <a:xfrm>
              <a:off x="605" y="1228"/>
              <a:ext cx="329" cy="256"/>
            </a:xfrm>
            <a:custGeom>
              <a:avLst/>
              <a:gdLst>
                <a:gd name="T0" fmla="*/ 713 w 759"/>
                <a:gd name="T1" fmla="*/ 0 h 601"/>
                <a:gd name="T2" fmla="*/ 41 w 759"/>
                <a:gd name="T3" fmla="*/ 0 h 601"/>
                <a:gd name="T4" fmla="*/ 0 w 759"/>
                <a:gd name="T5" fmla="*/ 46 h 601"/>
                <a:gd name="T6" fmla="*/ 0 w 759"/>
                <a:gd name="T7" fmla="*/ 554 h 601"/>
                <a:gd name="T8" fmla="*/ 41 w 759"/>
                <a:gd name="T9" fmla="*/ 601 h 601"/>
                <a:gd name="T10" fmla="*/ 713 w 759"/>
                <a:gd name="T11" fmla="*/ 601 h 601"/>
                <a:gd name="T12" fmla="*/ 759 w 759"/>
                <a:gd name="T13" fmla="*/ 554 h 601"/>
                <a:gd name="T14" fmla="*/ 759 w 759"/>
                <a:gd name="T15" fmla="*/ 46 h 601"/>
                <a:gd name="T16" fmla="*/ 713 w 759"/>
                <a:gd name="T17" fmla="*/ 0 h 601"/>
                <a:gd name="T18" fmla="*/ 701 w 759"/>
                <a:gd name="T19" fmla="*/ 63 h 601"/>
                <a:gd name="T20" fmla="*/ 701 w 759"/>
                <a:gd name="T21" fmla="*/ 537 h 601"/>
                <a:gd name="T22" fmla="*/ 59 w 759"/>
                <a:gd name="T23" fmla="*/ 537 h 601"/>
                <a:gd name="T24" fmla="*/ 59 w 759"/>
                <a:gd name="T25" fmla="*/ 63 h 601"/>
                <a:gd name="T26" fmla="*/ 703 w 759"/>
                <a:gd name="T27" fmla="*/ 62 h 601"/>
                <a:gd name="T28" fmla="*/ 701 w 759"/>
                <a:gd name="T29" fmla="*/ 63 h 6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1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2"/>
                    <a:pt x="0" y="46"/>
                  </a:cubicBezTo>
                  <a:lnTo>
                    <a:pt x="0" y="554"/>
                  </a:lnTo>
                  <a:cubicBezTo>
                    <a:pt x="0" y="579"/>
                    <a:pt x="19" y="601"/>
                    <a:pt x="41" y="601"/>
                  </a:cubicBezTo>
                  <a:lnTo>
                    <a:pt x="713" y="601"/>
                  </a:lnTo>
                  <a:cubicBezTo>
                    <a:pt x="736" y="601"/>
                    <a:pt x="759" y="579"/>
                    <a:pt x="759" y="554"/>
                  </a:cubicBezTo>
                  <a:lnTo>
                    <a:pt x="759" y="46"/>
                  </a:lnTo>
                  <a:cubicBezTo>
                    <a:pt x="759" y="22"/>
                    <a:pt x="736" y="0"/>
                    <a:pt x="713" y="0"/>
                  </a:cubicBezTo>
                  <a:close/>
                  <a:moveTo>
                    <a:pt x="701" y="63"/>
                  </a:moveTo>
                  <a:lnTo>
                    <a:pt x="701" y="537"/>
                  </a:lnTo>
                  <a:lnTo>
                    <a:pt x="59" y="537"/>
                  </a:lnTo>
                  <a:lnTo>
                    <a:pt x="59" y="63"/>
                  </a:lnTo>
                  <a:lnTo>
                    <a:pt x="703" y="62"/>
                  </a:lnTo>
                  <a:lnTo>
                    <a:pt x="701" y="63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56" y="1872"/>
              <a:ext cx="215" cy="67"/>
            </a:xfrm>
            <a:custGeom>
              <a:avLst/>
              <a:gdLst>
                <a:gd name="T0" fmla="*/ 361 w 496"/>
                <a:gd name="T1" fmla="*/ 0 h 158"/>
                <a:gd name="T2" fmla="*/ 154 w 496"/>
                <a:gd name="T3" fmla="*/ 0 h 158"/>
                <a:gd name="T4" fmla="*/ 0 w 496"/>
                <a:gd name="T5" fmla="*/ 108 h 158"/>
                <a:gd name="T6" fmla="*/ 0 w 496"/>
                <a:gd name="T7" fmla="*/ 158 h 158"/>
                <a:gd name="T8" fmla="*/ 496 w 496"/>
                <a:gd name="T9" fmla="*/ 158 h 158"/>
                <a:gd name="T10" fmla="*/ 496 w 496"/>
                <a:gd name="T11" fmla="*/ 108 h 158"/>
                <a:gd name="T12" fmla="*/ 361 w 496"/>
                <a:gd name="T13" fmla="*/ 0 h 1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8">
                  <a:moveTo>
                    <a:pt x="361" y="0"/>
                  </a:moveTo>
                  <a:lnTo>
                    <a:pt x="154" y="0"/>
                  </a:lnTo>
                  <a:cubicBezTo>
                    <a:pt x="179" y="94"/>
                    <a:pt x="146" y="108"/>
                    <a:pt x="0" y="108"/>
                  </a:cubicBezTo>
                  <a:lnTo>
                    <a:pt x="0" y="158"/>
                  </a:lnTo>
                  <a:lnTo>
                    <a:pt x="496" y="158"/>
                  </a:lnTo>
                  <a:lnTo>
                    <a:pt x="496" y="108"/>
                  </a:lnTo>
                  <a:cubicBezTo>
                    <a:pt x="350" y="108"/>
                    <a:pt x="336" y="94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>
            <a:xfrm>
              <a:off x="605" y="1617"/>
              <a:ext cx="329" cy="255"/>
            </a:xfrm>
            <a:custGeom>
              <a:avLst/>
              <a:gdLst>
                <a:gd name="T0" fmla="*/ 713 w 759"/>
                <a:gd name="T1" fmla="*/ 0 h 602"/>
                <a:gd name="T2" fmla="*/ 41 w 759"/>
                <a:gd name="T3" fmla="*/ 0 h 602"/>
                <a:gd name="T4" fmla="*/ 0 w 759"/>
                <a:gd name="T5" fmla="*/ 47 h 602"/>
                <a:gd name="T6" fmla="*/ 0 w 759"/>
                <a:gd name="T7" fmla="*/ 555 h 602"/>
                <a:gd name="T8" fmla="*/ 41 w 759"/>
                <a:gd name="T9" fmla="*/ 602 h 602"/>
                <a:gd name="T10" fmla="*/ 713 w 759"/>
                <a:gd name="T11" fmla="*/ 602 h 602"/>
                <a:gd name="T12" fmla="*/ 759 w 759"/>
                <a:gd name="T13" fmla="*/ 555 h 602"/>
                <a:gd name="T14" fmla="*/ 759 w 759"/>
                <a:gd name="T15" fmla="*/ 47 h 602"/>
                <a:gd name="T16" fmla="*/ 713 w 759"/>
                <a:gd name="T17" fmla="*/ 0 h 602"/>
                <a:gd name="T18" fmla="*/ 701 w 759"/>
                <a:gd name="T19" fmla="*/ 64 h 602"/>
                <a:gd name="T20" fmla="*/ 701 w 759"/>
                <a:gd name="T21" fmla="*/ 538 h 602"/>
                <a:gd name="T22" fmla="*/ 59 w 759"/>
                <a:gd name="T23" fmla="*/ 538 h 602"/>
                <a:gd name="T24" fmla="*/ 59 w 759"/>
                <a:gd name="T25" fmla="*/ 64 h 602"/>
                <a:gd name="T26" fmla="*/ 703 w 759"/>
                <a:gd name="T27" fmla="*/ 63 h 602"/>
                <a:gd name="T28" fmla="*/ 701 w 759"/>
                <a:gd name="T29" fmla="*/ 64 h 6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2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3"/>
                    <a:pt x="0" y="47"/>
                  </a:cubicBezTo>
                  <a:lnTo>
                    <a:pt x="0" y="555"/>
                  </a:lnTo>
                  <a:cubicBezTo>
                    <a:pt x="0" y="580"/>
                    <a:pt x="19" y="602"/>
                    <a:pt x="41" y="602"/>
                  </a:cubicBezTo>
                  <a:lnTo>
                    <a:pt x="713" y="602"/>
                  </a:lnTo>
                  <a:cubicBezTo>
                    <a:pt x="736" y="602"/>
                    <a:pt x="759" y="580"/>
                    <a:pt x="759" y="555"/>
                  </a:cubicBezTo>
                  <a:lnTo>
                    <a:pt x="759" y="47"/>
                  </a:lnTo>
                  <a:cubicBezTo>
                    <a:pt x="759" y="23"/>
                    <a:pt x="736" y="0"/>
                    <a:pt x="713" y="0"/>
                  </a:cubicBezTo>
                  <a:close/>
                  <a:moveTo>
                    <a:pt x="701" y="64"/>
                  </a:moveTo>
                  <a:lnTo>
                    <a:pt x="701" y="538"/>
                  </a:lnTo>
                  <a:lnTo>
                    <a:pt x="59" y="538"/>
                  </a:lnTo>
                  <a:lnTo>
                    <a:pt x="59" y="64"/>
                  </a:lnTo>
                  <a:lnTo>
                    <a:pt x="703" y="63"/>
                  </a:lnTo>
                  <a:lnTo>
                    <a:pt x="701" y="64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656" y="2261"/>
              <a:ext cx="215" cy="67"/>
            </a:xfrm>
            <a:custGeom>
              <a:avLst/>
              <a:gdLst>
                <a:gd name="T0" fmla="*/ 361 w 496"/>
                <a:gd name="T1" fmla="*/ 0 h 159"/>
                <a:gd name="T2" fmla="*/ 154 w 496"/>
                <a:gd name="T3" fmla="*/ 0 h 159"/>
                <a:gd name="T4" fmla="*/ 0 w 496"/>
                <a:gd name="T5" fmla="*/ 109 h 159"/>
                <a:gd name="T6" fmla="*/ 0 w 496"/>
                <a:gd name="T7" fmla="*/ 159 h 159"/>
                <a:gd name="T8" fmla="*/ 496 w 496"/>
                <a:gd name="T9" fmla="*/ 159 h 159"/>
                <a:gd name="T10" fmla="*/ 496 w 496"/>
                <a:gd name="T11" fmla="*/ 109 h 159"/>
                <a:gd name="T12" fmla="*/ 361 w 496"/>
                <a:gd name="T13" fmla="*/ 0 h 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59">
                  <a:moveTo>
                    <a:pt x="361" y="0"/>
                  </a:moveTo>
                  <a:lnTo>
                    <a:pt x="154" y="0"/>
                  </a:lnTo>
                  <a:cubicBezTo>
                    <a:pt x="179" y="95"/>
                    <a:pt x="146" y="109"/>
                    <a:pt x="0" y="109"/>
                  </a:cubicBezTo>
                  <a:lnTo>
                    <a:pt x="0" y="159"/>
                  </a:lnTo>
                  <a:lnTo>
                    <a:pt x="496" y="159"/>
                  </a:lnTo>
                  <a:lnTo>
                    <a:pt x="496" y="109"/>
                  </a:lnTo>
                  <a:cubicBezTo>
                    <a:pt x="350" y="109"/>
                    <a:pt x="336" y="95"/>
                    <a:pt x="361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>
            <a:xfrm>
              <a:off x="605" y="2006"/>
              <a:ext cx="329" cy="255"/>
            </a:xfrm>
            <a:custGeom>
              <a:avLst/>
              <a:gdLst>
                <a:gd name="T0" fmla="*/ 713 w 759"/>
                <a:gd name="T1" fmla="*/ 0 h 601"/>
                <a:gd name="T2" fmla="*/ 41 w 759"/>
                <a:gd name="T3" fmla="*/ 0 h 601"/>
                <a:gd name="T4" fmla="*/ 0 w 759"/>
                <a:gd name="T5" fmla="*/ 47 h 601"/>
                <a:gd name="T6" fmla="*/ 0 w 759"/>
                <a:gd name="T7" fmla="*/ 555 h 601"/>
                <a:gd name="T8" fmla="*/ 41 w 759"/>
                <a:gd name="T9" fmla="*/ 601 h 601"/>
                <a:gd name="T10" fmla="*/ 713 w 759"/>
                <a:gd name="T11" fmla="*/ 601 h 601"/>
                <a:gd name="T12" fmla="*/ 759 w 759"/>
                <a:gd name="T13" fmla="*/ 555 h 601"/>
                <a:gd name="T14" fmla="*/ 759 w 759"/>
                <a:gd name="T15" fmla="*/ 47 h 601"/>
                <a:gd name="T16" fmla="*/ 713 w 759"/>
                <a:gd name="T17" fmla="*/ 0 h 601"/>
                <a:gd name="T18" fmla="*/ 701 w 759"/>
                <a:gd name="T19" fmla="*/ 64 h 601"/>
                <a:gd name="T20" fmla="*/ 701 w 759"/>
                <a:gd name="T21" fmla="*/ 538 h 601"/>
                <a:gd name="T22" fmla="*/ 59 w 759"/>
                <a:gd name="T23" fmla="*/ 538 h 601"/>
                <a:gd name="T24" fmla="*/ 59 w 759"/>
                <a:gd name="T25" fmla="*/ 64 h 601"/>
                <a:gd name="T26" fmla="*/ 703 w 759"/>
                <a:gd name="T27" fmla="*/ 63 h 601"/>
                <a:gd name="T28" fmla="*/ 701 w 759"/>
                <a:gd name="T29" fmla="*/ 64 h 6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9" h="601">
                  <a:moveTo>
                    <a:pt x="713" y="0"/>
                  </a:moveTo>
                  <a:lnTo>
                    <a:pt x="41" y="0"/>
                  </a:lnTo>
                  <a:cubicBezTo>
                    <a:pt x="19" y="0"/>
                    <a:pt x="0" y="23"/>
                    <a:pt x="0" y="47"/>
                  </a:cubicBezTo>
                  <a:lnTo>
                    <a:pt x="0" y="555"/>
                  </a:lnTo>
                  <a:cubicBezTo>
                    <a:pt x="0" y="580"/>
                    <a:pt x="19" y="601"/>
                    <a:pt x="41" y="601"/>
                  </a:cubicBezTo>
                  <a:lnTo>
                    <a:pt x="713" y="601"/>
                  </a:lnTo>
                  <a:cubicBezTo>
                    <a:pt x="736" y="601"/>
                    <a:pt x="759" y="580"/>
                    <a:pt x="759" y="555"/>
                  </a:cubicBezTo>
                  <a:lnTo>
                    <a:pt x="759" y="47"/>
                  </a:lnTo>
                  <a:cubicBezTo>
                    <a:pt x="759" y="22"/>
                    <a:pt x="736" y="0"/>
                    <a:pt x="713" y="0"/>
                  </a:cubicBezTo>
                  <a:close/>
                  <a:moveTo>
                    <a:pt x="701" y="64"/>
                  </a:moveTo>
                  <a:lnTo>
                    <a:pt x="701" y="538"/>
                  </a:lnTo>
                  <a:lnTo>
                    <a:pt x="59" y="538"/>
                  </a:lnTo>
                  <a:lnTo>
                    <a:pt x="59" y="64"/>
                  </a:lnTo>
                  <a:lnTo>
                    <a:pt x="703" y="63"/>
                  </a:lnTo>
                  <a:lnTo>
                    <a:pt x="701" y="64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>
            <a:xfrm>
              <a:off x="1553" y="1746"/>
              <a:ext cx="530" cy="3"/>
            </a:xfrm>
            <a:prstGeom prst="line">
              <a:avLst/>
            </a:prstGeom>
            <a:noFill/>
            <a:ln w="49213" cap="sq">
              <a:solidFill>
                <a:schemeClr val="accent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1439" y="1691"/>
              <a:ext cx="113" cy="110"/>
            </a:xfrm>
            <a:custGeom>
              <a:avLst/>
              <a:gdLst>
                <a:gd name="T0" fmla="*/ 112 w 113"/>
                <a:gd name="T1" fmla="*/ 110 h 110"/>
                <a:gd name="T2" fmla="*/ 0 w 113"/>
                <a:gd name="T3" fmla="*/ 54 h 110"/>
                <a:gd name="T4" fmla="*/ 113 w 113"/>
                <a:gd name="T5" fmla="*/ 0 h 110"/>
                <a:gd name="T6" fmla="*/ 112 w 113"/>
                <a:gd name="T7" fmla="*/ 110 h 1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10">
                  <a:moveTo>
                    <a:pt x="112" y="110"/>
                  </a:moveTo>
                  <a:lnTo>
                    <a:pt x="0" y="54"/>
                  </a:lnTo>
                  <a:lnTo>
                    <a:pt x="113" y="0"/>
                  </a:lnTo>
                  <a:lnTo>
                    <a:pt x="112" y="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2084" y="1694"/>
              <a:ext cx="113" cy="110"/>
            </a:xfrm>
            <a:custGeom>
              <a:avLst/>
              <a:gdLst>
                <a:gd name="T0" fmla="*/ 1 w 113"/>
                <a:gd name="T1" fmla="*/ 0 h 110"/>
                <a:gd name="T2" fmla="*/ 113 w 113"/>
                <a:gd name="T3" fmla="*/ 56 h 110"/>
                <a:gd name="T4" fmla="*/ 0 w 113"/>
                <a:gd name="T5" fmla="*/ 110 h 110"/>
                <a:gd name="T6" fmla="*/ 1 w 113"/>
                <a:gd name="T7" fmla="*/ 0 h 1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10">
                  <a:moveTo>
                    <a:pt x="1" y="0"/>
                  </a:moveTo>
                  <a:lnTo>
                    <a:pt x="113" y="56"/>
                  </a:lnTo>
                  <a:lnTo>
                    <a:pt x="0" y="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>
            <a:xfrm>
              <a:off x="3472" y="845"/>
              <a:ext cx="425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Segoe UI"/>
                </a:rPr>
                <a:t>Web tier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>
            <a:xfrm>
              <a:off x="4897" y="845"/>
              <a:ext cx="620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Segoe UI"/>
                </a:rPr>
                <a:t>Business tier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>
            <a:xfrm>
              <a:off x="6451" y="850"/>
              <a:ext cx="429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Segoe UI"/>
                </a:rPr>
                <a:t>Data tier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>
            <a:xfrm>
              <a:off x="1044" y="1401"/>
              <a:ext cx="426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effectLst/>
                  <a:latin typeface="Segoe UI"/>
                </a:rPr>
                <a:t>Gateway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>
            <a:xfrm>
              <a:off x="3046" y="1013"/>
              <a:ext cx="1291" cy="15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>
            <a:xfrm>
              <a:off x="3046" y="1013"/>
              <a:ext cx="1291" cy="151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>
            <a:xfrm>
              <a:off x="3861" y="1235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80 h 112"/>
                <a:gd name="T12" fmla="*/ 90 w 171"/>
                <a:gd name="T13" fmla="*/ 97 h 112"/>
                <a:gd name="T14" fmla="*/ 90 w 171"/>
                <a:gd name="T15" fmla="*/ 61 h 112"/>
                <a:gd name="T16" fmla="*/ 123 w 171"/>
                <a:gd name="T17" fmla="*/ 43 h 112"/>
                <a:gd name="T18" fmla="*/ 123 w 171"/>
                <a:gd name="T19" fmla="*/ 80 h 112"/>
                <a:gd name="T20" fmla="*/ 88 w 171"/>
                <a:gd name="T21" fmla="*/ 20 h 112"/>
                <a:gd name="T22" fmla="*/ 120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80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80"/>
                  </a:moveTo>
                  <a:lnTo>
                    <a:pt x="90" y="97"/>
                  </a:lnTo>
                  <a:lnTo>
                    <a:pt x="90" y="61"/>
                  </a:lnTo>
                  <a:lnTo>
                    <a:pt x="123" y="43"/>
                  </a:lnTo>
                  <a:lnTo>
                    <a:pt x="123" y="80"/>
                  </a:lnTo>
                  <a:close/>
                  <a:moveTo>
                    <a:pt x="88" y="20"/>
                  </a:moveTo>
                  <a:lnTo>
                    <a:pt x="120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80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>
            <a:xfrm>
              <a:off x="3712" y="1152"/>
              <a:ext cx="454" cy="354"/>
            </a:xfrm>
            <a:custGeom>
              <a:avLst/>
              <a:gdLst>
                <a:gd name="T0" fmla="*/ 46 w 1044"/>
                <a:gd name="T1" fmla="*/ 0 h 836"/>
                <a:gd name="T2" fmla="*/ 0 w 1044"/>
                <a:gd name="T3" fmla="*/ 790 h 836"/>
                <a:gd name="T4" fmla="*/ 998 w 1044"/>
                <a:gd name="T5" fmla="*/ 836 h 836"/>
                <a:gd name="T6" fmla="*/ 1044 w 1044"/>
                <a:gd name="T7" fmla="*/ 46 h 836"/>
                <a:gd name="T8" fmla="*/ 518 w 1044"/>
                <a:gd name="T9" fmla="*/ 692 h 836"/>
                <a:gd name="T10" fmla="*/ 488 w 1044"/>
                <a:gd name="T11" fmla="*/ 780 h 836"/>
                <a:gd name="T12" fmla="*/ 483 w 1044"/>
                <a:gd name="T13" fmla="*/ 782 h 836"/>
                <a:gd name="T14" fmla="*/ 471 w 1044"/>
                <a:gd name="T15" fmla="*/ 782 h 836"/>
                <a:gd name="T16" fmla="*/ 465 w 1044"/>
                <a:gd name="T17" fmla="*/ 782 h 836"/>
                <a:gd name="T18" fmla="*/ 463 w 1044"/>
                <a:gd name="T19" fmla="*/ 780 h 836"/>
                <a:gd name="T20" fmla="*/ 433 w 1044"/>
                <a:gd name="T21" fmla="*/ 692 h 836"/>
                <a:gd name="T22" fmla="*/ 433 w 1044"/>
                <a:gd name="T23" fmla="*/ 685 h 836"/>
                <a:gd name="T24" fmla="*/ 442 w 1044"/>
                <a:gd name="T25" fmla="*/ 684 h 836"/>
                <a:gd name="T26" fmla="*/ 451 w 1044"/>
                <a:gd name="T27" fmla="*/ 685 h 836"/>
                <a:gd name="T28" fmla="*/ 453 w 1044"/>
                <a:gd name="T29" fmla="*/ 688 h 836"/>
                <a:gd name="T30" fmla="*/ 477 w 1044"/>
                <a:gd name="T31" fmla="*/ 763 h 836"/>
                <a:gd name="T32" fmla="*/ 501 w 1044"/>
                <a:gd name="T33" fmla="*/ 686 h 836"/>
                <a:gd name="T34" fmla="*/ 505 w 1044"/>
                <a:gd name="T35" fmla="*/ 684 h 836"/>
                <a:gd name="T36" fmla="*/ 516 w 1044"/>
                <a:gd name="T37" fmla="*/ 684 h 836"/>
                <a:gd name="T38" fmla="*/ 519 w 1044"/>
                <a:gd name="T39" fmla="*/ 688 h 836"/>
                <a:gd name="T40" fmla="*/ 645 w 1044"/>
                <a:gd name="T41" fmla="*/ 779 h 836"/>
                <a:gd name="T42" fmla="*/ 644 w 1044"/>
                <a:gd name="T43" fmla="*/ 781 h 836"/>
                <a:gd name="T44" fmla="*/ 636 w 1044"/>
                <a:gd name="T45" fmla="*/ 782 h 836"/>
                <a:gd name="T46" fmla="*/ 629 w 1044"/>
                <a:gd name="T47" fmla="*/ 781 h 836"/>
                <a:gd name="T48" fmla="*/ 627 w 1044"/>
                <a:gd name="T49" fmla="*/ 779 h 836"/>
                <a:gd name="T50" fmla="*/ 627 w 1044"/>
                <a:gd name="T51" fmla="*/ 700 h 836"/>
                <a:gd name="T52" fmla="*/ 597 w 1044"/>
                <a:gd name="T53" fmla="*/ 781 h 836"/>
                <a:gd name="T54" fmla="*/ 593 w 1044"/>
                <a:gd name="T55" fmla="*/ 782 h 836"/>
                <a:gd name="T56" fmla="*/ 584 w 1044"/>
                <a:gd name="T57" fmla="*/ 782 h 836"/>
                <a:gd name="T58" fmla="*/ 579 w 1044"/>
                <a:gd name="T59" fmla="*/ 780 h 836"/>
                <a:gd name="T60" fmla="*/ 551 w 1044"/>
                <a:gd name="T61" fmla="*/ 700 h 836"/>
                <a:gd name="T62" fmla="*/ 551 w 1044"/>
                <a:gd name="T63" fmla="*/ 779 h 836"/>
                <a:gd name="T64" fmla="*/ 549 w 1044"/>
                <a:gd name="T65" fmla="*/ 781 h 836"/>
                <a:gd name="T66" fmla="*/ 541 w 1044"/>
                <a:gd name="T67" fmla="*/ 782 h 836"/>
                <a:gd name="T68" fmla="*/ 534 w 1044"/>
                <a:gd name="T69" fmla="*/ 781 h 836"/>
                <a:gd name="T70" fmla="*/ 532 w 1044"/>
                <a:gd name="T71" fmla="*/ 779 h 836"/>
                <a:gd name="T72" fmla="*/ 534 w 1044"/>
                <a:gd name="T73" fmla="*/ 686 h 836"/>
                <a:gd name="T74" fmla="*/ 552 w 1044"/>
                <a:gd name="T75" fmla="*/ 684 h 836"/>
                <a:gd name="T76" fmla="*/ 563 w 1044"/>
                <a:gd name="T77" fmla="*/ 687 h 836"/>
                <a:gd name="T78" fmla="*/ 568 w 1044"/>
                <a:gd name="T79" fmla="*/ 696 h 836"/>
                <a:gd name="T80" fmla="*/ 589 w 1044"/>
                <a:gd name="T81" fmla="*/ 754 h 836"/>
                <a:gd name="T82" fmla="*/ 613 w 1044"/>
                <a:gd name="T83" fmla="*/ 690 h 836"/>
                <a:gd name="T84" fmla="*/ 619 w 1044"/>
                <a:gd name="T85" fmla="*/ 685 h 836"/>
                <a:gd name="T86" fmla="*/ 638 w 1044"/>
                <a:gd name="T87" fmla="*/ 684 h 836"/>
                <a:gd name="T88" fmla="*/ 643 w 1044"/>
                <a:gd name="T89" fmla="*/ 687 h 836"/>
                <a:gd name="T90" fmla="*/ 645 w 1044"/>
                <a:gd name="T91" fmla="*/ 692 h 836"/>
                <a:gd name="T92" fmla="*/ 645 w 1044"/>
                <a:gd name="T93" fmla="*/ 779 h 836"/>
                <a:gd name="T94" fmla="*/ 743 w 1044"/>
                <a:gd name="T95" fmla="*/ 493 h 836"/>
                <a:gd name="T96" fmla="*/ 689 w 1044"/>
                <a:gd name="T97" fmla="*/ 556 h 836"/>
                <a:gd name="T98" fmla="*/ 388 w 1044"/>
                <a:gd name="T99" fmla="*/ 579 h 836"/>
                <a:gd name="T100" fmla="*/ 476 w 1044"/>
                <a:gd name="T101" fmla="*/ 493 h 836"/>
                <a:gd name="T102" fmla="*/ 309 w 1044"/>
                <a:gd name="T103" fmla="*/ 468 h 836"/>
                <a:gd name="T104" fmla="*/ 335 w 1044"/>
                <a:gd name="T105" fmla="*/ 164 h 836"/>
                <a:gd name="T106" fmla="*/ 768 w 1044"/>
                <a:gd name="T107" fmla="*/ 189 h 836"/>
                <a:gd name="T108" fmla="*/ 768 w 1044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4" h="836">
                  <a:moveTo>
                    <a:pt x="998" y="0"/>
                  </a:moveTo>
                  <a:lnTo>
                    <a:pt x="46" y="0"/>
                  </a:lnTo>
                  <a:cubicBezTo>
                    <a:pt x="20" y="0"/>
                    <a:pt x="0" y="21"/>
                    <a:pt x="0" y="46"/>
                  </a:cubicBezTo>
                  <a:lnTo>
                    <a:pt x="0" y="790"/>
                  </a:lnTo>
                  <a:cubicBezTo>
                    <a:pt x="0" y="815"/>
                    <a:pt x="20" y="836"/>
                    <a:pt x="46" y="836"/>
                  </a:cubicBezTo>
                  <a:lnTo>
                    <a:pt x="998" y="836"/>
                  </a:lnTo>
                  <a:cubicBezTo>
                    <a:pt x="1023" y="836"/>
                    <a:pt x="1044" y="815"/>
                    <a:pt x="1044" y="790"/>
                  </a:cubicBezTo>
                  <a:lnTo>
                    <a:pt x="1044" y="46"/>
                  </a:lnTo>
                  <a:cubicBezTo>
                    <a:pt x="1044" y="21"/>
                    <a:pt x="1023" y="0"/>
                    <a:pt x="998" y="0"/>
                  </a:cubicBezTo>
                  <a:close/>
                  <a:moveTo>
                    <a:pt x="518" y="692"/>
                  </a:moveTo>
                  <a:lnTo>
                    <a:pt x="489" y="778"/>
                  </a:lnTo>
                  <a:cubicBezTo>
                    <a:pt x="489" y="779"/>
                    <a:pt x="489" y="780"/>
                    <a:pt x="488" y="780"/>
                  </a:cubicBezTo>
                  <a:cubicBezTo>
                    <a:pt x="488" y="781"/>
                    <a:pt x="487" y="781"/>
                    <a:pt x="486" y="782"/>
                  </a:cubicBezTo>
                  <a:cubicBezTo>
                    <a:pt x="485" y="782"/>
                    <a:pt x="484" y="782"/>
                    <a:pt x="483" y="782"/>
                  </a:cubicBezTo>
                  <a:cubicBezTo>
                    <a:pt x="481" y="782"/>
                    <a:pt x="479" y="782"/>
                    <a:pt x="477" y="782"/>
                  </a:cubicBezTo>
                  <a:cubicBezTo>
                    <a:pt x="475" y="782"/>
                    <a:pt x="473" y="782"/>
                    <a:pt x="471" y="782"/>
                  </a:cubicBezTo>
                  <a:cubicBezTo>
                    <a:pt x="470" y="782"/>
                    <a:pt x="469" y="782"/>
                    <a:pt x="468" y="782"/>
                  </a:cubicBezTo>
                  <a:cubicBezTo>
                    <a:pt x="467" y="782"/>
                    <a:pt x="466" y="782"/>
                    <a:pt x="465" y="782"/>
                  </a:cubicBezTo>
                  <a:cubicBezTo>
                    <a:pt x="465" y="781"/>
                    <a:pt x="464" y="781"/>
                    <a:pt x="464" y="781"/>
                  </a:cubicBezTo>
                  <a:quadBezTo>
                    <a:pt x="463" y="780"/>
                    <a:pt x="463" y="780"/>
                  </a:quadBezTo>
                  <a:cubicBezTo>
                    <a:pt x="463" y="779"/>
                    <a:pt x="462" y="779"/>
                    <a:pt x="462" y="778"/>
                  </a:cubicBezTo>
                  <a:lnTo>
                    <a:pt x="433" y="692"/>
                  </a:lnTo>
                  <a:cubicBezTo>
                    <a:pt x="433" y="690"/>
                    <a:pt x="432" y="689"/>
                    <a:pt x="432" y="688"/>
                  </a:cubicBezTo>
                  <a:quadBezTo>
                    <a:pt x="432" y="686"/>
                    <a:pt x="433" y="685"/>
                  </a:quadBezTo>
                  <a:cubicBezTo>
                    <a:pt x="433" y="685"/>
                    <a:pt x="435" y="684"/>
                    <a:pt x="436" y="684"/>
                  </a:cubicBezTo>
                  <a:cubicBezTo>
                    <a:pt x="438" y="684"/>
                    <a:pt x="440" y="684"/>
                    <a:pt x="442" y="684"/>
                  </a:cubicBezTo>
                  <a:cubicBezTo>
                    <a:pt x="445" y="684"/>
                    <a:pt x="446" y="684"/>
                    <a:pt x="448" y="684"/>
                  </a:cubicBezTo>
                  <a:cubicBezTo>
                    <a:pt x="449" y="684"/>
                    <a:pt x="450" y="684"/>
                    <a:pt x="451" y="685"/>
                  </a:cubicBezTo>
                  <a:cubicBezTo>
                    <a:pt x="451" y="685"/>
                    <a:pt x="452" y="685"/>
                    <a:pt x="452" y="686"/>
                  </a:cubicBezTo>
                  <a:cubicBezTo>
                    <a:pt x="453" y="686"/>
                    <a:pt x="453" y="687"/>
                    <a:pt x="453" y="688"/>
                  </a:cubicBezTo>
                  <a:lnTo>
                    <a:pt x="477" y="763"/>
                  </a:lnTo>
                  <a:lnTo>
                    <a:pt x="477" y="763"/>
                  </a:lnTo>
                  <a:lnTo>
                    <a:pt x="500" y="688"/>
                  </a:lnTo>
                  <a:cubicBezTo>
                    <a:pt x="500" y="687"/>
                    <a:pt x="500" y="686"/>
                    <a:pt x="501" y="686"/>
                  </a:cubicBezTo>
                  <a:cubicBezTo>
                    <a:pt x="501" y="685"/>
                    <a:pt x="502" y="685"/>
                    <a:pt x="502" y="685"/>
                  </a:cubicBezTo>
                  <a:cubicBezTo>
                    <a:pt x="503" y="684"/>
                    <a:pt x="504" y="684"/>
                    <a:pt x="505" y="684"/>
                  </a:cubicBezTo>
                  <a:cubicBezTo>
                    <a:pt x="507" y="684"/>
                    <a:pt x="509" y="684"/>
                    <a:pt x="511" y="684"/>
                  </a:cubicBezTo>
                  <a:cubicBezTo>
                    <a:pt x="513" y="684"/>
                    <a:pt x="515" y="684"/>
                    <a:pt x="516" y="684"/>
                  </a:cubicBezTo>
                  <a:cubicBezTo>
                    <a:pt x="518" y="684"/>
                    <a:pt x="519" y="685"/>
                    <a:pt x="519" y="685"/>
                  </a:cubicBezTo>
                  <a:cubicBezTo>
                    <a:pt x="519" y="686"/>
                    <a:pt x="520" y="687"/>
                    <a:pt x="519" y="688"/>
                  </a:cubicBezTo>
                  <a:cubicBezTo>
                    <a:pt x="519" y="689"/>
                    <a:pt x="519" y="690"/>
                    <a:pt x="518" y="692"/>
                  </a:cubicBezTo>
                  <a:close/>
                  <a:moveTo>
                    <a:pt x="645" y="779"/>
                  </a:moveTo>
                  <a:quadBezTo>
                    <a:pt x="645" y="780"/>
                    <a:pt x="645" y="780"/>
                  </a:quadBezTo>
                  <a:cubicBezTo>
                    <a:pt x="645" y="781"/>
                    <a:pt x="644" y="781"/>
                    <a:pt x="644" y="781"/>
                  </a:cubicBezTo>
                  <a:cubicBezTo>
                    <a:pt x="643" y="782"/>
                    <a:pt x="642" y="782"/>
                    <a:pt x="641" y="782"/>
                  </a:cubicBezTo>
                  <a:cubicBezTo>
                    <a:pt x="639" y="782"/>
                    <a:pt x="638" y="782"/>
                    <a:pt x="636" y="782"/>
                  </a:cubicBezTo>
                  <a:cubicBezTo>
                    <a:pt x="634" y="782"/>
                    <a:pt x="633" y="782"/>
                    <a:pt x="632" y="782"/>
                  </a:cubicBezTo>
                  <a:cubicBezTo>
                    <a:pt x="630" y="782"/>
                    <a:pt x="629" y="782"/>
                    <a:pt x="629" y="781"/>
                  </a:cubicBezTo>
                  <a:cubicBezTo>
                    <a:pt x="628" y="781"/>
                    <a:pt x="627" y="781"/>
                    <a:pt x="627" y="780"/>
                  </a:cubicBezTo>
                  <a:quadBezTo>
                    <a:pt x="627" y="780"/>
                    <a:pt x="627" y="779"/>
                  </a:quadBezTo>
                  <a:lnTo>
                    <a:pt x="627" y="700"/>
                  </a:lnTo>
                  <a:lnTo>
                    <a:pt x="627" y="700"/>
                  </a:lnTo>
                  <a:lnTo>
                    <a:pt x="598" y="779"/>
                  </a:lnTo>
                  <a:quadBezTo>
                    <a:pt x="598" y="780"/>
                    <a:pt x="597" y="781"/>
                  </a:quadBezTo>
                  <a:cubicBezTo>
                    <a:pt x="597" y="781"/>
                    <a:pt x="596" y="781"/>
                    <a:pt x="596" y="782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1" y="782"/>
                    <a:pt x="590" y="782"/>
                    <a:pt x="588" y="782"/>
                  </a:cubicBezTo>
                  <a:cubicBezTo>
                    <a:pt x="586" y="782"/>
                    <a:pt x="585" y="782"/>
                    <a:pt x="584" y="782"/>
                  </a:cubicBezTo>
                  <a:cubicBezTo>
                    <a:pt x="583" y="782"/>
                    <a:pt x="582" y="782"/>
                    <a:pt x="581" y="781"/>
                  </a:cubicBezTo>
                  <a:cubicBezTo>
                    <a:pt x="580" y="781"/>
                    <a:pt x="579" y="781"/>
                    <a:pt x="579" y="780"/>
                  </a:cubicBezTo>
                  <a:cubicBezTo>
                    <a:pt x="579" y="780"/>
                    <a:pt x="578" y="780"/>
                    <a:pt x="578" y="779"/>
                  </a:cubicBezTo>
                  <a:lnTo>
                    <a:pt x="551" y="700"/>
                  </a:lnTo>
                  <a:lnTo>
                    <a:pt x="551" y="700"/>
                  </a:lnTo>
                  <a:lnTo>
                    <a:pt x="551" y="779"/>
                  </a:lnTo>
                  <a:quadBezTo>
                    <a:pt x="551" y="780"/>
                    <a:pt x="550" y="780"/>
                  </a:quadBezTo>
                  <a:cubicBezTo>
                    <a:pt x="550" y="781"/>
                    <a:pt x="549" y="781"/>
                    <a:pt x="549" y="781"/>
                  </a:cubicBezTo>
                  <a:cubicBezTo>
                    <a:pt x="548" y="782"/>
                    <a:pt x="547" y="782"/>
                    <a:pt x="546" y="782"/>
                  </a:cubicBezTo>
                  <a:cubicBezTo>
                    <a:pt x="545" y="782"/>
                    <a:pt x="543" y="782"/>
                    <a:pt x="541" y="782"/>
                  </a:cubicBezTo>
                  <a:cubicBezTo>
                    <a:pt x="539" y="782"/>
                    <a:pt x="538" y="782"/>
                    <a:pt x="537" y="782"/>
                  </a:cubicBezTo>
                  <a:cubicBezTo>
                    <a:pt x="536" y="782"/>
                    <a:pt x="535" y="782"/>
                    <a:pt x="534" y="781"/>
                  </a:cubicBezTo>
                  <a:quadBezTo>
                    <a:pt x="533" y="781"/>
                    <a:pt x="532" y="780"/>
                  </a:quadBezTo>
                  <a:quadBezTo>
                    <a:pt x="532" y="780"/>
                    <a:pt x="532" y="779"/>
                  </a:quadBezTo>
                  <a:lnTo>
                    <a:pt x="532" y="692"/>
                  </a:lnTo>
                  <a:cubicBezTo>
                    <a:pt x="532" y="690"/>
                    <a:pt x="533" y="688"/>
                    <a:pt x="534" y="686"/>
                  </a:cubicBezTo>
                  <a:cubicBezTo>
                    <a:pt x="535" y="685"/>
                    <a:pt x="537" y="684"/>
                    <a:pt x="539" y="684"/>
                  </a:cubicBezTo>
                  <a:lnTo>
                    <a:pt x="552" y="684"/>
                  </a:lnTo>
                  <a:cubicBezTo>
                    <a:pt x="555" y="684"/>
                    <a:pt x="557" y="685"/>
                    <a:pt x="558" y="685"/>
                  </a:cubicBezTo>
                  <a:cubicBezTo>
                    <a:pt x="560" y="685"/>
                    <a:pt x="561" y="686"/>
                    <a:pt x="563" y="687"/>
                  </a:cubicBezTo>
                  <a:cubicBezTo>
                    <a:pt x="564" y="688"/>
                    <a:pt x="565" y="689"/>
                    <a:pt x="566" y="690"/>
                  </a:cubicBezTo>
                  <a:cubicBezTo>
                    <a:pt x="566" y="692"/>
                    <a:pt x="567" y="694"/>
                    <a:pt x="568" y="696"/>
                  </a:cubicBezTo>
                  <a:lnTo>
                    <a:pt x="589" y="754"/>
                  </a:lnTo>
                  <a:lnTo>
                    <a:pt x="589" y="754"/>
                  </a:lnTo>
                  <a:lnTo>
                    <a:pt x="611" y="696"/>
                  </a:lnTo>
                  <a:cubicBezTo>
                    <a:pt x="611" y="694"/>
                    <a:pt x="612" y="692"/>
                    <a:pt x="613" y="690"/>
                  </a:cubicBezTo>
                  <a:cubicBezTo>
                    <a:pt x="614" y="689"/>
                    <a:pt x="615" y="688"/>
                    <a:pt x="616" y="687"/>
                  </a:cubicBezTo>
                  <a:cubicBezTo>
                    <a:pt x="617" y="686"/>
                    <a:pt x="618" y="685"/>
                    <a:pt x="619" y="685"/>
                  </a:cubicBezTo>
                  <a:cubicBezTo>
                    <a:pt x="621" y="685"/>
                    <a:pt x="622" y="684"/>
                    <a:pt x="624" y="684"/>
                  </a:cubicBezTo>
                  <a:lnTo>
                    <a:pt x="638" y="684"/>
                  </a:lnTo>
                  <a:cubicBezTo>
                    <a:pt x="639" y="684"/>
                    <a:pt x="640" y="685"/>
                    <a:pt x="641" y="685"/>
                  </a:cubicBezTo>
                  <a:cubicBezTo>
                    <a:pt x="642" y="685"/>
                    <a:pt x="643" y="686"/>
                    <a:pt x="643" y="687"/>
                  </a:cubicBezTo>
                  <a:cubicBezTo>
                    <a:pt x="644" y="687"/>
                    <a:pt x="645" y="688"/>
                    <a:pt x="645" y="689"/>
                  </a:cubicBezTo>
                  <a:cubicBezTo>
                    <a:pt x="645" y="690"/>
                    <a:pt x="645" y="691"/>
                    <a:pt x="645" y="692"/>
                  </a:cubicBezTo>
                  <a:lnTo>
                    <a:pt x="645" y="779"/>
                  </a:lnTo>
                  <a:lnTo>
                    <a:pt x="645" y="779"/>
                  </a:lnTo>
                  <a:close/>
                  <a:moveTo>
                    <a:pt x="768" y="468"/>
                  </a:moveTo>
                  <a:cubicBezTo>
                    <a:pt x="768" y="482"/>
                    <a:pt x="757" y="493"/>
                    <a:pt x="743" y="493"/>
                  </a:cubicBezTo>
                  <a:lnTo>
                    <a:pt x="600" y="493"/>
                  </a:lnTo>
                  <a:cubicBezTo>
                    <a:pt x="586" y="549"/>
                    <a:pt x="592" y="556"/>
                    <a:pt x="689" y="556"/>
                  </a:cubicBezTo>
                  <a:lnTo>
                    <a:pt x="689" y="579"/>
                  </a:lnTo>
                  <a:lnTo>
                    <a:pt x="388" y="579"/>
                  </a:lnTo>
                  <a:lnTo>
                    <a:pt x="388" y="556"/>
                  </a:lnTo>
                  <a:cubicBezTo>
                    <a:pt x="475" y="556"/>
                    <a:pt x="490" y="549"/>
                    <a:pt x="476" y="493"/>
                  </a:cubicBezTo>
                  <a:lnTo>
                    <a:pt x="335" y="493"/>
                  </a:lnTo>
                  <a:cubicBezTo>
                    <a:pt x="321" y="493"/>
                    <a:pt x="309" y="482"/>
                    <a:pt x="309" y="468"/>
                  </a:cubicBezTo>
                  <a:lnTo>
                    <a:pt x="309" y="189"/>
                  </a:lnTo>
                  <a:cubicBezTo>
                    <a:pt x="309" y="175"/>
                    <a:pt x="321" y="164"/>
                    <a:pt x="335" y="164"/>
                  </a:cubicBezTo>
                  <a:lnTo>
                    <a:pt x="743" y="164"/>
                  </a:lnTo>
                  <a:cubicBezTo>
                    <a:pt x="757" y="164"/>
                    <a:pt x="768" y="175"/>
                    <a:pt x="768" y="189"/>
                  </a:cubicBezTo>
                  <a:lnTo>
                    <a:pt x="768" y="468"/>
                  </a:lnTo>
                  <a:lnTo>
                    <a:pt x="768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>
            <a:xfrm>
              <a:off x="3861" y="1673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80 h 112"/>
                <a:gd name="T12" fmla="*/ 90 w 171"/>
                <a:gd name="T13" fmla="*/ 97 h 112"/>
                <a:gd name="T14" fmla="*/ 90 w 171"/>
                <a:gd name="T15" fmla="*/ 61 h 112"/>
                <a:gd name="T16" fmla="*/ 123 w 171"/>
                <a:gd name="T17" fmla="*/ 43 h 112"/>
                <a:gd name="T18" fmla="*/ 123 w 171"/>
                <a:gd name="T19" fmla="*/ 80 h 112"/>
                <a:gd name="T20" fmla="*/ 88 w 171"/>
                <a:gd name="T21" fmla="*/ 20 h 112"/>
                <a:gd name="T22" fmla="*/ 120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80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80"/>
                  </a:moveTo>
                  <a:lnTo>
                    <a:pt x="90" y="97"/>
                  </a:lnTo>
                  <a:lnTo>
                    <a:pt x="90" y="61"/>
                  </a:lnTo>
                  <a:lnTo>
                    <a:pt x="123" y="43"/>
                  </a:lnTo>
                  <a:lnTo>
                    <a:pt x="123" y="80"/>
                  </a:lnTo>
                  <a:close/>
                  <a:moveTo>
                    <a:pt x="88" y="20"/>
                  </a:moveTo>
                  <a:lnTo>
                    <a:pt x="120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80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>
            <a:xfrm>
              <a:off x="3712" y="1590"/>
              <a:ext cx="454" cy="355"/>
            </a:xfrm>
            <a:custGeom>
              <a:avLst/>
              <a:gdLst>
                <a:gd name="T0" fmla="*/ 46 w 1044"/>
                <a:gd name="T1" fmla="*/ 0 h 836"/>
                <a:gd name="T2" fmla="*/ 0 w 1044"/>
                <a:gd name="T3" fmla="*/ 790 h 836"/>
                <a:gd name="T4" fmla="*/ 998 w 1044"/>
                <a:gd name="T5" fmla="*/ 836 h 836"/>
                <a:gd name="T6" fmla="*/ 1044 w 1044"/>
                <a:gd name="T7" fmla="*/ 46 h 836"/>
                <a:gd name="T8" fmla="*/ 518 w 1044"/>
                <a:gd name="T9" fmla="*/ 692 h 836"/>
                <a:gd name="T10" fmla="*/ 488 w 1044"/>
                <a:gd name="T11" fmla="*/ 780 h 836"/>
                <a:gd name="T12" fmla="*/ 483 w 1044"/>
                <a:gd name="T13" fmla="*/ 782 h 836"/>
                <a:gd name="T14" fmla="*/ 471 w 1044"/>
                <a:gd name="T15" fmla="*/ 782 h 836"/>
                <a:gd name="T16" fmla="*/ 465 w 1044"/>
                <a:gd name="T17" fmla="*/ 782 h 836"/>
                <a:gd name="T18" fmla="*/ 463 w 1044"/>
                <a:gd name="T19" fmla="*/ 780 h 836"/>
                <a:gd name="T20" fmla="*/ 433 w 1044"/>
                <a:gd name="T21" fmla="*/ 692 h 836"/>
                <a:gd name="T22" fmla="*/ 433 w 1044"/>
                <a:gd name="T23" fmla="*/ 685 h 836"/>
                <a:gd name="T24" fmla="*/ 442 w 1044"/>
                <a:gd name="T25" fmla="*/ 684 h 836"/>
                <a:gd name="T26" fmla="*/ 451 w 1044"/>
                <a:gd name="T27" fmla="*/ 685 h 836"/>
                <a:gd name="T28" fmla="*/ 453 w 1044"/>
                <a:gd name="T29" fmla="*/ 688 h 836"/>
                <a:gd name="T30" fmla="*/ 477 w 1044"/>
                <a:gd name="T31" fmla="*/ 763 h 836"/>
                <a:gd name="T32" fmla="*/ 501 w 1044"/>
                <a:gd name="T33" fmla="*/ 686 h 836"/>
                <a:gd name="T34" fmla="*/ 505 w 1044"/>
                <a:gd name="T35" fmla="*/ 684 h 836"/>
                <a:gd name="T36" fmla="*/ 516 w 1044"/>
                <a:gd name="T37" fmla="*/ 684 h 836"/>
                <a:gd name="T38" fmla="*/ 519 w 1044"/>
                <a:gd name="T39" fmla="*/ 688 h 836"/>
                <a:gd name="T40" fmla="*/ 645 w 1044"/>
                <a:gd name="T41" fmla="*/ 779 h 836"/>
                <a:gd name="T42" fmla="*/ 644 w 1044"/>
                <a:gd name="T43" fmla="*/ 781 h 836"/>
                <a:gd name="T44" fmla="*/ 636 w 1044"/>
                <a:gd name="T45" fmla="*/ 782 h 836"/>
                <a:gd name="T46" fmla="*/ 629 w 1044"/>
                <a:gd name="T47" fmla="*/ 781 h 836"/>
                <a:gd name="T48" fmla="*/ 627 w 1044"/>
                <a:gd name="T49" fmla="*/ 779 h 836"/>
                <a:gd name="T50" fmla="*/ 627 w 1044"/>
                <a:gd name="T51" fmla="*/ 700 h 836"/>
                <a:gd name="T52" fmla="*/ 597 w 1044"/>
                <a:gd name="T53" fmla="*/ 781 h 836"/>
                <a:gd name="T54" fmla="*/ 593 w 1044"/>
                <a:gd name="T55" fmla="*/ 782 h 836"/>
                <a:gd name="T56" fmla="*/ 584 w 1044"/>
                <a:gd name="T57" fmla="*/ 782 h 836"/>
                <a:gd name="T58" fmla="*/ 579 w 1044"/>
                <a:gd name="T59" fmla="*/ 780 h 836"/>
                <a:gd name="T60" fmla="*/ 551 w 1044"/>
                <a:gd name="T61" fmla="*/ 700 h 836"/>
                <a:gd name="T62" fmla="*/ 551 w 1044"/>
                <a:gd name="T63" fmla="*/ 779 h 836"/>
                <a:gd name="T64" fmla="*/ 549 w 1044"/>
                <a:gd name="T65" fmla="*/ 781 h 836"/>
                <a:gd name="T66" fmla="*/ 541 w 1044"/>
                <a:gd name="T67" fmla="*/ 782 h 836"/>
                <a:gd name="T68" fmla="*/ 534 w 1044"/>
                <a:gd name="T69" fmla="*/ 781 h 836"/>
                <a:gd name="T70" fmla="*/ 532 w 1044"/>
                <a:gd name="T71" fmla="*/ 779 h 836"/>
                <a:gd name="T72" fmla="*/ 534 w 1044"/>
                <a:gd name="T73" fmla="*/ 686 h 836"/>
                <a:gd name="T74" fmla="*/ 552 w 1044"/>
                <a:gd name="T75" fmla="*/ 684 h 836"/>
                <a:gd name="T76" fmla="*/ 563 w 1044"/>
                <a:gd name="T77" fmla="*/ 687 h 836"/>
                <a:gd name="T78" fmla="*/ 568 w 1044"/>
                <a:gd name="T79" fmla="*/ 696 h 836"/>
                <a:gd name="T80" fmla="*/ 589 w 1044"/>
                <a:gd name="T81" fmla="*/ 754 h 836"/>
                <a:gd name="T82" fmla="*/ 613 w 1044"/>
                <a:gd name="T83" fmla="*/ 690 h 836"/>
                <a:gd name="T84" fmla="*/ 619 w 1044"/>
                <a:gd name="T85" fmla="*/ 685 h 836"/>
                <a:gd name="T86" fmla="*/ 638 w 1044"/>
                <a:gd name="T87" fmla="*/ 684 h 836"/>
                <a:gd name="T88" fmla="*/ 643 w 1044"/>
                <a:gd name="T89" fmla="*/ 686 h 836"/>
                <a:gd name="T90" fmla="*/ 645 w 1044"/>
                <a:gd name="T91" fmla="*/ 692 h 836"/>
                <a:gd name="T92" fmla="*/ 645 w 1044"/>
                <a:gd name="T93" fmla="*/ 779 h 836"/>
                <a:gd name="T94" fmla="*/ 743 w 1044"/>
                <a:gd name="T95" fmla="*/ 493 h 836"/>
                <a:gd name="T96" fmla="*/ 689 w 1044"/>
                <a:gd name="T97" fmla="*/ 556 h 836"/>
                <a:gd name="T98" fmla="*/ 388 w 1044"/>
                <a:gd name="T99" fmla="*/ 579 h 836"/>
                <a:gd name="T100" fmla="*/ 476 w 1044"/>
                <a:gd name="T101" fmla="*/ 493 h 836"/>
                <a:gd name="T102" fmla="*/ 309 w 1044"/>
                <a:gd name="T103" fmla="*/ 468 h 836"/>
                <a:gd name="T104" fmla="*/ 335 w 1044"/>
                <a:gd name="T105" fmla="*/ 164 h 836"/>
                <a:gd name="T106" fmla="*/ 768 w 1044"/>
                <a:gd name="T107" fmla="*/ 189 h 836"/>
                <a:gd name="T108" fmla="*/ 768 w 1044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4" h="836">
                  <a:moveTo>
                    <a:pt x="998" y="0"/>
                  </a:moveTo>
                  <a:lnTo>
                    <a:pt x="46" y="0"/>
                  </a:lnTo>
                  <a:cubicBezTo>
                    <a:pt x="20" y="0"/>
                    <a:pt x="0" y="21"/>
                    <a:pt x="0" y="46"/>
                  </a:cubicBezTo>
                  <a:lnTo>
                    <a:pt x="0" y="790"/>
                  </a:lnTo>
                  <a:cubicBezTo>
                    <a:pt x="0" y="815"/>
                    <a:pt x="20" y="836"/>
                    <a:pt x="46" y="836"/>
                  </a:cubicBezTo>
                  <a:lnTo>
                    <a:pt x="998" y="836"/>
                  </a:lnTo>
                  <a:cubicBezTo>
                    <a:pt x="1023" y="836"/>
                    <a:pt x="1044" y="815"/>
                    <a:pt x="1044" y="790"/>
                  </a:cubicBezTo>
                  <a:lnTo>
                    <a:pt x="1044" y="46"/>
                  </a:lnTo>
                  <a:cubicBezTo>
                    <a:pt x="1044" y="21"/>
                    <a:pt x="1023" y="0"/>
                    <a:pt x="998" y="0"/>
                  </a:cubicBezTo>
                  <a:close/>
                  <a:moveTo>
                    <a:pt x="518" y="692"/>
                  </a:moveTo>
                  <a:lnTo>
                    <a:pt x="489" y="778"/>
                  </a:lnTo>
                  <a:cubicBezTo>
                    <a:pt x="489" y="779"/>
                    <a:pt x="489" y="780"/>
                    <a:pt x="488" y="780"/>
                  </a:cubicBezTo>
                  <a:cubicBezTo>
                    <a:pt x="488" y="781"/>
                    <a:pt x="487" y="781"/>
                    <a:pt x="486" y="782"/>
                  </a:cubicBezTo>
                  <a:cubicBezTo>
                    <a:pt x="485" y="782"/>
                    <a:pt x="484" y="782"/>
                    <a:pt x="483" y="782"/>
                  </a:cubicBezTo>
                  <a:cubicBezTo>
                    <a:pt x="481" y="782"/>
                    <a:pt x="479" y="782"/>
                    <a:pt x="477" y="782"/>
                  </a:cubicBezTo>
                  <a:cubicBezTo>
                    <a:pt x="475" y="782"/>
                    <a:pt x="473" y="782"/>
                    <a:pt x="471" y="782"/>
                  </a:cubicBezTo>
                  <a:cubicBezTo>
                    <a:pt x="470" y="782"/>
                    <a:pt x="469" y="782"/>
                    <a:pt x="468" y="782"/>
                  </a:cubicBezTo>
                  <a:cubicBezTo>
                    <a:pt x="467" y="782"/>
                    <a:pt x="466" y="782"/>
                    <a:pt x="465" y="782"/>
                  </a:cubicBezTo>
                  <a:cubicBezTo>
                    <a:pt x="465" y="781"/>
                    <a:pt x="464" y="781"/>
                    <a:pt x="464" y="781"/>
                  </a:cubicBezTo>
                  <a:quadBezTo>
                    <a:pt x="463" y="780"/>
                    <a:pt x="463" y="780"/>
                  </a:quadBezTo>
                  <a:cubicBezTo>
                    <a:pt x="463" y="779"/>
                    <a:pt x="462" y="779"/>
                    <a:pt x="462" y="778"/>
                  </a:cubicBezTo>
                  <a:lnTo>
                    <a:pt x="433" y="692"/>
                  </a:lnTo>
                  <a:cubicBezTo>
                    <a:pt x="433" y="690"/>
                    <a:pt x="432" y="689"/>
                    <a:pt x="432" y="687"/>
                  </a:cubicBezTo>
                  <a:quadBezTo>
                    <a:pt x="432" y="686"/>
                    <a:pt x="433" y="685"/>
                  </a:quadBezTo>
                  <a:cubicBezTo>
                    <a:pt x="433" y="685"/>
                    <a:pt x="435" y="684"/>
                    <a:pt x="436" y="684"/>
                  </a:cubicBezTo>
                  <a:cubicBezTo>
                    <a:pt x="438" y="684"/>
                    <a:pt x="440" y="684"/>
                    <a:pt x="442" y="684"/>
                  </a:cubicBezTo>
                  <a:cubicBezTo>
                    <a:pt x="445" y="684"/>
                    <a:pt x="446" y="684"/>
                    <a:pt x="448" y="684"/>
                  </a:cubicBezTo>
                  <a:cubicBezTo>
                    <a:pt x="449" y="684"/>
                    <a:pt x="450" y="684"/>
                    <a:pt x="451" y="685"/>
                  </a:cubicBezTo>
                  <a:cubicBezTo>
                    <a:pt x="451" y="685"/>
                    <a:pt x="452" y="685"/>
                    <a:pt x="452" y="686"/>
                  </a:cubicBezTo>
                  <a:cubicBezTo>
                    <a:pt x="453" y="686"/>
                    <a:pt x="453" y="687"/>
                    <a:pt x="453" y="688"/>
                  </a:cubicBezTo>
                  <a:lnTo>
                    <a:pt x="477" y="763"/>
                  </a:lnTo>
                  <a:lnTo>
                    <a:pt x="477" y="763"/>
                  </a:lnTo>
                  <a:lnTo>
                    <a:pt x="500" y="688"/>
                  </a:lnTo>
                  <a:cubicBezTo>
                    <a:pt x="500" y="687"/>
                    <a:pt x="500" y="686"/>
                    <a:pt x="501" y="686"/>
                  </a:cubicBezTo>
                  <a:cubicBezTo>
                    <a:pt x="501" y="685"/>
                    <a:pt x="502" y="685"/>
                    <a:pt x="502" y="685"/>
                  </a:cubicBezTo>
                  <a:cubicBezTo>
                    <a:pt x="503" y="684"/>
                    <a:pt x="504" y="684"/>
                    <a:pt x="505" y="684"/>
                  </a:cubicBezTo>
                  <a:cubicBezTo>
                    <a:pt x="507" y="684"/>
                    <a:pt x="509" y="684"/>
                    <a:pt x="511" y="684"/>
                  </a:cubicBezTo>
                  <a:cubicBezTo>
                    <a:pt x="513" y="684"/>
                    <a:pt x="515" y="684"/>
                    <a:pt x="516" y="684"/>
                  </a:cubicBezTo>
                  <a:cubicBezTo>
                    <a:pt x="518" y="684"/>
                    <a:pt x="519" y="685"/>
                    <a:pt x="519" y="685"/>
                  </a:cubicBezTo>
                  <a:cubicBezTo>
                    <a:pt x="519" y="686"/>
                    <a:pt x="520" y="687"/>
                    <a:pt x="519" y="688"/>
                  </a:cubicBezTo>
                  <a:cubicBezTo>
                    <a:pt x="519" y="689"/>
                    <a:pt x="519" y="690"/>
                    <a:pt x="518" y="692"/>
                  </a:cubicBezTo>
                  <a:close/>
                  <a:moveTo>
                    <a:pt x="645" y="779"/>
                  </a:moveTo>
                  <a:quadBezTo>
                    <a:pt x="645" y="780"/>
                    <a:pt x="645" y="780"/>
                  </a:quadBezTo>
                  <a:cubicBezTo>
                    <a:pt x="645" y="781"/>
                    <a:pt x="644" y="781"/>
                    <a:pt x="644" y="781"/>
                  </a:cubicBezTo>
                  <a:cubicBezTo>
                    <a:pt x="643" y="782"/>
                    <a:pt x="642" y="782"/>
                    <a:pt x="641" y="782"/>
                  </a:cubicBezTo>
                  <a:cubicBezTo>
                    <a:pt x="639" y="782"/>
                    <a:pt x="638" y="782"/>
                    <a:pt x="636" y="782"/>
                  </a:cubicBezTo>
                  <a:cubicBezTo>
                    <a:pt x="634" y="782"/>
                    <a:pt x="633" y="782"/>
                    <a:pt x="632" y="782"/>
                  </a:cubicBezTo>
                  <a:cubicBezTo>
                    <a:pt x="630" y="782"/>
                    <a:pt x="629" y="782"/>
                    <a:pt x="629" y="781"/>
                  </a:cubicBezTo>
                  <a:cubicBezTo>
                    <a:pt x="628" y="781"/>
                    <a:pt x="627" y="781"/>
                    <a:pt x="627" y="780"/>
                  </a:cubicBezTo>
                  <a:quadBezTo>
                    <a:pt x="627" y="780"/>
                    <a:pt x="627" y="779"/>
                  </a:quadBezTo>
                  <a:lnTo>
                    <a:pt x="627" y="700"/>
                  </a:lnTo>
                  <a:lnTo>
                    <a:pt x="627" y="700"/>
                  </a:lnTo>
                  <a:lnTo>
                    <a:pt x="598" y="779"/>
                  </a:lnTo>
                  <a:quadBezTo>
                    <a:pt x="598" y="780"/>
                    <a:pt x="597" y="781"/>
                  </a:quadBezTo>
                  <a:cubicBezTo>
                    <a:pt x="597" y="781"/>
                    <a:pt x="596" y="781"/>
                    <a:pt x="596" y="782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1" y="782"/>
                    <a:pt x="590" y="782"/>
                    <a:pt x="588" y="782"/>
                  </a:cubicBezTo>
                  <a:cubicBezTo>
                    <a:pt x="586" y="782"/>
                    <a:pt x="585" y="782"/>
                    <a:pt x="584" y="782"/>
                  </a:cubicBezTo>
                  <a:cubicBezTo>
                    <a:pt x="583" y="782"/>
                    <a:pt x="582" y="782"/>
                    <a:pt x="581" y="781"/>
                  </a:cubicBezTo>
                  <a:cubicBezTo>
                    <a:pt x="580" y="781"/>
                    <a:pt x="579" y="781"/>
                    <a:pt x="579" y="780"/>
                  </a:cubicBezTo>
                  <a:cubicBezTo>
                    <a:pt x="579" y="780"/>
                    <a:pt x="578" y="780"/>
                    <a:pt x="578" y="779"/>
                  </a:cubicBezTo>
                  <a:lnTo>
                    <a:pt x="551" y="700"/>
                  </a:lnTo>
                  <a:lnTo>
                    <a:pt x="551" y="700"/>
                  </a:lnTo>
                  <a:lnTo>
                    <a:pt x="551" y="779"/>
                  </a:lnTo>
                  <a:quadBezTo>
                    <a:pt x="551" y="780"/>
                    <a:pt x="550" y="780"/>
                  </a:quadBezTo>
                  <a:cubicBezTo>
                    <a:pt x="550" y="781"/>
                    <a:pt x="549" y="781"/>
                    <a:pt x="549" y="781"/>
                  </a:cubicBezTo>
                  <a:cubicBezTo>
                    <a:pt x="548" y="782"/>
                    <a:pt x="547" y="782"/>
                    <a:pt x="546" y="782"/>
                  </a:cubicBezTo>
                  <a:cubicBezTo>
                    <a:pt x="545" y="782"/>
                    <a:pt x="543" y="782"/>
                    <a:pt x="541" y="782"/>
                  </a:cubicBezTo>
                  <a:cubicBezTo>
                    <a:pt x="539" y="782"/>
                    <a:pt x="538" y="782"/>
                    <a:pt x="537" y="782"/>
                  </a:cubicBezTo>
                  <a:cubicBezTo>
                    <a:pt x="536" y="782"/>
                    <a:pt x="535" y="782"/>
                    <a:pt x="534" y="781"/>
                  </a:cubicBezTo>
                  <a:quadBezTo>
                    <a:pt x="533" y="781"/>
                    <a:pt x="532" y="780"/>
                  </a:quadBezTo>
                  <a:quadBezTo>
                    <a:pt x="532" y="780"/>
                    <a:pt x="532" y="779"/>
                  </a:quadBezTo>
                  <a:lnTo>
                    <a:pt x="532" y="692"/>
                  </a:lnTo>
                  <a:cubicBezTo>
                    <a:pt x="532" y="690"/>
                    <a:pt x="533" y="688"/>
                    <a:pt x="534" y="686"/>
                  </a:cubicBezTo>
                  <a:cubicBezTo>
                    <a:pt x="535" y="685"/>
                    <a:pt x="537" y="684"/>
                    <a:pt x="539" y="684"/>
                  </a:cubicBezTo>
                  <a:lnTo>
                    <a:pt x="552" y="684"/>
                  </a:lnTo>
                  <a:cubicBezTo>
                    <a:pt x="555" y="684"/>
                    <a:pt x="557" y="685"/>
                    <a:pt x="558" y="685"/>
                  </a:cubicBezTo>
                  <a:cubicBezTo>
                    <a:pt x="560" y="685"/>
                    <a:pt x="561" y="686"/>
                    <a:pt x="563" y="687"/>
                  </a:cubicBezTo>
                  <a:cubicBezTo>
                    <a:pt x="564" y="688"/>
                    <a:pt x="565" y="689"/>
                    <a:pt x="566" y="690"/>
                  </a:cubicBezTo>
                  <a:cubicBezTo>
                    <a:pt x="566" y="692"/>
                    <a:pt x="567" y="694"/>
                    <a:pt x="568" y="696"/>
                  </a:cubicBezTo>
                  <a:lnTo>
                    <a:pt x="589" y="754"/>
                  </a:lnTo>
                  <a:lnTo>
                    <a:pt x="589" y="754"/>
                  </a:lnTo>
                  <a:lnTo>
                    <a:pt x="611" y="696"/>
                  </a:lnTo>
                  <a:cubicBezTo>
                    <a:pt x="611" y="694"/>
                    <a:pt x="612" y="692"/>
                    <a:pt x="613" y="690"/>
                  </a:cubicBezTo>
                  <a:cubicBezTo>
                    <a:pt x="614" y="689"/>
                    <a:pt x="615" y="688"/>
                    <a:pt x="616" y="687"/>
                  </a:cubicBezTo>
                  <a:cubicBezTo>
                    <a:pt x="617" y="686"/>
                    <a:pt x="618" y="685"/>
                    <a:pt x="619" y="685"/>
                  </a:cubicBezTo>
                  <a:cubicBezTo>
                    <a:pt x="621" y="685"/>
                    <a:pt x="622" y="684"/>
                    <a:pt x="624" y="684"/>
                  </a:cubicBezTo>
                  <a:lnTo>
                    <a:pt x="638" y="684"/>
                  </a:lnTo>
                  <a:cubicBezTo>
                    <a:pt x="639" y="684"/>
                    <a:pt x="640" y="685"/>
                    <a:pt x="641" y="685"/>
                  </a:cubicBezTo>
                  <a:cubicBezTo>
                    <a:pt x="642" y="685"/>
                    <a:pt x="643" y="686"/>
                    <a:pt x="643" y="686"/>
                  </a:cubicBezTo>
                  <a:cubicBezTo>
                    <a:pt x="644" y="687"/>
                    <a:pt x="645" y="688"/>
                    <a:pt x="645" y="689"/>
                  </a:cubicBezTo>
                  <a:cubicBezTo>
                    <a:pt x="645" y="690"/>
                    <a:pt x="645" y="691"/>
                    <a:pt x="645" y="692"/>
                  </a:cubicBezTo>
                  <a:lnTo>
                    <a:pt x="645" y="779"/>
                  </a:lnTo>
                  <a:lnTo>
                    <a:pt x="645" y="779"/>
                  </a:lnTo>
                  <a:close/>
                  <a:moveTo>
                    <a:pt x="768" y="468"/>
                  </a:moveTo>
                  <a:cubicBezTo>
                    <a:pt x="768" y="482"/>
                    <a:pt x="757" y="493"/>
                    <a:pt x="743" y="493"/>
                  </a:cubicBezTo>
                  <a:lnTo>
                    <a:pt x="600" y="493"/>
                  </a:lnTo>
                  <a:cubicBezTo>
                    <a:pt x="586" y="549"/>
                    <a:pt x="592" y="556"/>
                    <a:pt x="689" y="556"/>
                  </a:cubicBezTo>
                  <a:lnTo>
                    <a:pt x="689" y="579"/>
                  </a:lnTo>
                  <a:lnTo>
                    <a:pt x="388" y="579"/>
                  </a:lnTo>
                  <a:lnTo>
                    <a:pt x="388" y="556"/>
                  </a:lnTo>
                  <a:cubicBezTo>
                    <a:pt x="475" y="556"/>
                    <a:pt x="490" y="549"/>
                    <a:pt x="476" y="493"/>
                  </a:cubicBezTo>
                  <a:lnTo>
                    <a:pt x="335" y="493"/>
                  </a:lnTo>
                  <a:cubicBezTo>
                    <a:pt x="321" y="493"/>
                    <a:pt x="309" y="482"/>
                    <a:pt x="309" y="468"/>
                  </a:cubicBezTo>
                  <a:lnTo>
                    <a:pt x="309" y="189"/>
                  </a:lnTo>
                  <a:cubicBezTo>
                    <a:pt x="309" y="175"/>
                    <a:pt x="321" y="164"/>
                    <a:pt x="335" y="164"/>
                  </a:cubicBezTo>
                  <a:lnTo>
                    <a:pt x="743" y="164"/>
                  </a:lnTo>
                  <a:cubicBezTo>
                    <a:pt x="757" y="164"/>
                    <a:pt x="768" y="175"/>
                    <a:pt x="768" y="189"/>
                  </a:cubicBezTo>
                  <a:lnTo>
                    <a:pt x="768" y="468"/>
                  </a:lnTo>
                  <a:lnTo>
                    <a:pt x="768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>
            <a:xfrm>
              <a:off x="3861" y="2111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80 h 112"/>
                <a:gd name="T12" fmla="*/ 90 w 171"/>
                <a:gd name="T13" fmla="*/ 98 h 112"/>
                <a:gd name="T14" fmla="*/ 90 w 171"/>
                <a:gd name="T15" fmla="*/ 61 h 112"/>
                <a:gd name="T16" fmla="*/ 123 w 171"/>
                <a:gd name="T17" fmla="*/ 43 h 112"/>
                <a:gd name="T18" fmla="*/ 123 w 171"/>
                <a:gd name="T19" fmla="*/ 80 h 112"/>
                <a:gd name="T20" fmla="*/ 88 w 171"/>
                <a:gd name="T21" fmla="*/ 20 h 112"/>
                <a:gd name="T22" fmla="*/ 120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8 h 112"/>
                <a:gd name="T36" fmla="*/ 53 w 171"/>
                <a:gd name="T37" fmla="*/ 80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80"/>
                  </a:moveTo>
                  <a:lnTo>
                    <a:pt x="90" y="98"/>
                  </a:lnTo>
                  <a:lnTo>
                    <a:pt x="90" y="61"/>
                  </a:lnTo>
                  <a:lnTo>
                    <a:pt x="123" y="43"/>
                  </a:lnTo>
                  <a:lnTo>
                    <a:pt x="123" y="80"/>
                  </a:lnTo>
                  <a:close/>
                  <a:moveTo>
                    <a:pt x="88" y="20"/>
                  </a:moveTo>
                  <a:lnTo>
                    <a:pt x="120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8"/>
                  </a:lnTo>
                  <a:lnTo>
                    <a:pt x="53" y="80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>
            <a:xfrm>
              <a:off x="3712" y="2028"/>
              <a:ext cx="454" cy="355"/>
            </a:xfrm>
            <a:custGeom>
              <a:avLst/>
              <a:gdLst>
                <a:gd name="T0" fmla="*/ 46 w 1044"/>
                <a:gd name="T1" fmla="*/ 0 h 836"/>
                <a:gd name="T2" fmla="*/ 0 w 1044"/>
                <a:gd name="T3" fmla="*/ 790 h 836"/>
                <a:gd name="T4" fmla="*/ 998 w 1044"/>
                <a:gd name="T5" fmla="*/ 836 h 836"/>
                <a:gd name="T6" fmla="*/ 1044 w 1044"/>
                <a:gd name="T7" fmla="*/ 46 h 836"/>
                <a:gd name="T8" fmla="*/ 518 w 1044"/>
                <a:gd name="T9" fmla="*/ 692 h 836"/>
                <a:gd name="T10" fmla="*/ 488 w 1044"/>
                <a:gd name="T11" fmla="*/ 780 h 836"/>
                <a:gd name="T12" fmla="*/ 483 w 1044"/>
                <a:gd name="T13" fmla="*/ 782 h 836"/>
                <a:gd name="T14" fmla="*/ 471 w 1044"/>
                <a:gd name="T15" fmla="*/ 782 h 836"/>
                <a:gd name="T16" fmla="*/ 465 w 1044"/>
                <a:gd name="T17" fmla="*/ 781 h 836"/>
                <a:gd name="T18" fmla="*/ 463 w 1044"/>
                <a:gd name="T19" fmla="*/ 780 h 836"/>
                <a:gd name="T20" fmla="*/ 433 w 1044"/>
                <a:gd name="T21" fmla="*/ 692 h 836"/>
                <a:gd name="T22" fmla="*/ 433 w 1044"/>
                <a:gd name="T23" fmla="*/ 685 h 836"/>
                <a:gd name="T24" fmla="*/ 442 w 1044"/>
                <a:gd name="T25" fmla="*/ 684 h 836"/>
                <a:gd name="T26" fmla="*/ 451 w 1044"/>
                <a:gd name="T27" fmla="*/ 685 h 836"/>
                <a:gd name="T28" fmla="*/ 453 w 1044"/>
                <a:gd name="T29" fmla="*/ 688 h 836"/>
                <a:gd name="T30" fmla="*/ 477 w 1044"/>
                <a:gd name="T31" fmla="*/ 763 h 836"/>
                <a:gd name="T32" fmla="*/ 501 w 1044"/>
                <a:gd name="T33" fmla="*/ 686 h 836"/>
                <a:gd name="T34" fmla="*/ 505 w 1044"/>
                <a:gd name="T35" fmla="*/ 684 h 836"/>
                <a:gd name="T36" fmla="*/ 516 w 1044"/>
                <a:gd name="T37" fmla="*/ 684 h 836"/>
                <a:gd name="T38" fmla="*/ 519 w 1044"/>
                <a:gd name="T39" fmla="*/ 688 h 836"/>
                <a:gd name="T40" fmla="*/ 645 w 1044"/>
                <a:gd name="T41" fmla="*/ 779 h 836"/>
                <a:gd name="T42" fmla="*/ 644 w 1044"/>
                <a:gd name="T43" fmla="*/ 781 h 836"/>
                <a:gd name="T44" fmla="*/ 636 w 1044"/>
                <a:gd name="T45" fmla="*/ 782 h 836"/>
                <a:gd name="T46" fmla="*/ 629 w 1044"/>
                <a:gd name="T47" fmla="*/ 781 h 836"/>
                <a:gd name="T48" fmla="*/ 627 w 1044"/>
                <a:gd name="T49" fmla="*/ 779 h 836"/>
                <a:gd name="T50" fmla="*/ 627 w 1044"/>
                <a:gd name="T51" fmla="*/ 700 h 836"/>
                <a:gd name="T52" fmla="*/ 597 w 1044"/>
                <a:gd name="T53" fmla="*/ 781 h 836"/>
                <a:gd name="T54" fmla="*/ 593 w 1044"/>
                <a:gd name="T55" fmla="*/ 782 h 836"/>
                <a:gd name="T56" fmla="*/ 584 w 1044"/>
                <a:gd name="T57" fmla="*/ 782 h 836"/>
                <a:gd name="T58" fmla="*/ 579 w 1044"/>
                <a:gd name="T59" fmla="*/ 780 h 836"/>
                <a:gd name="T60" fmla="*/ 551 w 1044"/>
                <a:gd name="T61" fmla="*/ 700 h 836"/>
                <a:gd name="T62" fmla="*/ 551 w 1044"/>
                <a:gd name="T63" fmla="*/ 779 h 836"/>
                <a:gd name="T64" fmla="*/ 549 w 1044"/>
                <a:gd name="T65" fmla="*/ 781 h 836"/>
                <a:gd name="T66" fmla="*/ 541 w 1044"/>
                <a:gd name="T67" fmla="*/ 782 h 836"/>
                <a:gd name="T68" fmla="*/ 534 w 1044"/>
                <a:gd name="T69" fmla="*/ 781 h 836"/>
                <a:gd name="T70" fmla="*/ 532 w 1044"/>
                <a:gd name="T71" fmla="*/ 779 h 836"/>
                <a:gd name="T72" fmla="*/ 534 w 1044"/>
                <a:gd name="T73" fmla="*/ 686 h 836"/>
                <a:gd name="T74" fmla="*/ 552 w 1044"/>
                <a:gd name="T75" fmla="*/ 684 h 836"/>
                <a:gd name="T76" fmla="*/ 563 w 1044"/>
                <a:gd name="T77" fmla="*/ 687 h 836"/>
                <a:gd name="T78" fmla="*/ 568 w 1044"/>
                <a:gd name="T79" fmla="*/ 696 h 836"/>
                <a:gd name="T80" fmla="*/ 589 w 1044"/>
                <a:gd name="T81" fmla="*/ 754 h 836"/>
                <a:gd name="T82" fmla="*/ 613 w 1044"/>
                <a:gd name="T83" fmla="*/ 690 h 836"/>
                <a:gd name="T84" fmla="*/ 619 w 1044"/>
                <a:gd name="T85" fmla="*/ 685 h 836"/>
                <a:gd name="T86" fmla="*/ 638 w 1044"/>
                <a:gd name="T87" fmla="*/ 684 h 836"/>
                <a:gd name="T88" fmla="*/ 643 w 1044"/>
                <a:gd name="T89" fmla="*/ 686 h 836"/>
                <a:gd name="T90" fmla="*/ 645 w 1044"/>
                <a:gd name="T91" fmla="*/ 692 h 836"/>
                <a:gd name="T92" fmla="*/ 645 w 1044"/>
                <a:gd name="T93" fmla="*/ 779 h 836"/>
                <a:gd name="T94" fmla="*/ 743 w 1044"/>
                <a:gd name="T95" fmla="*/ 493 h 836"/>
                <a:gd name="T96" fmla="*/ 689 w 1044"/>
                <a:gd name="T97" fmla="*/ 556 h 836"/>
                <a:gd name="T98" fmla="*/ 388 w 1044"/>
                <a:gd name="T99" fmla="*/ 579 h 836"/>
                <a:gd name="T100" fmla="*/ 476 w 1044"/>
                <a:gd name="T101" fmla="*/ 493 h 836"/>
                <a:gd name="T102" fmla="*/ 309 w 1044"/>
                <a:gd name="T103" fmla="*/ 468 h 836"/>
                <a:gd name="T104" fmla="*/ 335 w 1044"/>
                <a:gd name="T105" fmla="*/ 164 h 836"/>
                <a:gd name="T106" fmla="*/ 768 w 1044"/>
                <a:gd name="T107" fmla="*/ 189 h 836"/>
                <a:gd name="T108" fmla="*/ 768 w 1044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4" h="836">
                  <a:moveTo>
                    <a:pt x="998" y="0"/>
                  </a:moveTo>
                  <a:lnTo>
                    <a:pt x="46" y="0"/>
                  </a:lnTo>
                  <a:cubicBezTo>
                    <a:pt x="20" y="0"/>
                    <a:pt x="0" y="21"/>
                    <a:pt x="0" y="46"/>
                  </a:cubicBezTo>
                  <a:lnTo>
                    <a:pt x="0" y="790"/>
                  </a:lnTo>
                  <a:cubicBezTo>
                    <a:pt x="0" y="815"/>
                    <a:pt x="20" y="836"/>
                    <a:pt x="46" y="836"/>
                  </a:cubicBezTo>
                  <a:lnTo>
                    <a:pt x="998" y="836"/>
                  </a:lnTo>
                  <a:cubicBezTo>
                    <a:pt x="1023" y="836"/>
                    <a:pt x="1044" y="815"/>
                    <a:pt x="1044" y="790"/>
                  </a:cubicBezTo>
                  <a:lnTo>
                    <a:pt x="1044" y="46"/>
                  </a:lnTo>
                  <a:cubicBezTo>
                    <a:pt x="1044" y="21"/>
                    <a:pt x="1023" y="0"/>
                    <a:pt x="998" y="0"/>
                  </a:cubicBezTo>
                  <a:close/>
                  <a:moveTo>
                    <a:pt x="518" y="692"/>
                  </a:moveTo>
                  <a:lnTo>
                    <a:pt x="489" y="778"/>
                  </a:lnTo>
                  <a:cubicBezTo>
                    <a:pt x="489" y="779"/>
                    <a:pt x="489" y="780"/>
                    <a:pt x="488" y="780"/>
                  </a:cubicBezTo>
                  <a:cubicBezTo>
                    <a:pt x="488" y="781"/>
                    <a:pt x="487" y="781"/>
                    <a:pt x="486" y="782"/>
                  </a:cubicBezTo>
                  <a:cubicBezTo>
                    <a:pt x="485" y="782"/>
                    <a:pt x="484" y="782"/>
                    <a:pt x="483" y="782"/>
                  </a:cubicBezTo>
                  <a:cubicBezTo>
                    <a:pt x="481" y="782"/>
                    <a:pt x="479" y="782"/>
                    <a:pt x="477" y="782"/>
                  </a:cubicBezTo>
                  <a:cubicBezTo>
                    <a:pt x="475" y="782"/>
                    <a:pt x="473" y="782"/>
                    <a:pt x="471" y="782"/>
                  </a:cubicBezTo>
                  <a:cubicBezTo>
                    <a:pt x="470" y="782"/>
                    <a:pt x="469" y="782"/>
                    <a:pt x="468" y="782"/>
                  </a:cubicBezTo>
                  <a:cubicBezTo>
                    <a:pt x="467" y="782"/>
                    <a:pt x="466" y="782"/>
                    <a:pt x="465" y="781"/>
                  </a:cubicBezTo>
                  <a:cubicBezTo>
                    <a:pt x="465" y="781"/>
                    <a:pt x="464" y="781"/>
                    <a:pt x="464" y="781"/>
                  </a:cubicBezTo>
                  <a:quadBezTo>
                    <a:pt x="463" y="780"/>
                    <a:pt x="463" y="780"/>
                  </a:quadBezTo>
                  <a:cubicBezTo>
                    <a:pt x="463" y="779"/>
                    <a:pt x="462" y="779"/>
                    <a:pt x="462" y="778"/>
                  </a:cubicBezTo>
                  <a:lnTo>
                    <a:pt x="433" y="692"/>
                  </a:lnTo>
                  <a:cubicBezTo>
                    <a:pt x="433" y="690"/>
                    <a:pt x="432" y="689"/>
                    <a:pt x="432" y="687"/>
                  </a:cubicBezTo>
                  <a:quadBezTo>
                    <a:pt x="432" y="686"/>
                    <a:pt x="433" y="685"/>
                  </a:quadBezTo>
                  <a:cubicBezTo>
                    <a:pt x="433" y="685"/>
                    <a:pt x="435" y="684"/>
                    <a:pt x="436" y="684"/>
                  </a:cubicBezTo>
                  <a:cubicBezTo>
                    <a:pt x="438" y="684"/>
                    <a:pt x="440" y="684"/>
                    <a:pt x="442" y="684"/>
                  </a:cubicBezTo>
                  <a:cubicBezTo>
                    <a:pt x="445" y="684"/>
                    <a:pt x="446" y="684"/>
                    <a:pt x="448" y="684"/>
                  </a:cubicBezTo>
                  <a:cubicBezTo>
                    <a:pt x="449" y="684"/>
                    <a:pt x="450" y="684"/>
                    <a:pt x="451" y="685"/>
                  </a:cubicBezTo>
                  <a:cubicBezTo>
                    <a:pt x="451" y="685"/>
                    <a:pt x="452" y="685"/>
                    <a:pt x="452" y="686"/>
                  </a:cubicBezTo>
                  <a:cubicBezTo>
                    <a:pt x="453" y="686"/>
                    <a:pt x="453" y="687"/>
                    <a:pt x="453" y="688"/>
                  </a:cubicBezTo>
                  <a:lnTo>
                    <a:pt x="477" y="763"/>
                  </a:lnTo>
                  <a:lnTo>
                    <a:pt x="477" y="763"/>
                  </a:lnTo>
                  <a:lnTo>
                    <a:pt x="500" y="688"/>
                  </a:lnTo>
                  <a:cubicBezTo>
                    <a:pt x="500" y="687"/>
                    <a:pt x="500" y="686"/>
                    <a:pt x="501" y="686"/>
                  </a:cubicBezTo>
                  <a:cubicBezTo>
                    <a:pt x="501" y="685"/>
                    <a:pt x="502" y="685"/>
                    <a:pt x="502" y="685"/>
                  </a:cubicBezTo>
                  <a:cubicBezTo>
                    <a:pt x="503" y="684"/>
                    <a:pt x="504" y="684"/>
                    <a:pt x="505" y="684"/>
                  </a:cubicBezTo>
                  <a:cubicBezTo>
                    <a:pt x="507" y="684"/>
                    <a:pt x="509" y="684"/>
                    <a:pt x="511" y="684"/>
                  </a:cubicBezTo>
                  <a:cubicBezTo>
                    <a:pt x="513" y="684"/>
                    <a:pt x="515" y="684"/>
                    <a:pt x="516" y="684"/>
                  </a:cubicBezTo>
                  <a:cubicBezTo>
                    <a:pt x="518" y="684"/>
                    <a:pt x="519" y="685"/>
                    <a:pt x="519" y="685"/>
                  </a:cubicBezTo>
                  <a:cubicBezTo>
                    <a:pt x="519" y="686"/>
                    <a:pt x="520" y="687"/>
                    <a:pt x="519" y="688"/>
                  </a:cubicBezTo>
                  <a:cubicBezTo>
                    <a:pt x="519" y="689"/>
                    <a:pt x="519" y="690"/>
                    <a:pt x="518" y="692"/>
                  </a:cubicBezTo>
                  <a:close/>
                  <a:moveTo>
                    <a:pt x="645" y="779"/>
                  </a:moveTo>
                  <a:quadBezTo>
                    <a:pt x="645" y="780"/>
                    <a:pt x="645" y="780"/>
                  </a:quadBezTo>
                  <a:cubicBezTo>
                    <a:pt x="645" y="781"/>
                    <a:pt x="644" y="781"/>
                    <a:pt x="644" y="781"/>
                  </a:cubicBezTo>
                  <a:cubicBezTo>
                    <a:pt x="643" y="782"/>
                    <a:pt x="642" y="782"/>
                    <a:pt x="641" y="782"/>
                  </a:cubicBezTo>
                  <a:cubicBezTo>
                    <a:pt x="639" y="782"/>
                    <a:pt x="638" y="782"/>
                    <a:pt x="636" y="782"/>
                  </a:cubicBezTo>
                  <a:cubicBezTo>
                    <a:pt x="634" y="782"/>
                    <a:pt x="633" y="782"/>
                    <a:pt x="632" y="782"/>
                  </a:cubicBezTo>
                  <a:cubicBezTo>
                    <a:pt x="630" y="782"/>
                    <a:pt x="629" y="782"/>
                    <a:pt x="629" y="781"/>
                  </a:cubicBezTo>
                  <a:cubicBezTo>
                    <a:pt x="628" y="781"/>
                    <a:pt x="627" y="781"/>
                    <a:pt x="627" y="780"/>
                  </a:cubicBezTo>
                  <a:quadBezTo>
                    <a:pt x="627" y="780"/>
                    <a:pt x="627" y="779"/>
                  </a:quadBezTo>
                  <a:lnTo>
                    <a:pt x="627" y="700"/>
                  </a:lnTo>
                  <a:lnTo>
                    <a:pt x="627" y="700"/>
                  </a:lnTo>
                  <a:lnTo>
                    <a:pt x="598" y="779"/>
                  </a:lnTo>
                  <a:quadBezTo>
                    <a:pt x="598" y="780"/>
                    <a:pt x="597" y="781"/>
                  </a:quadBezTo>
                  <a:cubicBezTo>
                    <a:pt x="597" y="781"/>
                    <a:pt x="596" y="781"/>
                    <a:pt x="596" y="782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1" y="782"/>
                    <a:pt x="590" y="782"/>
                    <a:pt x="588" y="782"/>
                  </a:cubicBezTo>
                  <a:cubicBezTo>
                    <a:pt x="586" y="782"/>
                    <a:pt x="585" y="782"/>
                    <a:pt x="584" y="782"/>
                  </a:cubicBezTo>
                  <a:cubicBezTo>
                    <a:pt x="583" y="782"/>
                    <a:pt x="582" y="782"/>
                    <a:pt x="581" y="781"/>
                  </a:cubicBezTo>
                  <a:cubicBezTo>
                    <a:pt x="580" y="781"/>
                    <a:pt x="579" y="781"/>
                    <a:pt x="579" y="780"/>
                  </a:cubicBezTo>
                  <a:cubicBezTo>
                    <a:pt x="579" y="780"/>
                    <a:pt x="578" y="780"/>
                    <a:pt x="578" y="779"/>
                  </a:cubicBezTo>
                  <a:lnTo>
                    <a:pt x="551" y="700"/>
                  </a:lnTo>
                  <a:lnTo>
                    <a:pt x="551" y="700"/>
                  </a:lnTo>
                  <a:lnTo>
                    <a:pt x="551" y="779"/>
                  </a:lnTo>
                  <a:quadBezTo>
                    <a:pt x="551" y="780"/>
                    <a:pt x="550" y="780"/>
                  </a:quadBezTo>
                  <a:cubicBezTo>
                    <a:pt x="550" y="781"/>
                    <a:pt x="549" y="781"/>
                    <a:pt x="549" y="781"/>
                  </a:cubicBezTo>
                  <a:cubicBezTo>
                    <a:pt x="548" y="782"/>
                    <a:pt x="547" y="782"/>
                    <a:pt x="546" y="782"/>
                  </a:cubicBezTo>
                  <a:cubicBezTo>
                    <a:pt x="545" y="782"/>
                    <a:pt x="543" y="782"/>
                    <a:pt x="541" y="782"/>
                  </a:cubicBezTo>
                  <a:cubicBezTo>
                    <a:pt x="539" y="782"/>
                    <a:pt x="538" y="782"/>
                    <a:pt x="537" y="782"/>
                  </a:cubicBezTo>
                  <a:cubicBezTo>
                    <a:pt x="536" y="782"/>
                    <a:pt x="535" y="782"/>
                    <a:pt x="534" y="781"/>
                  </a:cubicBezTo>
                  <a:quadBezTo>
                    <a:pt x="533" y="781"/>
                    <a:pt x="532" y="780"/>
                  </a:quadBezTo>
                  <a:quadBezTo>
                    <a:pt x="532" y="780"/>
                    <a:pt x="532" y="779"/>
                  </a:quadBezTo>
                  <a:lnTo>
                    <a:pt x="532" y="692"/>
                  </a:lnTo>
                  <a:cubicBezTo>
                    <a:pt x="532" y="690"/>
                    <a:pt x="533" y="688"/>
                    <a:pt x="534" y="686"/>
                  </a:cubicBezTo>
                  <a:cubicBezTo>
                    <a:pt x="535" y="685"/>
                    <a:pt x="537" y="684"/>
                    <a:pt x="539" y="684"/>
                  </a:cubicBezTo>
                  <a:lnTo>
                    <a:pt x="552" y="684"/>
                  </a:lnTo>
                  <a:cubicBezTo>
                    <a:pt x="555" y="684"/>
                    <a:pt x="557" y="685"/>
                    <a:pt x="558" y="685"/>
                  </a:cubicBezTo>
                  <a:cubicBezTo>
                    <a:pt x="560" y="685"/>
                    <a:pt x="561" y="686"/>
                    <a:pt x="563" y="687"/>
                  </a:cubicBezTo>
                  <a:cubicBezTo>
                    <a:pt x="564" y="688"/>
                    <a:pt x="565" y="689"/>
                    <a:pt x="566" y="690"/>
                  </a:cubicBezTo>
                  <a:cubicBezTo>
                    <a:pt x="566" y="692"/>
                    <a:pt x="567" y="693"/>
                    <a:pt x="568" y="696"/>
                  </a:cubicBezTo>
                  <a:lnTo>
                    <a:pt x="589" y="754"/>
                  </a:lnTo>
                  <a:lnTo>
                    <a:pt x="589" y="754"/>
                  </a:lnTo>
                  <a:lnTo>
                    <a:pt x="611" y="696"/>
                  </a:lnTo>
                  <a:cubicBezTo>
                    <a:pt x="611" y="694"/>
                    <a:pt x="612" y="692"/>
                    <a:pt x="613" y="690"/>
                  </a:cubicBezTo>
                  <a:cubicBezTo>
                    <a:pt x="614" y="689"/>
                    <a:pt x="615" y="688"/>
                    <a:pt x="616" y="687"/>
                  </a:cubicBezTo>
                  <a:cubicBezTo>
                    <a:pt x="617" y="686"/>
                    <a:pt x="618" y="685"/>
                    <a:pt x="619" y="685"/>
                  </a:cubicBezTo>
                  <a:cubicBezTo>
                    <a:pt x="621" y="685"/>
                    <a:pt x="622" y="684"/>
                    <a:pt x="624" y="684"/>
                  </a:cubicBezTo>
                  <a:lnTo>
                    <a:pt x="638" y="684"/>
                  </a:lnTo>
                  <a:cubicBezTo>
                    <a:pt x="639" y="684"/>
                    <a:pt x="640" y="685"/>
                    <a:pt x="641" y="685"/>
                  </a:cubicBezTo>
                  <a:cubicBezTo>
                    <a:pt x="642" y="685"/>
                    <a:pt x="643" y="686"/>
                    <a:pt x="643" y="686"/>
                  </a:cubicBezTo>
                  <a:cubicBezTo>
                    <a:pt x="644" y="687"/>
                    <a:pt x="645" y="688"/>
                    <a:pt x="645" y="689"/>
                  </a:cubicBezTo>
                  <a:cubicBezTo>
                    <a:pt x="645" y="690"/>
                    <a:pt x="645" y="691"/>
                    <a:pt x="645" y="692"/>
                  </a:cubicBezTo>
                  <a:lnTo>
                    <a:pt x="645" y="779"/>
                  </a:lnTo>
                  <a:lnTo>
                    <a:pt x="645" y="779"/>
                  </a:lnTo>
                  <a:close/>
                  <a:moveTo>
                    <a:pt x="768" y="468"/>
                  </a:moveTo>
                  <a:cubicBezTo>
                    <a:pt x="768" y="482"/>
                    <a:pt x="757" y="493"/>
                    <a:pt x="743" y="493"/>
                  </a:cubicBezTo>
                  <a:lnTo>
                    <a:pt x="600" y="493"/>
                  </a:lnTo>
                  <a:cubicBezTo>
                    <a:pt x="586" y="549"/>
                    <a:pt x="592" y="556"/>
                    <a:pt x="689" y="556"/>
                  </a:cubicBezTo>
                  <a:lnTo>
                    <a:pt x="689" y="579"/>
                  </a:lnTo>
                  <a:lnTo>
                    <a:pt x="388" y="579"/>
                  </a:lnTo>
                  <a:lnTo>
                    <a:pt x="388" y="556"/>
                  </a:lnTo>
                  <a:cubicBezTo>
                    <a:pt x="475" y="556"/>
                    <a:pt x="490" y="549"/>
                    <a:pt x="476" y="493"/>
                  </a:cubicBezTo>
                  <a:lnTo>
                    <a:pt x="335" y="493"/>
                  </a:lnTo>
                  <a:cubicBezTo>
                    <a:pt x="321" y="493"/>
                    <a:pt x="309" y="482"/>
                    <a:pt x="309" y="468"/>
                  </a:cubicBezTo>
                  <a:lnTo>
                    <a:pt x="309" y="189"/>
                  </a:lnTo>
                  <a:cubicBezTo>
                    <a:pt x="309" y="175"/>
                    <a:pt x="321" y="164"/>
                    <a:pt x="335" y="164"/>
                  </a:cubicBezTo>
                  <a:lnTo>
                    <a:pt x="743" y="164"/>
                  </a:lnTo>
                  <a:cubicBezTo>
                    <a:pt x="757" y="164"/>
                    <a:pt x="768" y="175"/>
                    <a:pt x="768" y="189"/>
                  </a:cubicBezTo>
                  <a:lnTo>
                    <a:pt x="768" y="468"/>
                  </a:lnTo>
                  <a:lnTo>
                    <a:pt x="768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>
            <a:xfrm>
              <a:off x="3626" y="1069"/>
              <a:ext cx="625" cy="1406"/>
            </a:xfrm>
            <a:custGeom>
              <a:avLst/>
              <a:gdLst>
                <a:gd name="T0" fmla="*/ 11 w 625"/>
                <a:gd name="T1" fmla="*/ 66 h 1406"/>
                <a:gd name="T2" fmla="*/ 11 w 625"/>
                <a:gd name="T3" fmla="*/ 168 h 1406"/>
                <a:gd name="T4" fmla="*/ 0 w 625"/>
                <a:gd name="T5" fmla="*/ 229 h 1406"/>
                <a:gd name="T6" fmla="*/ 0 w 625"/>
                <a:gd name="T7" fmla="*/ 250 h 1406"/>
                <a:gd name="T8" fmla="*/ 11 w 625"/>
                <a:gd name="T9" fmla="*/ 311 h 1406"/>
                <a:gd name="T10" fmla="*/ 11 w 625"/>
                <a:gd name="T11" fmla="*/ 433 h 1406"/>
                <a:gd name="T12" fmla="*/ 11 w 625"/>
                <a:gd name="T13" fmla="*/ 535 h 1406"/>
                <a:gd name="T14" fmla="*/ 0 w 625"/>
                <a:gd name="T15" fmla="*/ 596 h 1406"/>
                <a:gd name="T16" fmla="*/ 0 w 625"/>
                <a:gd name="T17" fmla="*/ 617 h 1406"/>
                <a:gd name="T18" fmla="*/ 11 w 625"/>
                <a:gd name="T19" fmla="*/ 678 h 1406"/>
                <a:gd name="T20" fmla="*/ 11 w 625"/>
                <a:gd name="T21" fmla="*/ 800 h 1406"/>
                <a:gd name="T22" fmla="*/ 11 w 625"/>
                <a:gd name="T23" fmla="*/ 902 h 1406"/>
                <a:gd name="T24" fmla="*/ 0 w 625"/>
                <a:gd name="T25" fmla="*/ 963 h 1406"/>
                <a:gd name="T26" fmla="*/ 0 w 625"/>
                <a:gd name="T27" fmla="*/ 983 h 1406"/>
                <a:gd name="T28" fmla="*/ 11 w 625"/>
                <a:gd name="T29" fmla="*/ 1044 h 1406"/>
                <a:gd name="T30" fmla="*/ 11 w 625"/>
                <a:gd name="T31" fmla="*/ 1167 h 1406"/>
                <a:gd name="T32" fmla="*/ 11 w 625"/>
                <a:gd name="T33" fmla="*/ 1269 h 1406"/>
                <a:gd name="T34" fmla="*/ 0 w 625"/>
                <a:gd name="T35" fmla="*/ 1330 h 1406"/>
                <a:gd name="T36" fmla="*/ 0 w 625"/>
                <a:gd name="T37" fmla="*/ 1350 h 1406"/>
                <a:gd name="T38" fmla="*/ 16 w 625"/>
                <a:gd name="T39" fmla="*/ 1396 h 1406"/>
                <a:gd name="T40" fmla="*/ 142 w 625"/>
                <a:gd name="T41" fmla="*/ 1396 h 1406"/>
                <a:gd name="T42" fmla="*/ 246 w 625"/>
                <a:gd name="T43" fmla="*/ 1396 h 1406"/>
                <a:gd name="T44" fmla="*/ 308 w 625"/>
                <a:gd name="T45" fmla="*/ 1406 h 1406"/>
                <a:gd name="T46" fmla="*/ 329 w 625"/>
                <a:gd name="T47" fmla="*/ 1406 h 1406"/>
                <a:gd name="T48" fmla="*/ 392 w 625"/>
                <a:gd name="T49" fmla="*/ 1396 h 1406"/>
                <a:gd name="T50" fmla="*/ 517 w 625"/>
                <a:gd name="T51" fmla="*/ 1396 h 1406"/>
                <a:gd name="T52" fmla="*/ 619 w 625"/>
                <a:gd name="T53" fmla="*/ 1396 h 1406"/>
                <a:gd name="T54" fmla="*/ 579 w 625"/>
                <a:gd name="T55" fmla="*/ 1396 h 1406"/>
                <a:gd name="T56" fmla="*/ 614 w 625"/>
                <a:gd name="T57" fmla="*/ 1318 h 1406"/>
                <a:gd name="T58" fmla="*/ 614 w 625"/>
                <a:gd name="T59" fmla="*/ 1216 h 1406"/>
                <a:gd name="T60" fmla="*/ 625 w 625"/>
                <a:gd name="T61" fmla="*/ 1155 h 1406"/>
                <a:gd name="T62" fmla="*/ 625 w 625"/>
                <a:gd name="T63" fmla="*/ 1135 h 1406"/>
                <a:gd name="T64" fmla="*/ 614 w 625"/>
                <a:gd name="T65" fmla="*/ 1074 h 1406"/>
                <a:gd name="T66" fmla="*/ 614 w 625"/>
                <a:gd name="T67" fmla="*/ 952 h 1406"/>
                <a:gd name="T68" fmla="*/ 614 w 625"/>
                <a:gd name="T69" fmla="*/ 850 h 1406"/>
                <a:gd name="T70" fmla="*/ 625 w 625"/>
                <a:gd name="T71" fmla="*/ 788 h 1406"/>
                <a:gd name="T72" fmla="*/ 625 w 625"/>
                <a:gd name="T73" fmla="*/ 768 h 1406"/>
                <a:gd name="T74" fmla="*/ 614 w 625"/>
                <a:gd name="T75" fmla="*/ 707 h 1406"/>
                <a:gd name="T76" fmla="*/ 614 w 625"/>
                <a:gd name="T77" fmla="*/ 585 h 1406"/>
                <a:gd name="T78" fmla="*/ 614 w 625"/>
                <a:gd name="T79" fmla="*/ 483 h 1406"/>
                <a:gd name="T80" fmla="*/ 625 w 625"/>
                <a:gd name="T81" fmla="*/ 422 h 1406"/>
                <a:gd name="T82" fmla="*/ 625 w 625"/>
                <a:gd name="T83" fmla="*/ 401 h 1406"/>
                <a:gd name="T84" fmla="*/ 614 w 625"/>
                <a:gd name="T85" fmla="*/ 340 h 1406"/>
                <a:gd name="T86" fmla="*/ 614 w 625"/>
                <a:gd name="T87" fmla="*/ 218 h 1406"/>
                <a:gd name="T88" fmla="*/ 614 w 625"/>
                <a:gd name="T89" fmla="*/ 116 h 1406"/>
                <a:gd name="T90" fmla="*/ 625 w 625"/>
                <a:gd name="T91" fmla="*/ 55 h 1406"/>
                <a:gd name="T92" fmla="*/ 608 w 625"/>
                <a:gd name="T93" fmla="*/ 10 h 1406"/>
                <a:gd name="T94" fmla="*/ 545 w 625"/>
                <a:gd name="T95" fmla="*/ 10 h 1406"/>
                <a:gd name="T96" fmla="*/ 483 w 625"/>
                <a:gd name="T97" fmla="*/ 0 h 1406"/>
                <a:gd name="T98" fmla="*/ 462 w 625"/>
                <a:gd name="T99" fmla="*/ 0 h 1406"/>
                <a:gd name="T100" fmla="*/ 399 w 625"/>
                <a:gd name="T101" fmla="*/ 10 h 1406"/>
                <a:gd name="T102" fmla="*/ 274 w 625"/>
                <a:gd name="T103" fmla="*/ 10 h 1406"/>
                <a:gd name="T104" fmla="*/ 170 w 625"/>
                <a:gd name="T105" fmla="*/ 10 h 1406"/>
                <a:gd name="T106" fmla="*/ 107 w 625"/>
                <a:gd name="T107" fmla="*/ 0 h 1406"/>
                <a:gd name="T108" fmla="*/ 86 w 625"/>
                <a:gd name="T109" fmla="*/ 0 h 1406"/>
                <a:gd name="T110" fmla="*/ 24 w 625"/>
                <a:gd name="T111" fmla="*/ 10 h 140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5" h="1406">
                  <a:moveTo>
                    <a:pt x="11" y="5"/>
                  </a:moveTo>
                  <a:lnTo>
                    <a:pt x="11" y="46"/>
                  </a:lnTo>
                  <a:lnTo>
                    <a:pt x="0" y="46"/>
                  </a:lnTo>
                  <a:lnTo>
                    <a:pt x="0" y="5"/>
                  </a:lnTo>
                  <a:lnTo>
                    <a:pt x="11" y="5"/>
                  </a:lnTo>
                  <a:close/>
                  <a:moveTo>
                    <a:pt x="11" y="66"/>
                  </a:moveTo>
                  <a:lnTo>
                    <a:pt x="11" y="107"/>
                  </a:lnTo>
                  <a:lnTo>
                    <a:pt x="0" y="107"/>
                  </a:lnTo>
                  <a:lnTo>
                    <a:pt x="0" y="66"/>
                  </a:lnTo>
                  <a:lnTo>
                    <a:pt x="11" y="66"/>
                  </a:lnTo>
                  <a:close/>
                  <a:moveTo>
                    <a:pt x="11" y="128"/>
                  </a:moveTo>
                  <a:lnTo>
                    <a:pt x="11" y="168"/>
                  </a:lnTo>
                  <a:lnTo>
                    <a:pt x="0" y="168"/>
                  </a:lnTo>
                  <a:lnTo>
                    <a:pt x="0" y="128"/>
                  </a:lnTo>
                  <a:lnTo>
                    <a:pt x="11" y="128"/>
                  </a:lnTo>
                  <a:close/>
                  <a:moveTo>
                    <a:pt x="11" y="189"/>
                  </a:moveTo>
                  <a:lnTo>
                    <a:pt x="11" y="229"/>
                  </a:lnTo>
                  <a:lnTo>
                    <a:pt x="0" y="229"/>
                  </a:lnTo>
                  <a:lnTo>
                    <a:pt x="0" y="189"/>
                  </a:lnTo>
                  <a:lnTo>
                    <a:pt x="11" y="189"/>
                  </a:lnTo>
                  <a:close/>
                  <a:moveTo>
                    <a:pt x="11" y="250"/>
                  </a:moveTo>
                  <a:lnTo>
                    <a:pt x="11" y="291"/>
                  </a:lnTo>
                  <a:lnTo>
                    <a:pt x="0" y="291"/>
                  </a:lnTo>
                  <a:lnTo>
                    <a:pt x="0" y="250"/>
                  </a:lnTo>
                  <a:lnTo>
                    <a:pt x="11" y="250"/>
                  </a:lnTo>
                  <a:close/>
                  <a:moveTo>
                    <a:pt x="11" y="311"/>
                  </a:moveTo>
                  <a:lnTo>
                    <a:pt x="11" y="352"/>
                  </a:lnTo>
                  <a:lnTo>
                    <a:pt x="0" y="352"/>
                  </a:lnTo>
                  <a:lnTo>
                    <a:pt x="0" y="311"/>
                  </a:lnTo>
                  <a:lnTo>
                    <a:pt x="11" y="311"/>
                  </a:lnTo>
                  <a:close/>
                  <a:moveTo>
                    <a:pt x="11" y="372"/>
                  </a:moveTo>
                  <a:lnTo>
                    <a:pt x="11" y="413"/>
                  </a:lnTo>
                  <a:lnTo>
                    <a:pt x="0" y="413"/>
                  </a:lnTo>
                  <a:lnTo>
                    <a:pt x="0" y="372"/>
                  </a:lnTo>
                  <a:lnTo>
                    <a:pt x="11" y="372"/>
                  </a:lnTo>
                  <a:close/>
                  <a:moveTo>
                    <a:pt x="11" y="433"/>
                  </a:moveTo>
                  <a:lnTo>
                    <a:pt x="11" y="474"/>
                  </a:lnTo>
                  <a:lnTo>
                    <a:pt x="0" y="474"/>
                  </a:lnTo>
                  <a:lnTo>
                    <a:pt x="0" y="433"/>
                  </a:lnTo>
                  <a:lnTo>
                    <a:pt x="11" y="433"/>
                  </a:lnTo>
                  <a:close/>
                  <a:moveTo>
                    <a:pt x="11" y="494"/>
                  </a:moveTo>
                  <a:lnTo>
                    <a:pt x="11" y="535"/>
                  </a:lnTo>
                  <a:lnTo>
                    <a:pt x="0" y="535"/>
                  </a:lnTo>
                  <a:lnTo>
                    <a:pt x="0" y="494"/>
                  </a:lnTo>
                  <a:lnTo>
                    <a:pt x="11" y="494"/>
                  </a:lnTo>
                  <a:close/>
                  <a:moveTo>
                    <a:pt x="11" y="555"/>
                  </a:moveTo>
                  <a:lnTo>
                    <a:pt x="11" y="596"/>
                  </a:lnTo>
                  <a:lnTo>
                    <a:pt x="0" y="596"/>
                  </a:lnTo>
                  <a:lnTo>
                    <a:pt x="0" y="555"/>
                  </a:lnTo>
                  <a:lnTo>
                    <a:pt x="11" y="555"/>
                  </a:lnTo>
                  <a:close/>
                  <a:moveTo>
                    <a:pt x="11" y="617"/>
                  </a:moveTo>
                  <a:lnTo>
                    <a:pt x="11" y="657"/>
                  </a:lnTo>
                  <a:lnTo>
                    <a:pt x="0" y="657"/>
                  </a:lnTo>
                  <a:lnTo>
                    <a:pt x="0" y="617"/>
                  </a:lnTo>
                  <a:lnTo>
                    <a:pt x="11" y="617"/>
                  </a:lnTo>
                  <a:close/>
                  <a:moveTo>
                    <a:pt x="11" y="678"/>
                  </a:moveTo>
                  <a:lnTo>
                    <a:pt x="11" y="718"/>
                  </a:lnTo>
                  <a:lnTo>
                    <a:pt x="0" y="718"/>
                  </a:lnTo>
                  <a:lnTo>
                    <a:pt x="0" y="678"/>
                  </a:lnTo>
                  <a:lnTo>
                    <a:pt x="11" y="678"/>
                  </a:lnTo>
                  <a:close/>
                  <a:moveTo>
                    <a:pt x="11" y="739"/>
                  </a:moveTo>
                  <a:lnTo>
                    <a:pt x="11" y="780"/>
                  </a:lnTo>
                  <a:lnTo>
                    <a:pt x="0" y="780"/>
                  </a:lnTo>
                  <a:lnTo>
                    <a:pt x="0" y="739"/>
                  </a:lnTo>
                  <a:lnTo>
                    <a:pt x="11" y="739"/>
                  </a:lnTo>
                  <a:close/>
                  <a:moveTo>
                    <a:pt x="11" y="800"/>
                  </a:moveTo>
                  <a:lnTo>
                    <a:pt x="11" y="841"/>
                  </a:lnTo>
                  <a:lnTo>
                    <a:pt x="0" y="841"/>
                  </a:lnTo>
                  <a:lnTo>
                    <a:pt x="0" y="800"/>
                  </a:lnTo>
                  <a:lnTo>
                    <a:pt x="11" y="800"/>
                  </a:lnTo>
                  <a:close/>
                  <a:moveTo>
                    <a:pt x="11" y="861"/>
                  </a:moveTo>
                  <a:lnTo>
                    <a:pt x="11" y="902"/>
                  </a:lnTo>
                  <a:lnTo>
                    <a:pt x="0" y="902"/>
                  </a:lnTo>
                  <a:lnTo>
                    <a:pt x="0" y="861"/>
                  </a:lnTo>
                  <a:lnTo>
                    <a:pt x="11" y="861"/>
                  </a:lnTo>
                  <a:close/>
                  <a:moveTo>
                    <a:pt x="11" y="922"/>
                  </a:moveTo>
                  <a:lnTo>
                    <a:pt x="11" y="963"/>
                  </a:lnTo>
                  <a:lnTo>
                    <a:pt x="0" y="963"/>
                  </a:lnTo>
                  <a:lnTo>
                    <a:pt x="0" y="922"/>
                  </a:lnTo>
                  <a:lnTo>
                    <a:pt x="11" y="922"/>
                  </a:lnTo>
                  <a:close/>
                  <a:moveTo>
                    <a:pt x="11" y="983"/>
                  </a:moveTo>
                  <a:lnTo>
                    <a:pt x="11" y="1024"/>
                  </a:lnTo>
                  <a:lnTo>
                    <a:pt x="0" y="1024"/>
                  </a:lnTo>
                  <a:lnTo>
                    <a:pt x="0" y="983"/>
                  </a:lnTo>
                  <a:lnTo>
                    <a:pt x="11" y="983"/>
                  </a:lnTo>
                  <a:close/>
                  <a:moveTo>
                    <a:pt x="11" y="1044"/>
                  </a:moveTo>
                  <a:lnTo>
                    <a:pt x="11" y="1085"/>
                  </a:lnTo>
                  <a:lnTo>
                    <a:pt x="0" y="1085"/>
                  </a:lnTo>
                  <a:lnTo>
                    <a:pt x="0" y="1044"/>
                  </a:lnTo>
                  <a:lnTo>
                    <a:pt x="11" y="1044"/>
                  </a:lnTo>
                  <a:close/>
                  <a:moveTo>
                    <a:pt x="11" y="1106"/>
                  </a:moveTo>
                  <a:lnTo>
                    <a:pt x="11" y="1146"/>
                  </a:lnTo>
                  <a:lnTo>
                    <a:pt x="0" y="1146"/>
                  </a:lnTo>
                  <a:lnTo>
                    <a:pt x="0" y="1106"/>
                  </a:lnTo>
                  <a:lnTo>
                    <a:pt x="11" y="1106"/>
                  </a:lnTo>
                  <a:close/>
                  <a:moveTo>
                    <a:pt x="11" y="1167"/>
                  </a:moveTo>
                  <a:lnTo>
                    <a:pt x="11" y="1207"/>
                  </a:lnTo>
                  <a:lnTo>
                    <a:pt x="0" y="1207"/>
                  </a:lnTo>
                  <a:lnTo>
                    <a:pt x="0" y="1167"/>
                  </a:lnTo>
                  <a:lnTo>
                    <a:pt x="11" y="1167"/>
                  </a:lnTo>
                  <a:close/>
                  <a:moveTo>
                    <a:pt x="11" y="1228"/>
                  </a:moveTo>
                  <a:lnTo>
                    <a:pt x="11" y="1269"/>
                  </a:lnTo>
                  <a:lnTo>
                    <a:pt x="0" y="1269"/>
                  </a:lnTo>
                  <a:lnTo>
                    <a:pt x="0" y="1228"/>
                  </a:lnTo>
                  <a:lnTo>
                    <a:pt x="11" y="1228"/>
                  </a:lnTo>
                  <a:close/>
                  <a:moveTo>
                    <a:pt x="11" y="1289"/>
                  </a:moveTo>
                  <a:lnTo>
                    <a:pt x="11" y="1330"/>
                  </a:lnTo>
                  <a:lnTo>
                    <a:pt x="0" y="1330"/>
                  </a:lnTo>
                  <a:lnTo>
                    <a:pt x="0" y="1289"/>
                  </a:lnTo>
                  <a:lnTo>
                    <a:pt x="11" y="1289"/>
                  </a:lnTo>
                  <a:close/>
                  <a:moveTo>
                    <a:pt x="11" y="1350"/>
                  </a:moveTo>
                  <a:lnTo>
                    <a:pt x="11" y="1391"/>
                  </a:lnTo>
                  <a:lnTo>
                    <a:pt x="0" y="1391"/>
                  </a:lnTo>
                  <a:lnTo>
                    <a:pt x="0" y="1350"/>
                  </a:lnTo>
                  <a:lnTo>
                    <a:pt x="11" y="1350"/>
                  </a:lnTo>
                  <a:close/>
                  <a:moveTo>
                    <a:pt x="16" y="1396"/>
                  </a:moveTo>
                  <a:lnTo>
                    <a:pt x="58" y="1396"/>
                  </a:lnTo>
                  <a:lnTo>
                    <a:pt x="58" y="1406"/>
                  </a:lnTo>
                  <a:lnTo>
                    <a:pt x="16" y="1406"/>
                  </a:lnTo>
                  <a:lnTo>
                    <a:pt x="16" y="1396"/>
                  </a:lnTo>
                  <a:close/>
                  <a:moveTo>
                    <a:pt x="79" y="1396"/>
                  </a:moveTo>
                  <a:lnTo>
                    <a:pt x="121" y="1396"/>
                  </a:lnTo>
                  <a:lnTo>
                    <a:pt x="121" y="1406"/>
                  </a:lnTo>
                  <a:lnTo>
                    <a:pt x="79" y="1406"/>
                  </a:lnTo>
                  <a:lnTo>
                    <a:pt x="79" y="1396"/>
                  </a:lnTo>
                  <a:close/>
                  <a:moveTo>
                    <a:pt x="142" y="1396"/>
                  </a:moveTo>
                  <a:lnTo>
                    <a:pt x="183" y="1396"/>
                  </a:lnTo>
                  <a:lnTo>
                    <a:pt x="183" y="1406"/>
                  </a:lnTo>
                  <a:lnTo>
                    <a:pt x="142" y="1406"/>
                  </a:lnTo>
                  <a:lnTo>
                    <a:pt x="142" y="1396"/>
                  </a:lnTo>
                  <a:close/>
                  <a:moveTo>
                    <a:pt x="204" y="1396"/>
                  </a:moveTo>
                  <a:lnTo>
                    <a:pt x="246" y="1396"/>
                  </a:lnTo>
                  <a:lnTo>
                    <a:pt x="246" y="1406"/>
                  </a:lnTo>
                  <a:lnTo>
                    <a:pt x="204" y="1406"/>
                  </a:lnTo>
                  <a:lnTo>
                    <a:pt x="204" y="1396"/>
                  </a:lnTo>
                  <a:close/>
                  <a:moveTo>
                    <a:pt x="267" y="1396"/>
                  </a:moveTo>
                  <a:lnTo>
                    <a:pt x="308" y="1396"/>
                  </a:lnTo>
                  <a:lnTo>
                    <a:pt x="308" y="1406"/>
                  </a:lnTo>
                  <a:lnTo>
                    <a:pt x="267" y="1406"/>
                  </a:lnTo>
                  <a:lnTo>
                    <a:pt x="267" y="1396"/>
                  </a:lnTo>
                  <a:close/>
                  <a:moveTo>
                    <a:pt x="329" y="1396"/>
                  </a:moveTo>
                  <a:lnTo>
                    <a:pt x="371" y="1396"/>
                  </a:lnTo>
                  <a:lnTo>
                    <a:pt x="371" y="1406"/>
                  </a:lnTo>
                  <a:lnTo>
                    <a:pt x="329" y="1406"/>
                  </a:lnTo>
                  <a:lnTo>
                    <a:pt x="329" y="1396"/>
                  </a:lnTo>
                  <a:close/>
                  <a:moveTo>
                    <a:pt x="392" y="1396"/>
                  </a:moveTo>
                  <a:lnTo>
                    <a:pt x="433" y="1396"/>
                  </a:lnTo>
                  <a:lnTo>
                    <a:pt x="433" y="1406"/>
                  </a:lnTo>
                  <a:lnTo>
                    <a:pt x="392" y="1406"/>
                  </a:lnTo>
                  <a:lnTo>
                    <a:pt x="392" y="1396"/>
                  </a:lnTo>
                  <a:close/>
                  <a:moveTo>
                    <a:pt x="454" y="1396"/>
                  </a:moveTo>
                  <a:lnTo>
                    <a:pt x="496" y="1396"/>
                  </a:lnTo>
                  <a:lnTo>
                    <a:pt x="496" y="1406"/>
                  </a:lnTo>
                  <a:lnTo>
                    <a:pt x="454" y="1406"/>
                  </a:lnTo>
                  <a:lnTo>
                    <a:pt x="454" y="1396"/>
                  </a:lnTo>
                  <a:close/>
                  <a:moveTo>
                    <a:pt x="517" y="1396"/>
                  </a:moveTo>
                  <a:lnTo>
                    <a:pt x="559" y="1396"/>
                  </a:lnTo>
                  <a:lnTo>
                    <a:pt x="559" y="1406"/>
                  </a:lnTo>
                  <a:lnTo>
                    <a:pt x="517" y="1406"/>
                  </a:lnTo>
                  <a:lnTo>
                    <a:pt x="517" y="1396"/>
                  </a:lnTo>
                  <a:close/>
                  <a:moveTo>
                    <a:pt x="579" y="1396"/>
                  </a:moveTo>
                  <a:lnTo>
                    <a:pt x="619" y="1396"/>
                  </a:lnTo>
                  <a:lnTo>
                    <a:pt x="614" y="1401"/>
                  </a:lnTo>
                  <a:lnTo>
                    <a:pt x="614" y="1400"/>
                  </a:lnTo>
                  <a:lnTo>
                    <a:pt x="625" y="1400"/>
                  </a:lnTo>
                  <a:lnTo>
                    <a:pt x="625" y="1406"/>
                  </a:lnTo>
                  <a:lnTo>
                    <a:pt x="579" y="1406"/>
                  </a:lnTo>
                  <a:lnTo>
                    <a:pt x="579" y="1396"/>
                  </a:lnTo>
                  <a:close/>
                  <a:moveTo>
                    <a:pt x="614" y="1379"/>
                  </a:moveTo>
                  <a:lnTo>
                    <a:pt x="614" y="1339"/>
                  </a:lnTo>
                  <a:lnTo>
                    <a:pt x="625" y="1339"/>
                  </a:lnTo>
                  <a:lnTo>
                    <a:pt x="625" y="1379"/>
                  </a:lnTo>
                  <a:lnTo>
                    <a:pt x="614" y="1379"/>
                  </a:lnTo>
                  <a:close/>
                  <a:moveTo>
                    <a:pt x="614" y="1318"/>
                  </a:moveTo>
                  <a:lnTo>
                    <a:pt x="614" y="1278"/>
                  </a:lnTo>
                  <a:lnTo>
                    <a:pt x="625" y="1278"/>
                  </a:lnTo>
                  <a:lnTo>
                    <a:pt x="625" y="1318"/>
                  </a:lnTo>
                  <a:lnTo>
                    <a:pt x="614" y="1318"/>
                  </a:lnTo>
                  <a:close/>
                  <a:moveTo>
                    <a:pt x="614" y="1257"/>
                  </a:moveTo>
                  <a:lnTo>
                    <a:pt x="614" y="1216"/>
                  </a:lnTo>
                  <a:lnTo>
                    <a:pt x="625" y="1216"/>
                  </a:lnTo>
                  <a:lnTo>
                    <a:pt x="625" y="1257"/>
                  </a:lnTo>
                  <a:lnTo>
                    <a:pt x="614" y="1257"/>
                  </a:lnTo>
                  <a:close/>
                  <a:moveTo>
                    <a:pt x="614" y="1196"/>
                  </a:moveTo>
                  <a:lnTo>
                    <a:pt x="614" y="1155"/>
                  </a:lnTo>
                  <a:lnTo>
                    <a:pt x="625" y="1155"/>
                  </a:lnTo>
                  <a:lnTo>
                    <a:pt x="625" y="1196"/>
                  </a:lnTo>
                  <a:lnTo>
                    <a:pt x="614" y="1196"/>
                  </a:lnTo>
                  <a:close/>
                  <a:moveTo>
                    <a:pt x="614" y="1135"/>
                  </a:moveTo>
                  <a:lnTo>
                    <a:pt x="614" y="1094"/>
                  </a:lnTo>
                  <a:lnTo>
                    <a:pt x="625" y="1094"/>
                  </a:lnTo>
                  <a:lnTo>
                    <a:pt x="625" y="1135"/>
                  </a:lnTo>
                  <a:lnTo>
                    <a:pt x="614" y="1135"/>
                  </a:lnTo>
                  <a:close/>
                  <a:moveTo>
                    <a:pt x="614" y="1074"/>
                  </a:moveTo>
                  <a:lnTo>
                    <a:pt x="614" y="1033"/>
                  </a:lnTo>
                  <a:lnTo>
                    <a:pt x="625" y="1033"/>
                  </a:lnTo>
                  <a:lnTo>
                    <a:pt x="625" y="1074"/>
                  </a:lnTo>
                  <a:lnTo>
                    <a:pt x="614" y="1074"/>
                  </a:lnTo>
                  <a:close/>
                  <a:moveTo>
                    <a:pt x="614" y="1013"/>
                  </a:moveTo>
                  <a:lnTo>
                    <a:pt x="614" y="972"/>
                  </a:lnTo>
                  <a:lnTo>
                    <a:pt x="625" y="972"/>
                  </a:lnTo>
                  <a:lnTo>
                    <a:pt x="625" y="1013"/>
                  </a:lnTo>
                  <a:lnTo>
                    <a:pt x="614" y="1013"/>
                  </a:lnTo>
                  <a:close/>
                  <a:moveTo>
                    <a:pt x="614" y="952"/>
                  </a:moveTo>
                  <a:lnTo>
                    <a:pt x="614" y="911"/>
                  </a:lnTo>
                  <a:lnTo>
                    <a:pt x="625" y="911"/>
                  </a:lnTo>
                  <a:lnTo>
                    <a:pt x="625" y="952"/>
                  </a:lnTo>
                  <a:lnTo>
                    <a:pt x="614" y="952"/>
                  </a:lnTo>
                  <a:close/>
                  <a:moveTo>
                    <a:pt x="614" y="890"/>
                  </a:moveTo>
                  <a:lnTo>
                    <a:pt x="614" y="850"/>
                  </a:lnTo>
                  <a:lnTo>
                    <a:pt x="625" y="850"/>
                  </a:lnTo>
                  <a:lnTo>
                    <a:pt x="625" y="890"/>
                  </a:lnTo>
                  <a:lnTo>
                    <a:pt x="614" y="890"/>
                  </a:lnTo>
                  <a:close/>
                  <a:moveTo>
                    <a:pt x="614" y="829"/>
                  </a:moveTo>
                  <a:lnTo>
                    <a:pt x="614" y="788"/>
                  </a:lnTo>
                  <a:lnTo>
                    <a:pt x="625" y="788"/>
                  </a:lnTo>
                  <a:lnTo>
                    <a:pt x="625" y="829"/>
                  </a:lnTo>
                  <a:lnTo>
                    <a:pt x="614" y="829"/>
                  </a:lnTo>
                  <a:close/>
                  <a:moveTo>
                    <a:pt x="614" y="768"/>
                  </a:moveTo>
                  <a:lnTo>
                    <a:pt x="614" y="727"/>
                  </a:lnTo>
                  <a:lnTo>
                    <a:pt x="625" y="727"/>
                  </a:lnTo>
                  <a:lnTo>
                    <a:pt x="625" y="768"/>
                  </a:lnTo>
                  <a:lnTo>
                    <a:pt x="614" y="768"/>
                  </a:lnTo>
                  <a:close/>
                  <a:moveTo>
                    <a:pt x="614" y="707"/>
                  </a:moveTo>
                  <a:lnTo>
                    <a:pt x="614" y="666"/>
                  </a:lnTo>
                  <a:lnTo>
                    <a:pt x="625" y="666"/>
                  </a:lnTo>
                  <a:lnTo>
                    <a:pt x="625" y="707"/>
                  </a:lnTo>
                  <a:lnTo>
                    <a:pt x="614" y="707"/>
                  </a:lnTo>
                  <a:close/>
                  <a:moveTo>
                    <a:pt x="614" y="646"/>
                  </a:moveTo>
                  <a:lnTo>
                    <a:pt x="614" y="605"/>
                  </a:lnTo>
                  <a:lnTo>
                    <a:pt x="625" y="605"/>
                  </a:lnTo>
                  <a:lnTo>
                    <a:pt x="625" y="646"/>
                  </a:lnTo>
                  <a:lnTo>
                    <a:pt x="614" y="646"/>
                  </a:lnTo>
                  <a:close/>
                  <a:moveTo>
                    <a:pt x="614" y="585"/>
                  </a:moveTo>
                  <a:lnTo>
                    <a:pt x="614" y="544"/>
                  </a:lnTo>
                  <a:lnTo>
                    <a:pt x="625" y="544"/>
                  </a:lnTo>
                  <a:lnTo>
                    <a:pt x="625" y="585"/>
                  </a:lnTo>
                  <a:lnTo>
                    <a:pt x="614" y="585"/>
                  </a:lnTo>
                  <a:close/>
                  <a:moveTo>
                    <a:pt x="614" y="524"/>
                  </a:moveTo>
                  <a:lnTo>
                    <a:pt x="614" y="483"/>
                  </a:lnTo>
                  <a:lnTo>
                    <a:pt x="625" y="483"/>
                  </a:lnTo>
                  <a:lnTo>
                    <a:pt x="625" y="524"/>
                  </a:lnTo>
                  <a:lnTo>
                    <a:pt x="614" y="524"/>
                  </a:lnTo>
                  <a:close/>
                  <a:moveTo>
                    <a:pt x="614" y="462"/>
                  </a:moveTo>
                  <a:lnTo>
                    <a:pt x="614" y="422"/>
                  </a:lnTo>
                  <a:lnTo>
                    <a:pt x="625" y="422"/>
                  </a:lnTo>
                  <a:lnTo>
                    <a:pt x="625" y="462"/>
                  </a:lnTo>
                  <a:lnTo>
                    <a:pt x="614" y="462"/>
                  </a:lnTo>
                  <a:close/>
                  <a:moveTo>
                    <a:pt x="614" y="401"/>
                  </a:moveTo>
                  <a:lnTo>
                    <a:pt x="614" y="361"/>
                  </a:lnTo>
                  <a:lnTo>
                    <a:pt x="625" y="361"/>
                  </a:lnTo>
                  <a:lnTo>
                    <a:pt x="625" y="401"/>
                  </a:lnTo>
                  <a:lnTo>
                    <a:pt x="614" y="401"/>
                  </a:lnTo>
                  <a:close/>
                  <a:moveTo>
                    <a:pt x="614" y="340"/>
                  </a:moveTo>
                  <a:lnTo>
                    <a:pt x="614" y="299"/>
                  </a:lnTo>
                  <a:lnTo>
                    <a:pt x="625" y="299"/>
                  </a:lnTo>
                  <a:lnTo>
                    <a:pt x="625" y="340"/>
                  </a:lnTo>
                  <a:lnTo>
                    <a:pt x="614" y="340"/>
                  </a:lnTo>
                  <a:close/>
                  <a:moveTo>
                    <a:pt x="614" y="279"/>
                  </a:moveTo>
                  <a:lnTo>
                    <a:pt x="614" y="238"/>
                  </a:lnTo>
                  <a:lnTo>
                    <a:pt x="625" y="238"/>
                  </a:lnTo>
                  <a:lnTo>
                    <a:pt x="625" y="279"/>
                  </a:lnTo>
                  <a:lnTo>
                    <a:pt x="614" y="279"/>
                  </a:lnTo>
                  <a:close/>
                  <a:moveTo>
                    <a:pt x="614" y="218"/>
                  </a:moveTo>
                  <a:lnTo>
                    <a:pt x="614" y="177"/>
                  </a:lnTo>
                  <a:lnTo>
                    <a:pt x="625" y="177"/>
                  </a:lnTo>
                  <a:lnTo>
                    <a:pt x="625" y="218"/>
                  </a:lnTo>
                  <a:lnTo>
                    <a:pt x="614" y="218"/>
                  </a:lnTo>
                  <a:close/>
                  <a:moveTo>
                    <a:pt x="614" y="157"/>
                  </a:moveTo>
                  <a:lnTo>
                    <a:pt x="614" y="116"/>
                  </a:lnTo>
                  <a:lnTo>
                    <a:pt x="625" y="116"/>
                  </a:lnTo>
                  <a:lnTo>
                    <a:pt x="625" y="157"/>
                  </a:lnTo>
                  <a:lnTo>
                    <a:pt x="614" y="157"/>
                  </a:lnTo>
                  <a:close/>
                  <a:moveTo>
                    <a:pt x="614" y="96"/>
                  </a:moveTo>
                  <a:lnTo>
                    <a:pt x="614" y="55"/>
                  </a:lnTo>
                  <a:lnTo>
                    <a:pt x="625" y="55"/>
                  </a:lnTo>
                  <a:lnTo>
                    <a:pt x="625" y="96"/>
                  </a:lnTo>
                  <a:lnTo>
                    <a:pt x="614" y="96"/>
                  </a:lnTo>
                  <a:close/>
                  <a:moveTo>
                    <a:pt x="614" y="35"/>
                  </a:moveTo>
                  <a:lnTo>
                    <a:pt x="614" y="5"/>
                  </a:lnTo>
                  <a:lnTo>
                    <a:pt x="619" y="10"/>
                  </a:lnTo>
                  <a:lnTo>
                    <a:pt x="608" y="10"/>
                  </a:lnTo>
                  <a:lnTo>
                    <a:pt x="608" y="0"/>
                  </a:lnTo>
                  <a:lnTo>
                    <a:pt x="625" y="0"/>
                  </a:lnTo>
                  <a:lnTo>
                    <a:pt x="625" y="35"/>
                  </a:lnTo>
                  <a:lnTo>
                    <a:pt x="614" y="35"/>
                  </a:lnTo>
                  <a:close/>
                  <a:moveTo>
                    <a:pt x="587" y="10"/>
                  </a:moveTo>
                  <a:lnTo>
                    <a:pt x="545" y="10"/>
                  </a:lnTo>
                  <a:lnTo>
                    <a:pt x="545" y="0"/>
                  </a:lnTo>
                  <a:lnTo>
                    <a:pt x="587" y="0"/>
                  </a:lnTo>
                  <a:lnTo>
                    <a:pt x="587" y="10"/>
                  </a:lnTo>
                  <a:close/>
                  <a:moveTo>
                    <a:pt x="524" y="10"/>
                  </a:moveTo>
                  <a:lnTo>
                    <a:pt x="483" y="10"/>
                  </a:lnTo>
                  <a:lnTo>
                    <a:pt x="483" y="0"/>
                  </a:lnTo>
                  <a:lnTo>
                    <a:pt x="524" y="0"/>
                  </a:lnTo>
                  <a:lnTo>
                    <a:pt x="524" y="10"/>
                  </a:lnTo>
                  <a:close/>
                  <a:moveTo>
                    <a:pt x="462" y="10"/>
                  </a:moveTo>
                  <a:lnTo>
                    <a:pt x="420" y="10"/>
                  </a:lnTo>
                  <a:lnTo>
                    <a:pt x="420" y="0"/>
                  </a:lnTo>
                  <a:lnTo>
                    <a:pt x="462" y="0"/>
                  </a:lnTo>
                  <a:lnTo>
                    <a:pt x="462" y="10"/>
                  </a:lnTo>
                  <a:close/>
                  <a:moveTo>
                    <a:pt x="399" y="10"/>
                  </a:moveTo>
                  <a:lnTo>
                    <a:pt x="357" y="10"/>
                  </a:lnTo>
                  <a:lnTo>
                    <a:pt x="357" y="0"/>
                  </a:lnTo>
                  <a:lnTo>
                    <a:pt x="399" y="0"/>
                  </a:lnTo>
                  <a:lnTo>
                    <a:pt x="399" y="10"/>
                  </a:lnTo>
                  <a:close/>
                  <a:moveTo>
                    <a:pt x="337" y="10"/>
                  </a:moveTo>
                  <a:lnTo>
                    <a:pt x="295" y="10"/>
                  </a:lnTo>
                  <a:lnTo>
                    <a:pt x="295" y="0"/>
                  </a:lnTo>
                  <a:lnTo>
                    <a:pt x="337" y="0"/>
                  </a:lnTo>
                  <a:lnTo>
                    <a:pt x="337" y="10"/>
                  </a:lnTo>
                  <a:close/>
                  <a:moveTo>
                    <a:pt x="274" y="10"/>
                  </a:moveTo>
                  <a:lnTo>
                    <a:pt x="232" y="10"/>
                  </a:lnTo>
                  <a:lnTo>
                    <a:pt x="232" y="0"/>
                  </a:lnTo>
                  <a:lnTo>
                    <a:pt x="274" y="0"/>
                  </a:lnTo>
                  <a:lnTo>
                    <a:pt x="274" y="10"/>
                  </a:lnTo>
                  <a:close/>
                  <a:moveTo>
                    <a:pt x="212" y="10"/>
                  </a:moveTo>
                  <a:lnTo>
                    <a:pt x="170" y="10"/>
                  </a:lnTo>
                  <a:lnTo>
                    <a:pt x="170" y="0"/>
                  </a:lnTo>
                  <a:lnTo>
                    <a:pt x="212" y="0"/>
                  </a:lnTo>
                  <a:lnTo>
                    <a:pt x="212" y="10"/>
                  </a:lnTo>
                  <a:close/>
                  <a:moveTo>
                    <a:pt x="149" y="10"/>
                  </a:moveTo>
                  <a:lnTo>
                    <a:pt x="107" y="10"/>
                  </a:lnTo>
                  <a:lnTo>
                    <a:pt x="107" y="0"/>
                  </a:lnTo>
                  <a:lnTo>
                    <a:pt x="149" y="0"/>
                  </a:lnTo>
                  <a:lnTo>
                    <a:pt x="149" y="10"/>
                  </a:lnTo>
                  <a:close/>
                  <a:moveTo>
                    <a:pt x="86" y="10"/>
                  </a:moveTo>
                  <a:lnTo>
                    <a:pt x="45" y="10"/>
                  </a:lnTo>
                  <a:lnTo>
                    <a:pt x="45" y="0"/>
                  </a:lnTo>
                  <a:lnTo>
                    <a:pt x="86" y="0"/>
                  </a:lnTo>
                  <a:lnTo>
                    <a:pt x="86" y="10"/>
                  </a:lnTo>
                  <a:close/>
                  <a:moveTo>
                    <a:pt x="24" y="10"/>
                  </a:moveTo>
                  <a:lnTo>
                    <a:pt x="6" y="10"/>
                  </a:lnTo>
                  <a:lnTo>
                    <a:pt x="6" y="0"/>
                  </a:lnTo>
                  <a:lnTo>
                    <a:pt x="24" y="0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7f7f7f"/>
            </a:solidFill>
            <a:ln w="0" cap="flat">
              <a:solidFill>
                <a:srgbClr val="7f7f7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>
            <a:xfrm>
              <a:off x="3104" y="1047"/>
              <a:ext cx="213" cy="269"/>
            </a:xfrm>
            <a:custGeom>
              <a:avLst/>
              <a:gdLst>
                <a:gd name="T0" fmla="*/ 458 w 490"/>
                <a:gd name="T1" fmla="*/ 250 h 633"/>
                <a:gd name="T2" fmla="*/ 425 w 490"/>
                <a:gd name="T3" fmla="*/ 250 h 633"/>
                <a:gd name="T4" fmla="*/ 425 w 490"/>
                <a:gd name="T5" fmla="*/ 190 h 633"/>
                <a:gd name="T6" fmla="*/ 252 w 490"/>
                <a:gd name="T7" fmla="*/ 0 h 633"/>
                <a:gd name="T8" fmla="*/ 237 w 490"/>
                <a:gd name="T9" fmla="*/ 0 h 633"/>
                <a:gd name="T10" fmla="*/ 64 w 490"/>
                <a:gd name="T11" fmla="*/ 190 h 633"/>
                <a:gd name="T12" fmla="*/ 64 w 490"/>
                <a:gd name="T13" fmla="*/ 250 h 633"/>
                <a:gd name="T14" fmla="*/ 32 w 490"/>
                <a:gd name="T15" fmla="*/ 250 h 633"/>
                <a:gd name="T16" fmla="*/ 0 w 490"/>
                <a:gd name="T17" fmla="*/ 282 h 633"/>
                <a:gd name="T18" fmla="*/ 0 w 490"/>
                <a:gd name="T19" fmla="*/ 601 h 633"/>
                <a:gd name="T20" fmla="*/ 32 w 490"/>
                <a:gd name="T21" fmla="*/ 633 h 633"/>
                <a:gd name="T22" fmla="*/ 458 w 490"/>
                <a:gd name="T23" fmla="*/ 633 h 633"/>
                <a:gd name="T24" fmla="*/ 490 w 490"/>
                <a:gd name="T25" fmla="*/ 601 h 633"/>
                <a:gd name="T26" fmla="*/ 490 w 490"/>
                <a:gd name="T27" fmla="*/ 282 h 633"/>
                <a:gd name="T28" fmla="*/ 458 w 490"/>
                <a:gd name="T29" fmla="*/ 250 h 633"/>
                <a:gd name="T30" fmla="*/ 269 w 490"/>
                <a:gd name="T31" fmla="*/ 438 h 633"/>
                <a:gd name="T32" fmla="*/ 269 w 490"/>
                <a:gd name="T33" fmla="*/ 570 h 633"/>
                <a:gd name="T34" fmla="*/ 222 w 490"/>
                <a:gd name="T35" fmla="*/ 570 h 633"/>
                <a:gd name="T36" fmla="*/ 222 w 490"/>
                <a:gd name="T37" fmla="*/ 438 h 633"/>
                <a:gd name="T38" fmla="*/ 190 w 490"/>
                <a:gd name="T39" fmla="*/ 389 h 633"/>
                <a:gd name="T40" fmla="*/ 246 w 490"/>
                <a:gd name="T41" fmla="*/ 333 h 633"/>
                <a:gd name="T42" fmla="*/ 302 w 490"/>
                <a:gd name="T43" fmla="*/ 389 h 633"/>
                <a:gd name="T44" fmla="*/ 269 w 490"/>
                <a:gd name="T45" fmla="*/ 438 h 633"/>
                <a:gd name="T46" fmla="*/ 366 w 490"/>
                <a:gd name="T47" fmla="*/ 250 h 633"/>
                <a:gd name="T48" fmla="*/ 123 w 490"/>
                <a:gd name="T49" fmla="*/ 250 h 633"/>
                <a:gd name="T50" fmla="*/ 123 w 490"/>
                <a:gd name="T51" fmla="*/ 190 h 633"/>
                <a:gd name="T52" fmla="*/ 237 w 490"/>
                <a:gd name="T53" fmla="*/ 56 h 633"/>
                <a:gd name="T54" fmla="*/ 252 w 490"/>
                <a:gd name="T55" fmla="*/ 56 h 633"/>
                <a:gd name="T56" fmla="*/ 366 w 490"/>
                <a:gd name="T57" fmla="*/ 190 h 633"/>
                <a:gd name="T58" fmla="*/ 366 w 490"/>
                <a:gd name="T59" fmla="*/ 250 h 6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633">
                  <a:moveTo>
                    <a:pt x="458" y="250"/>
                  </a:moveTo>
                  <a:lnTo>
                    <a:pt x="425" y="250"/>
                  </a:lnTo>
                  <a:lnTo>
                    <a:pt x="425" y="190"/>
                  </a:lnTo>
                  <a:cubicBezTo>
                    <a:pt x="425" y="65"/>
                    <a:pt x="346" y="0"/>
                    <a:pt x="252" y="0"/>
                  </a:cubicBezTo>
                  <a:lnTo>
                    <a:pt x="237" y="0"/>
                  </a:lnTo>
                  <a:cubicBezTo>
                    <a:pt x="142" y="0"/>
                    <a:pt x="64" y="63"/>
                    <a:pt x="64" y="190"/>
                  </a:cubicBezTo>
                  <a:lnTo>
                    <a:pt x="64" y="250"/>
                  </a:lnTo>
                  <a:lnTo>
                    <a:pt x="32" y="250"/>
                  </a:lnTo>
                  <a:cubicBezTo>
                    <a:pt x="18" y="250"/>
                    <a:pt x="0" y="268"/>
                    <a:pt x="0" y="282"/>
                  </a:cubicBezTo>
                  <a:lnTo>
                    <a:pt x="0" y="601"/>
                  </a:lnTo>
                  <a:cubicBezTo>
                    <a:pt x="0" y="615"/>
                    <a:pt x="18" y="633"/>
                    <a:pt x="32" y="633"/>
                  </a:cubicBezTo>
                  <a:lnTo>
                    <a:pt x="458" y="633"/>
                  </a:lnTo>
                  <a:cubicBezTo>
                    <a:pt x="471" y="633"/>
                    <a:pt x="490" y="615"/>
                    <a:pt x="490" y="601"/>
                  </a:cubicBezTo>
                  <a:lnTo>
                    <a:pt x="490" y="282"/>
                  </a:lnTo>
                  <a:cubicBezTo>
                    <a:pt x="490" y="268"/>
                    <a:pt x="471" y="250"/>
                    <a:pt x="458" y="250"/>
                  </a:cubicBezTo>
                  <a:close/>
                  <a:moveTo>
                    <a:pt x="269" y="438"/>
                  </a:moveTo>
                  <a:lnTo>
                    <a:pt x="269" y="570"/>
                  </a:lnTo>
                  <a:lnTo>
                    <a:pt x="222" y="570"/>
                  </a:lnTo>
                  <a:lnTo>
                    <a:pt x="222" y="438"/>
                  </a:lnTo>
                  <a:cubicBezTo>
                    <a:pt x="203" y="430"/>
                    <a:pt x="190" y="411"/>
                    <a:pt x="190" y="389"/>
                  </a:cubicBezTo>
                  <a:cubicBezTo>
                    <a:pt x="190" y="358"/>
                    <a:pt x="215" y="333"/>
                    <a:pt x="246" y="333"/>
                  </a:cubicBezTo>
                  <a:cubicBezTo>
                    <a:pt x="276" y="333"/>
                    <a:pt x="302" y="358"/>
                    <a:pt x="302" y="389"/>
                  </a:cubicBezTo>
                  <a:cubicBezTo>
                    <a:pt x="300" y="409"/>
                    <a:pt x="288" y="428"/>
                    <a:pt x="269" y="438"/>
                  </a:cubicBezTo>
                  <a:close/>
                  <a:moveTo>
                    <a:pt x="366" y="250"/>
                  </a:moveTo>
                  <a:lnTo>
                    <a:pt x="123" y="250"/>
                  </a:lnTo>
                  <a:lnTo>
                    <a:pt x="123" y="190"/>
                  </a:lnTo>
                  <a:cubicBezTo>
                    <a:pt x="123" y="111"/>
                    <a:pt x="166" y="56"/>
                    <a:pt x="237" y="56"/>
                  </a:cubicBezTo>
                  <a:lnTo>
                    <a:pt x="252" y="56"/>
                  </a:lnTo>
                  <a:cubicBezTo>
                    <a:pt x="325" y="56"/>
                    <a:pt x="366" y="111"/>
                    <a:pt x="366" y="190"/>
                  </a:cubicBezTo>
                  <a:lnTo>
                    <a:pt x="366" y="250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>
            <a:xfrm>
              <a:off x="3136" y="1170"/>
              <a:ext cx="149" cy="14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>
            <a:xfrm>
              <a:off x="3130" y="1179"/>
              <a:ext cx="229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000" b="0" i="0" u="none" strike="noStrike" cap="none" normalizeH="0" baseline="0">
                  <a:solidFill>
                    <a:srgbClr val="ffffff"/>
                  </a:solidFill>
                  <a:effectLst/>
                  <a:latin typeface="Segoe UI Semibold"/>
                </a:rPr>
                <a:t>NSG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>
            <a:xfrm flipV="1">
              <a:off x="3461" y="1748"/>
              <a:ext cx="159" cy="2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3610" y="1710"/>
              <a:ext cx="79" cy="76"/>
            </a:xfrm>
            <a:custGeom>
              <a:avLst/>
              <a:gdLst>
                <a:gd name="T0" fmla="*/ 0 w 79"/>
                <a:gd name="T1" fmla="*/ 0 h 76"/>
                <a:gd name="T2" fmla="*/ 79 w 79"/>
                <a:gd name="T3" fmla="*/ 37 h 76"/>
                <a:gd name="T4" fmla="*/ 1 w 79"/>
                <a:gd name="T5" fmla="*/ 76 h 76"/>
                <a:gd name="T6" fmla="*/ 0 w 79"/>
                <a:gd name="T7" fmla="*/ 0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6">
                  <a:moveTo>
                    <a:pt x="0" y="0"/>
                  </a:moveTo>
                  <a:lnTo>
                    <a:pt x="79" y="37"/>
                  </a:lnTo>
                  <a:lnTo>
                    <a:pt x="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>
            <a:xfrm flipV="1">
              <a:off x="3461" y="1368"/>
              <a:ext cx="197" cy="382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3619" y="1309"/>
              <a:ext cx="70" cy="84"/>
            </a:xfrm>
            <a:custGeom>
              <a:avLst/>
              <a:gdLst>
                <a:gd name="T0" fmla="*/ 0 w 70"/>
                <a:gd name="T1" fmla="*/ 51 h 84"/>
                <a:gd name="T2" fmla="*/ 70 w 70"/>
                <a:gd name="T3" fmla="*/ 0 h 84"/>
                <a:gd name="T4" fmla="*/ 69 w 70"/>
                <a:gd name="T5" fmla="*/ 84 h 84"/>
                <a:gd name="T6" fmla="*/ 0 w 70"/>
                <a:gd name="T7" fmla="*/ 51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84">
                  <a:moveTo>
                    <a:pt x="0" y="51"/>
                  </a:moveTo>
                  <a:lnTo>
                    <a:pt x="70" y="0"/>
                  </a:lnTo>
                  <a:lnTo>
                    <a:pt x="69" y="84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>
            <a:xfrm>
              <a:off x="3461" y="1750"/>
              <a:ext cx="196" cy="375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618" y="2100"/>
              <a:ext cx="71" cy="85"/>
            </a:xfrm>
            <a:custGeom>
              <a:avLst/>
              <a:gdLst>
                <a:gd name="T0" fmla="*/ 70 w 71"/>
                <a:gd name="T1" fmla="*/ 0 h 85"/>
                <a:gd name="T2" fmla="*/ 71 w 71"/>
                <a:gd name="T3" fmla="*/ 85 h 85"/>
                <a:gd name="T4" fmla="*/ 0 w 71"/>
                <a:gd name="T5" fmla="*/ 34 h 85"/>
                <a:gd name="T6" fmla="*/ 70 w 71"/>
                <a:gd name="T7" fmla="*/ 0 h 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5">
                  <a:moveTo>
                    <a:pt x="70" y="0"/>
                  </a:moveTo>
                  <a:lnTo>
                    <a:pt x="71" y="85"/>
                  </a:lnTo>
                  <a:lnTo>
                    <a:pt x="0" y="3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>
            <a:xfrm>
              <a:off x="3047" y="1555"/>
              <a:ext cx="400" cy="392"/>
            </a:xfrm>
            <a:custGeom>
              <a:avLst/>
              <a:gdLst>
                <a:gd name="T0" fmla="*/ 896 w 921"/>
                <a:gd name="T1" fmla="*/ 401 h 922"/>
                <a:gd name="T2" fmla="*/ 521 w 921"/>
                <a:gd name="T3" fmla="*/ 26 h 922"/>
                <a:gd name="T4" fmla="*/ 461 w 921"/>
                <a:gd name="T5" fmla="*/ 0 h 922"/>
                <a:gd name="T6" fmla="*/ 400 w 921"/>
                <a:gd name="T7" fmla="*/ 26 h 922"/>
                <a:gd name="T8" fmla="*/ 26 w 921"/>
                <a:gd name="T9" fmla="*/ 401 h 922"/>
                <a:gd name="T10" fmla="*/ 0 w 921"/>
                <a:gd name="T11" fmla="*/ 461 h 922"/>
                <a:gd name="T12" fmla="*/ 26 w 921"/>
                <a:gd name="T13" fmla="*/ 522 h 922"/>
                <a:gd name="T14" fmla="*/ 400 w 921"/>
                <a:gd name="T15" fmla="*/ 896 h 922"/>
                <a:gd name="T16" fmla="*/ 461 w 921"/>
                <a:gd name="T17" fmla="*/ 922 h 922"/>
                <a:gd name="T18" fmla="*/ 521 w 921"/>
                <a:gd name="T19" fmla="*/ 896 h 922"/>
                <a:gd name="T20" fmla="*/ 896 w 921"/>
                <a:gd name="T21" fmla="*/ 522 h 922"/>
                <a:gd name="T22" fmla="*/ 921 w 921"/>
                <a:gd name="T23" fmla="*/ 461 h 922"/>
                <a:gd name="T24" fmla="*/ 896 w 921"/>
                <a:gd name="T25" fmla="*/ 401 h 922"/>
                <a:gd name="T26" fmla="*/ 718 w 921"/>
                <a:gd name="T27" fmla="*/ 575 h 922"/>
                <a:gd name="T28" fmla="*/ 718 w 921"/>
                <a:gd name="T29" fmla="*/ 490 h 922"/>
                <a:gd name="T30" fmla="*/ 589 w 921"/>
                <a:gd name="T31" fmla="*/ 490 h 922"/>
                <a:gd name="T32" fmla="*/ 497 w 921"/>
                <a:gd name="T33" fmla="*/ 582 h 922"/>
                <a:gd name="T34" fmla="*/ 497 w 921"/>
                <a:gd name="T35" fmla="*/ 669 h 922"/>
                <a:gd name="T36" fmla="*/ 543 w 921"/>
                <a:gd name="T37" fmla="*/ 742 h 922"/>
                <a:gd name="T38" fmla="*/ 461 w 921"/>
                <a:gd name="T39" fmla="*/ 825 h 922"/>
                <a:gd name="T40" fmla="*/ 378 w 921"/>
                <a:gd name="T41" fmla="*/ 742 h 922"/>
                <a:gd name="T42" fmla="*/ 424 w 921"/>
                <a:gd name="T43" fmla="*/ 669 h 922"/>
                <a:gd name="T44" fmla="*/ 424 w 921"/>
                <a:gd name="T45" fmla="*/ 584 h 922"/>
                <a:gd name="T46" fmla="*/ 332 w 921"/>
                <a:gd name="T47" fmla="*/ 492 h 922"/>
                <a:gd name="T48" fmla="*/ 204 w 921"/>
                <a:gd name="T49" fmla="*/ 492 h 922"/>
                <a:gd name="T50" fmla="*/ 204 w 921"/>
                <a:gd name="T51" fmla="*/ 579 h 922"/>
                <a:gd name="T52" fmla="*/ 82 w 921"/>
                <a:gd name="T53" fmla="*/ 457 h 922"/>
                <a:gd name="T54" fmla="*/ 204 w 921"/>
                <a:gd name="T55" fmla="*/ 336 h 922"/>
                <a:gd name="T56" fmla="*/ 204 w 921"/>
                <a:gd name="T57" fmla="*/ 421 h 922"/>
                <a:gd name="T58" fmla="*/ 332 w 921"/>
                <a:gd name="T59" fmla="*/ 421 h 922"/>
                <a:gd name="T60" fmla="*/ 424 w 921"/>
                <a:gd name="T61" fmla="*/ 329 h 922"/>
                <a:gd name="T62" fmla="*/ 424 w 921"/>
                <a:gd name="T63" fmla="*/ 206 h 922"/>
                <a:gd name="T64" fmla="*/ 339 w 921"/>
                <a:gd name="T65" fmla="*/ 206 h 922"/>
                <a:gd name="T66" fmla="*/ 461 w 921"/>
                <a:gd name="T67" fmla="*/ 85 h 922"/>
                <a:gd name="T68" fmla="*/ 582 w 921"/>
                <a:gd name="T69" fmla="*/ 206 h 922"/>
                <a:gd name="T70" fmla="*/ 497 w 921"/>
                <a:gd name="T71" fmla="*/ 206 h 922"/>
                <a:gd name="T72" fmla="*/ 497 w 921"/>
                <a:gd name="T73" fmla="*/ 329 h 922"/>
                <a:gd name="T74" fmla="*/ 589 w 921"/>
                <a:gd name="T75" fmla="*/ 421 h 922"/>
                <a:gd name="T76" fmla="*/ 718 w 921"/>
                <a:gd name="T77" fmla="*/ 421 h 922"/>
                <a:gd name="T78" fmla="*/ 718 w 921"/>
                <a:gd name="T79" fmla="*/ 334 h 922"/>
                <a:gd name="T80" fmla="*/ 839 w 921"/>
                <a:gd name="T81" fmla="*/ 456 h 922"/>
                <a:gd name="T82" fmla="*/ 718 w 921"/>
                <a:gd name="T83" fmla="*/ 575 h 9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1" h="922">
                  <a:moveTo>
                    <a:pt x="896" y="401"/>
                  </a:moveTo>
                  <a:lnTo>
                    <a:pt x="521" y="26"/>
                  </a:lnTo>
                  <a:cubicBezTo>
                    <a:pt x="505" y="9"/>
                    <a:pt x="484" y="0"/>
                    <a:pt x="461" y="0"/>
                  </a:cubicBezTo>
                  <a:cubicBezTo>
                    <a:pt x="439" y="0"/>
                    <a:pt x="417" y="9"/>
                    <a:pt x="400" y="26"/>
                  </a:cubicBezTo>
                  <a:lnTo>
                    <a:pt x="26" y="401"/>
                  </a:lnTo>
                  <a:cubicBezTo>
                    <a:pt x="9" y="417"/>
                    <a:pt x="0" y="437"/>
                    <a:pt x="0" y="461"/>
                  </a:cubicBezTo>
                  <a:cubicBezTo>
                    <a:pt x="0" y="483"/>
                    <a:pt x="9" y="505"/>
                    <a:pt x="26" y="522"/>
                  </a:cubicBezTo>
                  <a:lnTo>
                    <a:pt x="400" y="896"/>
                  </a:lnTo>
                  <a:cubicBezTo>
                    <a:pt x="417" y="913"/>
                    <a:pt x="437" y="922"/>
                    <a:pt x="461" y="922"/>
                  </a:cubicBezTo>
                  <a:cubicBezTo>
                    <a:pt x="483" y="922"/>
                    <a:pt x="505" y="913"/>
                    <a:pt x="521" y="896"/>
                  </a:cubicBezTo>
                  <a:lnTo>
                    <a:pt x="896" y="522"/>
                  </a:lnTo>
                  <a:cubicBezTo>
                    <a:pt x="912" y="505"/>
                    <a:pt x="921" y="485"/>
                    <a:pt x="921" y="461"/>
                  </a:cubicBezTo>
                  <a:cubicBezTo>
                    <a:pt x="920" y="437"/>
                    <a:pt x="910" y="415"/>
                    <a:pt x="896" y="401"/>
                  </a:cubicBezTo>
                  <a:close/>
                  <a:moveTo>
                    <a:pt x="718" y="575"/>
                  </a:moveTo>
                  <a:lnTo>
                    <a:pt x="718" y="490"/>
                  </a:lnTo>
                  <a:lnTo>
                    <a:pt x="589" y="490"/>
                  </a:lnTo>
                  <a:cubicBezTo>
                    <a:pt x="576" y="535"/>
                    <a:pt x="541" y="569"/>
                    <a:pt x="497" y="582"/>
                  </a:cubicBezTo>
                  <a:lnTo>
                    <a:pt x="497" y="669"/>
                  </a:lnTo>
                  <a:cubicBezTo>
                    <a:pt x="516" y="681"/>
                    <a:pt x="543" y="711"/>
                    <a:pt x="543" y="742"/>
                  </a:cubicBezTo>
                  <a:cubicBezTo>
                    <a:pt x="543" y="788"/>
                    <a:pt x="507" y="825"/>
                    <a:pt x="461" y="825"/>
                  </a:cubicBezTo>
                  <a:cubicBezTo>
                    <a:pt x="415" y="825"/>
                    <a:pt x="378" y="788"/>
                    <a:pt x="378" y="742"/>
                  </a:cubicBezTo>
                  <a:cubicBezTo>
                    <a:pt x="378" y="709"/>
                    <a:pt x="406" y="681"/>
                    <a:pt x="424" y="669"/>
                  </a:cubicBezTo>
                  <a:lnTo>
                    <a:pt x="424" y="584"/>
                  </a:lnTo>
                  <a:cubicBezTo>
                    <a:pt x="380" y="571"/>
                    <a:pt x="345" y="536"/>
                    <a:pt x="332" y="492"/>
                  </a:cubicBezTo>
                  <a:lnTo>
                    <a:pt x="204" y="492"/>
                  </a:lnTo>
                  <a:lnTo>
                    <a:pt x="204" y="579"/>
                  </a:lnTo>
                  <a:lnTo>
                    <a:pt x="82" y="457"/>
                  </a:lnTo>
                  <a:lnTo>
                    <a:pt x="204" y="336"/>
                  </a:lnTo>
                  <a:lnTo>
                    <a:pt x="204" y="421"/>
                  </a:lnTo>
                  <a:lnTo>
                    <a:pt x="332" y="421"/>
                  </a:lnTo>
                  <a:cubicBezTo>
                    <a:pt x="345" y="377"/>
                    <a:pt x="380" y="342"/>
                    <a:pt x="424" y="329"/>
                  </a:cubicBezTo>
                  <a:lnTo>
                    <a:pt x="424" y="206"/>
                  </a:lnTo>
                  <a:lnTo>
                    <a:pt x="339" y="206"/>
                  </a:lnTo>
                  <a:lnTo>
                    <a:pt x="461" y="85"/>
                  </a:lnTo>
                  <a:lnTo>
                    <a:pt x="582" y="206"/>
                  </a:lnTo>
                  <a:lnTo>
                    <a:pt x="497" y="206"/>
                  </a:lnTo>
                  <a:lnTo>
                    <a:pt x="497" y="329"/>
                  </a:lnTo>
                  <a:cubicBezTo>
                    <a:pt x="541" y="342"/>
                    <a:pt x="576" y="377"/>
                    <a:pt x="589" y="421"/>
                  </a:cubicBezTo>
                  <a:lnTo>
                    <a:pt x="718" y="421"/>
                  </a:lnTo>
                  <a:lnTo>
                    <a:pt x="718" y="334"/>
                  </a:lnTo>
                  <a:lnTo>
                    <a:pt x="839" y="456"/>
                  </a:lnTo>
                  <a:lnTo>
                    <a:pt x="718" y="575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>
            <a:xfrm>
              <a:off x="3205" y="1706"/>
              <a:ext cx="84" cy="83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1" name="Line 70"/>
            <p:cNvSpPr>
              <a:spLocks noChangeShapeType="1"/>
            </p:cNvSpPr>
            <p:nvPr/>
          </p:nvSpPr>
          <p:spPr>
            <a:xfrm>
              <a:off x="4341" y="1757"/>
              <a:ext cx="80" cy="2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410" y="1721"/>
              <a:ext cx="79" cy="76"/>
            </a:xfrm>
            <a:custGeom>
              <a:avLst/>
              <a:gdLst>
                <a:gd name="T0" fmla="*/ 3 w 79"/>
                <a:gd name="T1" fmla="*/ 0 h 76"/>
                <a:gd name="T2" fmla="*/ 79 w 79"/>
                <a:gd name="T3" fmla="*/ 41 h 76"/>
                <a:gd name="T4" fmla="*/ 0 w 79"/>
                <a:gd name="T5" fmla="*/ 76 h 76"/>
                <a:gd name="T6" fmla="*/ 3 w 79"/>
                <a:gd name="T7" fmla="*/ 0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6">
                  <a:moveTo>
                    <a:pt x="3" y="0"/>
                  </a:moveTo>
                  <a:lnTo>
                    <a:pt x="79" y="41"/>
                  </a:lnTo>
                  <a:lnTo>
                    <a:pt x="0" y="7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>
            <a:xfrm>
              <a:off x="5815" y="1757"/>
              <a:ext cx="144" cy="3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48" y="1722"/>
              <a:ext cx="79" cy="76"/>
            </a:xfrm>
            <a:custGeom>
              <a:avLst/>
              <a:gdLst>
                <a:gd name="T0" fmla="*/ 2 w 79"/>
                <a:gd name="T1" fmla="*/ 0 h 76"/>
                <a:gd name="T2" fmla="*/ 79 w 79"/>
                <a:gd name="T3" fmla="*/ 40 h 76"/>
                <a:gd name="T4" fmla="*/ 0 w 79"/>
                <a:gd name="T5" fmla="*/ 76 h 76"/>
                <a:gd name="T6" fmla="*/ 2 w 79"/>
                <a:gd name="T7" fmla="*/ 0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6">
                  <a:moveTo>
                    <a:pt x="2" y="0"/>
                  </a:moveTo>
                  <a:lnTo>
                    <a:pt x="79" y="40"/>
                  </a:lnTo>
                  <a:lnTo>
                    <a:pt x="0" y="7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>
            <a:xfrm>
              <a:off x="6026" y="1025"/>
              <a:ext cx="1290" cy="15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>
            <a:xfrm>
              <a:off x="6026" y="1025"/>
              <a:ext cx="1290" cy="151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>
            <a:xfrm>
              <a:off x="6840" y="1247"/>
              <a:ext cx="172" cy="112"/>
            </a:xfrm>
            <a:custGeom>
              <a:avLst/>
              <a:gdLst>
                <a:gd name="T0" fmla="*/ 0 w 172"/>
                <a:gd name="T1" fmla="*/ 112 h 112"/>
                <a:gd name="T2" fmla="*/ 172 w 172"/>
                <a:gd name="T3" fmla="*/ 112 h 112"/>
                <a:gd name="T4" fmla="*/ 172 w 172"/>
                <a:gd name="T5" fmla="*/ 0 h 112"/>
                <a:gd name="T6" fmla="*/ 0 w 172"/>
                <a:gd name="T7" fmla="*/ 0 h 112"/>
                <a:gd name="T8" fmla="*/ 0 w 172"/>
                <a:gd name="T9" fmla="*/ 112 h 112"/>
                <a:gd name="T10" fmla="*/ 123 w 172"/>
                <a:gd name="T11" fmla="*/ 79 h 112"/>
                <a:gd name="T12" fmla="*/ 91 w 172"/>
                <a:gd name="T13" fmla="*/ 97 h 112"/>
                <a:gd name="T14" fmla="*/ 91 w 172"/>
                <a:gd name="T15" fmla="*/ 61 h 112"/>
                <a:gd name="T16" fmla="*/ 123 w 172"/>
                <a:gd name="T17" fmla="*/ 43 h 112"/>
                <a:gd name="T18" fmla="*/ 123 w 172"/>
                <a:gd name="T19" fmla="*/ 79 h 112"/>
                <a:gd name="T20" fmla="*/ 88 w 172"/>
                <a:gd name="T21" fmla="*/ 20 h 112"/>
                <a:gd name="T22" fmla="*/ 121 w 172"/>
                <a:gd name="T23" fmla="*/ 38 h 112"/>
                <a:gd name="T24" fmla="*/ 89 w 172"/>
                <a:gd name="T25" fmla="*/ 56 h 112"/>
                <a:gd name="T26" fmla="*/ 56 w 172"/>
                <a:gd name="T27" fmla="*/ 38 h 112"/>
                <a:gd name="T28" fmla="*/ 88 w 172"/>
                <a:gd name="T29" fmla="*/ 20 h 112"/>
                <a:gd name="T30" fmla="*/ 53 w 172"/>
                <a:gd name="T31" fmla="*/ 43 h 112"/>
                <a:gd name="T32" fmla="*/ 85 w 172"/>
                <a:gd name="T33" fmla="*/ 61 h 112"/>
                <a:gd name="T34" fmla="*/ 85 w 172"/>
                <a:gd name="T35" fmla="*/ 97 h 112"/>
                <a:gd name="T36" fmla="*/ 53 w 172"/>
                <a:gd name="T37" fmla="*/ 79 h 112"/>
                <a:gd name="T38" fmla="*/ 53 w 172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112">
                  <a:moveTo>
                    <a:pt x="0" y="112"/>
                  </a:moveTo>
                  <a:lnTo>
                    <a:pt x="172" y="112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9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>
            <a:xfrm>
              <a:off x="6692" y="1163"/>
              <a:ext cx="454" cy="355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90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80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3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90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90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80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quadBezTo>
                    <a:pt x="433" y="686"/>
                    <a:pt x="434" y="685"/>
                  </a:quad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3"/>
                  </a:lnTo>
                  <a:lnTo>
                    <a:pt x="478" y="763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cubicBezTo>
                    <a:pt x="520" y="686"/>
                    <a:pt x="520" y="687"/>
                    <a:pt x="520" y="688"/>
                  </a:cubic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2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2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4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>
            <a:xfrm>
              <a:off x="6840" y="1685"/>
              <a:ext cx="172" cy="112"/>
            </a:xfrm>
            <a:custGeom>
              <a:avLst/>
              <a:gdLst>
                <a:gd name="T0" fmla="*/ 0 w 172"/>
                <a:gd name="T1" fmla="*/ 112 h 112"/>
                <a:gd name="T2" fmla="*/ 172 w 172"/>
                <a:gd name="T3" fmla="*/ 112 h 112"/>
                <a:gd name="T4" fmla="*/ 172 w 172"/>
                <a:gd name="T5" fmla="*/ 0 h 112"/>
                <a:gd name="T6" fmla="*/ 0 w 172"/>
                <a:gd name="T7" fmla="*/ 0 h 112"/>
                <a:gd name="T8" fmla="*/ 0 w 172"/>
                <a:gd name="T9" fmla="*/ 112 h 112"/>
                <a:gd name="T10" fmla="*/ 123 w 172"/>
                <a:gd name="T11" fmla="*/ 79 h 112"/>
                <a:gd name="T12" fmla="*/ 91 w 172"/>
                <a:gd name="T13" fmla="*/ 97 h 112"/>
                <a:gd name="T14" fmla="*/ 91 w 172"/>
                <a:gd name="T15" fmla="*/ 61 h 112"/>
                <a:gd name="T16" fmla="*/ 123 w 172"/>
                <a:gd name="T17" fmla="*/ 43 h 112"/>
                <a:gd name="T18" fmla="*/ 123 w 172"/>
                <a:gd name="T19" fmla="*/ 79 h 112"/>
                <a:gd name="T20" fmla="*/ 88 w 172"/>
                <a:gd name="T21" fmla="*/ 20 h 112"/>
                <a:gd name="T22" fmla="*/ 121 w 172"/>
                <a:gd name="T23" fmla="*/ 38 h 112"/>
                <a:gd name="T24" fmla="*/ 89 w 172"/>
                <a:gd name="T25" fmla="*/ 56 h 112"/>
                <a:gd name="T26" fmla="*/ 56 w 172"/>
                <a:gd name="T27" fmla="*/ 38 h 112"/>
                <a:gd name="T28" fmla="*/ 88 w 172"/>
                <a:gd name="T29" fmla="*/ 20 h 112"/>
                <a:gd name="T30" fmla="*/ 53 w 172"/>
                <a:gd name="T31" fmla="*/ 43 h 112"/>
                <a:gd name="T32" fmla="*/ 85 w 172"/>
                <a:gd name="T33" fmla="*/ 61 h 112"/>
                <a:gd name="T34" fmla="*/ 85 w 172"/>
                <a:gd name="T35" fmla="*/ 97 h 112"/>
                <a:gd name="T36" fmla="*/ 53 w 172"/>
                <a:gd name="T37" fmla="*/ 79 h 112"/>
                <a:gd name="T38" fmla="*/ 53 w 172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112">
                  <a:moveTo>
                    <a:pt x="0" y="112"/>
                  </a:moveTo>
                  <a:lnTo>
                    <a:pt x="172" y="112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9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>
            <a:xfrm>
              <a:off x="6692" y="1602"/>
              <a:ext cx="454" cy="354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89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80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3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89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89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80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cubicBezTo>
                    <a:pt x="433" y="686"/>
                    <a:pt x="433" y="685"/>
                    <a:pt x="434" y="685"/>
                  </a:cubic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3"/>
                  </a:lnTo>
                  <a:lnTo>
                    <a:pt x="478" y="763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quadBezTo>
                    <a:pt x="520" y="686"/>
                    <a:pt x="520" y="688"/>
                  </a:quad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1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1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4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>
            <a:xfrm>
              <a:off x="6840" y="2123"/>
              <a:ext cx="172" cy="112"/>
            </a:xfrm>
            <a:custGeom>
              <a:avLst/>
              <a:gdLst>
                <a:gd name="T0" fmla="*/ 0 w 172"/>
                <a:gd name="T1" fmla="*/ 112 h 112"/>
                <a:gd name="T2" fmla="*/ 172 w 172"/>
                <a:gd name="T3" fmla="*/ 112 h 112"/>
                <a:gd name="T4" fmla="*/ 172 w 172"/>
                <a:gd name="T5" fmla="*/ 0 h 112"/>
                <a:gd name="T6" fmla="*/ 0 w 172"/>
                <a:gd name="T7" fmla="*/ 0 h 112"/>
                <a:gd name="T8" fmla="*/ 0 w 172"/>
                <a:gd name="T9" fmla="*/ 112 h 112"/>
                <a:gd name="T10" fmla="*/ 123 w 172"/>
                <a:gd name="T11" fmla="*/ 79 h 112"/>
                <a:gd name="T12" fmla="*/ 91 w 172"/>
                <a:gd name="T13" fmla="*/ 97 h 112"/>
                <a:gd name="T14" fmla="*/ 91 w 172"/>
                <a:gd name="T15" fmla="*/ 61 h 112"/>
                <a:gd name="T16" fmla="*/ 123 w 172"/>
                <a:gd name="T17" fmla="*/ 43 h 112"/>
                <a:gd name="T18" fmla="*/ 123 w 172"/>
                <a:gd name="T19" fmla="*/ 79 h 112"/>
                <a:gd name="T20" fmla="*/ 88 w 172"/>
                <a:gd name="T21" fmla="*/ 20 h 112"/>
                <a:gd name="T22" fmla="*/ 121 w 172"/>
                <a:gd name="T23" fmla="*/ 38 h 112"/>
                <a:gd name="T24" fmla="*/ 89 w 172"/>
                <a:gd name="T25" fmla="*/ 56 h 112"/>
                <a:gd name="T26" fmla="*/ 56 w 172"/>
                <a:gd name="T27" fmla="*/ 38 h 112"/>
                <a:gd name="T28" fmla="*/ 88 w 172"/>
                <a:gd name="T29" fmla="*/ 20 h 112"/>
                <a:gd name="T30" fmla="*/ 53 w 172"/>
                <a:gd name="T31" fmla="*/ 43 h 112"/>
                <a:gd name="T32" fmla="*/ 85 w 172"/>
                <a:gd name="T33" fmla="*/ 61 h 112"/>
                <a:gd name="T34" fmla="*/ 85 w 172"/>
                <a:gd name="T35" fmla="*/ 97 h 112"/>
                <a:gd name="T36" fmla="*/ 53 w 172"/>
                <a:gd name="T37" fmla="*/ 79 h 112"/>
                <a:gd name="T38" fmla="*/ 53 w 172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112">
                  <a:moveTo>
                    <a:pt x="0" y="112"/>
                  </a:moveTo>
                  <a:lnTo>
                    <a:pt x="172" y="112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9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>
            <a:xfrm>
              <a:off x="6692" y="2040"/>
              <a:ext cx="454" cy="355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89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79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2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89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89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79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cubicBezTo>
                    <a:pt x="433" y="686"/>
                    <a:pt x="433" y="685"/>
                    <a:pt x="434" y="685"/>
                  </a:cubic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2"/>
                  </a:lnTo>
                  <a:lnTo>
                    <a:pt x="478" y="762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quadBezTo>
                    <a:pt x="520" y="686"/>
                    <a:pt x="520" y="688"/>
                  </a:quad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1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1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3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>
            <a:xfrm>
              <a:off x="6606" y="1081"/>
              <a:ext cx="625" cy="1406"/>
            </a:xfrm>
            <a:custGeom>
              <a:avLst/>
              <a:gdLst>
                <a:gd name="T0" fmla="*/ 11 w 625"/>
                <a:gd name="T1" fmla="*/ 66 h 1406"/>
                <a:gd name="T2" fmla="*/ 11 w 625"/>
                <a:gd name="T3" fmla="*/ 168 h 1406"/>
                <a:gd name="T4" fmla="*/ 0 w 625"/>
                <a:gd name="T5" fmla="*/ 229 h 1406"/>
                <a:gd name="T6" fmla="*/ 0 w 625"/>
                <a:gd name="T7" fmla="*/ 250 h 1406"/>
                <a:gd name="T8" fmla="*/ 11 w 625"/>
                <a:gd name="T9" fmla="*/ 311 h 1406"/>
                <a:gd name="T10" fmla="*/ 11 w 625"/>
                <a:gd name="T11" fmla="*/ 433 h 1406"/>
                <a:gd name="T12" fmla="*/ 11 w 625"/>
                <a:gd name="T13" fmla="*/ 535 h 1406"/>
                <a:gd name="T14" fmla="*/ 0 w 625"/>
                <a:gd name="T15" fmla="*/ 596 h 1406"/>
                <a:gd name="T16" fmla="*/ 0 w 625"/>
                <a:gd name="T17" fmla="*/ 616 h 1406"/>
                <a:gd name="T18" fmla="*/ 11 w 625"/>
                <a:gd name="T19" fmla="*/ 678 h 1406"/>
                <a:gd name="T20" fmla="*/ 11 w 625"/>
                <a:gd name="T21" fmla="*/ 800 h 1406"/>
                <a:gd name="T22" fmla="*/ 11 w 625"/>
                <a:gd name="T23" fmla="*/ 902 h 1406"/>
                <a:gd name="T24" fmla="*/ 0 w 625"/>
                <a:gd name="T25" fmla="*/ 963 h 1406"/>
                <a:gd name="T26" fmla="*/ 0 w 625"/>
                <a:gd name="T27" fmla="*/ 983 h 1406"/>
                <a:gd name="T28" fmla="*/ 11 w 625"/>
                <a:gd name="T29" fmla="*/ 1044 h 1406"/>
                <a:gd name="T30" fmla="*/ 11 w 625"/>
                <a:gd name="T31" fmla="*/ 1167 h 1406"/>
                <a:gd name="T32" fmla="*/ 11 w 625"/>
                <a:gd name="T33" fmla="*/ 1269 h 1406"/>
                <a:gd name="T34" fmla="*/ 0 w 625"/>
                <a:gd name="T35" fmla="*/ 1330 h 1406"/>
                <a:gd name="T36" fmla="*/ 0 w 625"/>
                <a:gd name="T37" fmla="*/ 1350 h 1406"/>
                <a:gd name="T38" fmla="*/ 16 w 625"/>
                <a:gd name="T39" fmla="*/ 1396 h 1406"/>
                <a:gd name="T40" fmla="*/ 141 w 625"/>
                <a:gd name="T41" fmla="*/ 1396 h 1406"/>
                <a:gd name="T42" fmla="*/ 245 w 625"/>
                <a:gd name="T43" fmla="*/ 1396 h 1406"/>
                <a:gd name="T44" fmla="*/ 308 w 625"/>
                <a:gd name="T45" fmla="*/ 1406 h 1406"/>
                <a:gd name="T46" fmla="*/ 329 w 625"/>
                <a:gd name="T47" fmla="*/ 1406 h 1406"/>
                <a:gd name="T48" fmla="*/ 391 w 625"/>
                <a:gd name="T49" fmla="*/ 1396 h 1406"/>
                <a:gd name="T50" fmla="*/ 516 w 625"/>
                <a:gd name="T51" fmla="*/ 1396 h 1406"/>
                <a:gd name="T52" fmla="*/ 619 w 625"/>
                <a:gd name="T53" fmla="*/ 1396 h 1406"/>
                <a:gd name="T54" fmla="*/ 579 w 625"/>
                <a:gd name="T55" fmla="*/ 1396 h 1406"/>
                <a:gd name="T56" fmla="*/ 614 w 625"/>
                <a:gd name="T57" fmla="*/ 1318 h 1406"/>
                <a:gd name="T58" fmla="*/ 614 w 625"/>
                <a:gd name="T59" fmla="*/ 1216 h 1406"/>
                <a:gd name="T60" fmla="*/ 625 w 625"/>
                <a:gd name="T61" fmla="*/ 1155 h 1406"/>
                <a:gd name="T62" fmla="*/ 625 w 625"/>
                <a:gd name="T63" fmla="*/ 1134 h 1406"/>
                <a:gd name="T64" fmla="*/ 614 w 625"/>
                <a:gd name="T65" fmla="*/ 1073 h 1406"/>
                <a:gd name="T66" fmla="*/ 614 w 625"/>
                <a:gd name="T67" fmla="*/ 951 h 1406"/>
                <a:gd name="T68" fmla="*/ 614 w 625"/>
                <a:gd name="T69" fmla="*/ 849 h 1406"/>
                <a:gd name="T70" fmla="*/ 625 w 625"/>
                <a:gd name="T71" fmla="*/ 788 h 1406"/>
                <a:gd name="T72" fmla="*/ 625 w 625"/>
                <a:gd name="T73" fmla="*/ 768 h 1406"/>
                <a:gd name="T74" fmla="*/ 614 w 625"/>
                <a:gd name="T75" fmla="*/ 706 h 1406"/>
                <a:gd name="T76" fmla="*/ 614 w 625"/>
                <a:gd name="T77" fmla="*/ 584 h 1406"/>
                <a:gd name="T78" fmla="*/ 614 w 625"/>
                <a:gd name="T79" fmla="*/ 482 h 1406"/>
                <a:gd name="T80" fmla="*/ 625 w 625"/>
                <a:gd name="T81" fmla="*/ 421 h 1406"/>
                <a:gd name="T82" fmla="*/ 625 w 625"/>
                <a:gd name="T83" fmla="*/ 401 h 1406"/>
                <a:gd name="T84" fmla="*/ 614 w 625"/>
                <a:gd name="T85" fmla="*/ 340 h 1406"/>
                <a:gd name="T86" fmla="*/ 614 w 625"/>
                <a:gd name="T87" fmla="*/ 217 h 1406"/>
                <a:gd name="T88" fmla="*/ 614 w 625"/>
                <a:gd name="T89" fmla="*/ 116 h 1406"/>
                <a:gd name="T90" fmla="*/ 625 w 625"/>
                <a:gd name="T91" fmla="*/ 54 h 1406"/>
                <a:gd name="T92" fmla="*/ 607 w 625"/>
                <a:gd name="T93" fmla="*/ 10 h 1406"/>
                <a:gd name="T94" fmla="*/ 545 w 625"/>
                <a:gd name="T95" fmla="*/ 10 h 1406"/>
                <a:gd name="T96" fmla="*/ 482 w 625"/>
                <a:gd name="T97" fmla="*/ 0 h 1406"/>
                <a:gd name="T98" fmla="*/ 461 w 625"/>
                <a:gd name="T99" fmla="*/ 0 h 1406"/>
                <a:gd name="T100" fmla="*/ 399 w 625"/>
                <a:gd name="T101" fmla="*/ 10 h 1406"/>
                <a:gd name="T102" fmla="*/ 274 w 625"/>
                <a:gd name="T103" fmla="*/ 10 h 1406"/>
                <a:gd name="T104" fmla="*/ 169 w 625"/>
                <a:gd name="T105" fmla="*/ 10 h 1406"/>
                <a:gd name="T106" fmla="*/ 107 w 625"/>
                <a:gd name="T107" fmla="*/ 0 h 1406"/>
                <a:gd name="T108" fmla="*/ 86 w 625"/>
                <a:gd name="T109" fmla="*/ 0 h 1406"/>
                <a:gd name="T110" fmla="*/ 23 w 625"/>
                <a:gd name="T111" fmla="*/ 10 h 140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5" h="1406">
                  <a:moveTo>
                    <a:pt x="11" y="5"/>
                  </a:moveTo>
                  <a:lnTo>
                    <a:pt x="11" y="46"/>
                  </a:lnTo>
                  <a:lnTo>
                    <a:pt x="0" y="46"/>
                  </a:lnTo>
                  <a:lnTo>
                    <a:pt x="0" y="5"/>
                  </a:lnTo>
                  <a:lnTo>
                    <a:pt x="11" y="5"/>
                  </a:lnTo>
                  <a:close/>
                  <a:moveTo>
                    <a:pt x="11" y="66"/>
                  </a:moveTo>
                  <a:lnTo>
                    <a:pt x="11" y="107"/>
                  </a:lnTo>
                  <a:lnTo>
                    <a:pt x="0" y="107"/>
                  </a:lnTo>
                  <a:lnTo>
                    <a:pt x="0" y="66"/>
                  </a:lnTo>
                  <a:lnTo>
                    <a:pt x="11" y="66"/>
                  </a:lnTo>
                  <a:close/>
                  <a:moveTo>
                    <a:pt x="11" y="127"/>
                  </a:moveTo>
                  <a:lnTo>
                    <a:pt x="11" y="168"/>
                  </a:lnTo>
                  <a:lnTo>
                    <a:pt x="0" y="168"/>
                  </a:lnTo>
                  <a:lnTo>
                    <a:pt x="0" y="127"/>
                  </a:lnTo>
                  <a:lnTo>
                    <a:pt x="11" y="127"/>
                  </a:lnTo>
                  <a:close/>
                  <a:moveTo>
                    <a:pt x="11" y="189"/>
                  </a:moveTo>
                  <a:lnTo>
                    <a:pt x="11" y="229"/>
                  </a:lnTo>
                  <a:lnTo>
                    <a:pt x="0" y="229"/>
                  </a:lnTo>
                  <a:lnTo>
                    <a:pt x="0" y="189"/>
                  </a:lnTo>
                  <a:lnTo>
                    <a:pt x="11" y="189"/>
                  </a:lnTo>
                  <a:close/>
                  <a:moveTo>
                    <a:pt x="11" y="250"/>
                  </a:moveTo>
                  <a:lnTo>
                    <a:pt x="11" y="290"/>
                  </a:lnTo>
                  <a:lnTo>
                    <a:pt x="0" y="290"/>
                  </a:lnTo>
                  <a:lnTo>
                    <a:pt x="0" y="250"/>
                  </a:lnTo>
                  <a:lnTo>
                    <a:pt x="11" y="250"/>
                  </a:lnTo>
                  <a:close/>
                  <a:moveTo>
                    <a:pt x="11" y="311"/>
                  </a:moveTo>
                  <a:lnTo>
                    <a:pt x="11" y="352"/>
                  </a:lnTo>
                  <a:lnTo>
                    <a:pt x="0" y="352"/>
                  </a:lnTo>
                  <a:lnTo>
                    <a:pt x="0" y="311"/>
                  </a:lnTo>
                  <a:lnTo>
                    <a:pt x="11" y="311"/>
                  </a:lnTo>
                  <a:close/>
                  <a:moveTo>
                    <a:pt x="11" y="372"/>
                  </a:moveTo>
                  <a:lnTo>
                    <a:pt x="11" y="413"/>
                  </a:lnTo>
                  <a:lnTo>
                    <a:pt x="0" y="413"/>
                  </a:lnTo>
                  <a:lnTo>
                    <a:pt x="0" y="372"/>
                  </a:lnTo>
                  <a:lnTo>
                    <a:pt x="11" y="372"/>
                  </a:lnTo>
                  <a:close/>
                  <a:moveTo>
                    <a:pt x="11" y="433"/>
                  </a:moveTo>
                  <a:lnTo>
                    <a:pt x="11" y="474"/>
                  </a:lnTo>
                  <a:lnTo>
                    <a:pt x="0" y="474"/>
                  </a:lnTo>
                  <a:lnTo>
                    <a:pt x="0" y="433"/>
                  </a:lnTo>
                  <a:lnTo>
                    <a:pt x="11" y="433"/>
                  </a:lnTo>
                  <a:close/>
                  <a:moveTo>
                    <a:pt x="11" y="494"/>
                  </a:moveTo>
                  <a:lnTo>
                    <a:pt x="11" y="535"/>
                  </a:lnTo>
                  <a:lnTo>
                    <a:pt x="0" y="535"/>
                  </a:lnTo>
                  <a:lnTo>
                    <a:pt x="0" y="494"/>
                  </a:lnTo>
                  <a:lnTo>
                    <a:pt x="11" y="494"/>
                  </a:lnTo>
                  <a:close/>
                  <a:moveTo>
                    <a:pt x="11" y="555"/>
                  </a:moveTo>
                  <a:lnTo>
                    <a:pt x="11" y="596"/>
                  </a:lnTo>
                  <a:lnTo>
                    <a:pt x="0" y="596"/>
                  </a:lnTo>
                  <a:lnTo>
                    <a:pt x="0" y="555"/>
                  </a:lnTo>
                  <a:lnTo>
                    <a:pt x="11" y="555"/>
                  </a:lnTo>
                  <a:close/>
                  <a:moveTo>
                    <a:pt x="11" y="616"/>
                  </a:moveTo>
                  <a:lnTo>
                    <a:pt x="11" y="657"/>
                  </a:lnTo>
                  <a:lnTo>
                    <a:pt x="0" y="657"/>
                  </a:lnTo>
                  <a:lnTo>
                    <a:pt x="0" y="616"/>
                  </a:lnTo>
                  <a:lnTo>
                    <a:pt x="11" y="616"/>
                  </a:lnTo>
                  <a:close/>
                  <a:moveTo>
                    <a:pt x="11" y="678"/>
                  </a:moveTo>
                  <a:lnTo>
                    <a:pt x="11" y="718"/>
                  </a:lnTo>
                  <a:lnTo>
                    <a:pt x="0" y="718"/>
                  </a:lnTo>
                  <a:lnTo>
                    <a:pt x="0" y="678"/>
                  </a:lnTo>
                  <a:lnTo>
                    <a:pt x="11" y="678"/>
                  </a:lnTo>
                  <a:close/>
                  <a:moveTo>
                    <a:pt x="11" y="739"/>
                  </a:moveTo>
                  <a:lnTo>
                    <a:pt x="11" y="779"/>
                  </a:lnTo>
                  <a:lnTo>
                    <a:pt x="0" y="779"/>
                  </a:lnTo>
                  <a:lnTo>
                    <a:pt x="0" y="739"/>
                  </a:lnTo>
                  <a:lnTo>
                    <a:pt x="11" y="739"/>
                  </a:lnTo>
                  <a:close/>
                  <a:moveTo>
                    <a:pt x="11" y="800"/>
                  </a:moveTo>
                  <a:lnTo>
                    <a:pt x="11" y="841"/>
                  </a:lnTo>
                  <a:lnTo>
                    <a:pt x="0" y="841"/>
                  </a:lnTo>
                  <a:lnTo>
                    <a:pt x="0" y="800"/>
                  </a:lnTo>
                  <a:lnTo>
                    <a:pt x="11" y="800"/>
                  </a:lnTo>
                  <a:close/>
                  <a:moveTo>
                    <a:pt x="11" y="861"/>
                  </a:moveTo>
                  <a:lnTo>
                    <a:pt x="11" y="902"/>
                  </a:lnTo>
                  <a:lnTo>
                    <a:pt x="0" y="902"/>
                  </a:lnTo>
                  <a:lnTo>
                    <a:pt x="0" y="861"/>
                  </a:lnTo>
                  <a:lnTo>
                    <a:pt x="11" y="861"/>
                  </a:lnTo>
                  <a:close/>
                  <a:moveTo>
                    <a:pt x="11" y="922"/>
                  </a:moveTo>
                  <a:lnTo>
                    <a:pt x="11" y="963"/>
                  </a:lnTo>
                  <a:lnTo>
                    <a:pt x="0" y="963"/>
                  </a:lnTo>
                  <a:lnTo>
                    <a:pt x="0" y="922"/>
                  </a:lnTo>
                  <a:lnTo>
                    <a:pt x="11" y="922"/>
                  </a:lnTo>
                  <a:close/>
                  <a:moveTo>
                    <a:pt x="11" y="983"/>
                  </a:moveTo>
                  <a:lnTo>
                    <a:pt x="11" y="1024"/>
                  </a:lnTo>
                  <a:lnTo>
                    <a:pt x="0" y="1024"/>
                  </a:lnTo>
                  <a:lnTo>
                    <a:pt x="0" y="983"/>
                  </a:lnTo>
                  <a:lnTo>
                    <a:pt x="11" y="983"/>
                  </a:lnTo>
                  <a:close/>
                  <a:moveTo>
                    <a:pt x="11" y="1044"/>
                  </a:moveTo>
                  <a:lnTo>
                    <a:pt x="11" y="1085"/>
                  </a:lnTo>
                  <a:lnTo>
                    <a:pt x="0" y="1085"/>
                  </a:lnTo>
                  <a:lnTo>
                    <a:pt x="0" y="1044"/>
                  </a:lnTo>
                  <a:lnTo>
                    <a:pt x="11" y="1044"/>
                  </a:lnTo>
                  <a:close/>
                  <a:moveTo>
                    <a:pt x="11" y="1105"/>
                  </a:moveTo>
                  <a:lnTo>
                    <a:pt x="11" y="1146"/>
                  </a:lnTo>
                  <a:lnTo>
                    <a:pt x="0" y="1146"/>
                  </a:lnTo>
                  <a:lnTo>
                    <a:pt x="0" y="1105"/>
                  </a:lnTo>
                  <a:lnTo>
                    <a:pt x="11" y="1105"/>
                  </a:lnTo>
                  <a:close/>
                  <a:moveTo>
                    <a:pt x="11" y="1167"/>
                  </a:moveTo>
                  <a:lnTo>
                    <a:pt x="11" y="1207"/>
                  </a:lnTo>
                  <a:lnTo>
                    <a:pt x="0" y="1207"/>
                  </a:lnTo>
                  <a:lnTo>
                    <a:pt x="0" y="1167"/>
                  </a:lnTo>
                  <a:lnTo>
                    <a:pt x="11" y="1167"/>
                  </a:lnTo>
                  <a:close/>
                  <a:moveTo>
                    <a:pt x="11" y="1228"/>
                  </a:moveTo>
                  <a:lnTo>
                    <a:pt x="11" y="1269"/>
                  </a:lnTo>
                  <a:lnTo>
                    <a:pt x="0" y="1269"/>
                  </a:lnTo>
                  <a:lnTo>
                    <a:pt x="0" y="1228"/>
                  </a:lnTo>
                  <a:lnTo>
                    <a:pt x="11" y="1228"/>
                  </a:lnTo>
                  <a:close/>
                  <a:moveTo>
                    <a:pt x="11" y="1289"/>
                  </a:moveTo>
                  <a:lnTo>
                    <a:pt x="11" y="1330"/>
                  </a:lnTo>
                  <a:lnTo>
                    <a:pt x="0" y="1330"/>
                  </a:lnTo>
                  <a:lnTo>
                    <a:pt x="0" y="1289"/>
                  </a:lnTo>
                  <a:lnTo>
                    <a:pt x="11" y="1289"/>
                  </a:lnTo>
                  <a:close/>
                  <a:moveTo>
                    <a:pt x="11" y="1350"/>
                  </a:moveTo>
                  <a:lnTo>
                    <a:pt x="11" y="1391"/>
                  </a:lnTo>
                  <a:lnTo>
                    <a:pt x="0" y="1391"/>
                  </a:lnTo>
                  <a:lnTo>
                    <a:pt x="0" y="1350"/>
                  </a:lnTo>
                  <a:lnTo>
                    <a:pt x="11" y="1350"/>
                  </a:lnTo>
                  <a:close/>
                  <a:moveTo>
                    <a:pt x="16" y="1396"/>
                  </a:moveTo>
                  <a:lnTo>
                    <a:pt x="58" y="1396"/>
                  </a:lnTo>
                  <a:lnTo>
                    <a:pt x="58" y="1406"/>
                  </a:lnTo>
                  <a:lnTo>
                    <a:pt x="16" y="1406"/>
                  </a:lnTo>
                  <a:lnTo>
                    <a:pt x="16" y="1396"/>
                  </a:lnTo>
                  <a:close/>
                  <a:moveTo>
                    <a:pt x="79" y="1396"/>
                  </a:moveTo>
                  <a:lnTo>
                    <a:pt x="120" y="1396"/>
                  </a:lnTo>
                  <a:lnTo>
                    <a:pt x="120" y="1406"/>
                  </a:lnTo>
                  <a:lnTo>
                    <a:pt x="79" y="1406"/>
                  </a:lnTo>
                  <a:lnTo>
                    <a:pt x="79" y="1396"/>
                  </a:lnTo>
                  <a:close/>
                  <a:moveTo>
                    <a:pt x="141" y="1396"/>
                  </a:moveTo>
                  <a:lnTo>
                    <a:pt x="183" y="1396"/>
                  </a:lnTo>
                  <a:lnTo>
                    <a:pt x="183" y="1406"/>
                  </a:lnTo>
                  <a:lnTo>
                    <a:pt x="141" y="1406"/>
                  </a:lnTo>
                  <a:lnTo>
                    <a:pt x="141" y="1396"/>
                  </a:lnTo>
                  <a:close/>
                  <a:moveTo>
                    <a:pt x="204" y="1396"/>
                  </a:moveTo>
                  <a:lnTo>
                    <a:pt x="245" y="1396"/>
                  </a:lnTo>
                  <a:lnTo>
                    <a:pt x="245" y="1406"/>
                  </a:lnTo>
                  <a:lnTo>
                    <a:pt x="204" y="1406"/>
                  </a:lnTo>
                  <a:lnTo>
                    <a:pt x="204" y="1396"/>
                  </a:lnTo>
                  <a:close/>
                  <a:moveTo>
                    <a:pt x="266" y="1396"/>
                  </a:moveTo>
                  <a:lnTo>
                    <a:pt x="308" y="1396"/>
                  </a:lnTo>
                  <a:lnTo>
                    <a:pt x="308" y="1406"/>
                  </a:lnTo>
                  <a:lnTo>
                    <a:pt x="266" y="1406"/>
                  </a:lnTo>
                  <a:lnTo>
                    <a:pt x="266" y="1396"/>
                  </a:lnTo>
                  <a:close/>
                  <a:moveTo>
                    <a:pt x="329" y="1396"/>
                  </a:moveTo>
                  <a:lnTo>
                    <a:pt x="371" y="1396"/>
                  </a:lnTo>
                  <a:lnTo>
                    <a:pt x="371" y="1406"/>
                  </a:lnTo>
                  <a:lnTo>
                    <a:pt x="329" y="1406"/>
                  </a:lnTo>
                  <a:lnTo>
                    <a:pt x="329" y="1396"/>
                  </a:lnTo>
                  <a:close/>
                  <a:moveTo>
                    <a:pt x="391" y="1396"/>
                  </a:moveTo>
                  <a:lnTo>
                    <a:pt x="433" y="1396"/>
                  </a:lnTo>
                  <a:lnTo>
                    <a:pt x="433" y="1406"/>
                  </a:lnTo>
                  <a:lnTo>
                    <a:pt x="391" y="1406"/>
                  </a:lnTo>
                  <a:lnTo>
                    <a:pt x="391" y="1396"/>
                  </a:lnTo>
                  <a:close/>
                  <a:moveTo>
                    <a:pt x="454" y="1396"/>
                  </a:moveTo>
                  <a:lnTo>
                    <a:pt x="496" y="1396"/>
                  </a:lnTo>
                  <a:lnTo>
                    <a:pt x="496" y="1406"/>
                  </a:lnTo>
                  <a:lnTo>
                    <a:pt x="454" y="1406"/>
                  </a:lnTo>
                  <a:lnTo>
                    <a:pt x="454" y="1396"/>
                  </a:lnTo>
                  <a:close/>
                  <a:moveTo>
                    <a:pt x="516" y="1396"/>
                  </a:moveTo>
                  <a:lnTo>
                    <a:pt x="558" y="1396"/>
                  </a:lnTo>
                  <a:lnTo>
                    <a:pt x="558" y="1406"/>
                  </a:lnTo>
                  <a:lnTo>
                    <a:pt x="516" y="1406"/>
                  </a:lnTo>
                  <a:lnTo>
                    <a:pt x="516" y="1396"/>
                  </a:lnTo>
                  <a:close/>
                  <a:moveTo>
                    <a:pt x="579" y="1396"/>
                  </a:moveTo>
                  <a:lnTo>
                    <a:pt x="619" y="1396"/>
                  </a:lnTo>
                  <a:lnTo>
                    <a:pt x="614" y="1401"/>
                  </a:lnTo>
                  <a:lnTo>
                    <a:pt x="614" y="1399"/>
                  </a:lnTo>
                  <a:lnTo>
                    <a:pt x="625" y="1399"/>
                  </a:lnTo>
                  <a:lnTo>
                    <a:pt x="625" y="1406"/>
                  </a:lnTo>
                  <a:lnTo>
                    <a:pt x="579" y="1406"/>
                  </a:lnTo>
                  <a:lnTo>
                    <a:pt x="579" y="1396"/>
                  </a:lnTo>
                  <a:close/>
                  <a:moveTo>
                    <a:pt x="614" y="1379"/>
                  </a:moveTo>
                  <a:lnTo>
                    <a:pt x="614" y="1338"/>
                  </a:lnTo>
                  <a:lnTo>
                    <a:pt x="625" y="1338"/>
                  </a:lnTo>
                  <a:lnTo>
                    <a:pt x="625" y="1379"/>
                  </a:lnTo>
                  <a:lnTo>
                    <a:pt x="614" y="1379"/>
                  </a:lnTo>
                  <a:close/>
                  <a:moveTo>
                    <a:pt x="614" y="1318"/>
                  </a:moveTo>
                  <a:lnTo>
                    <a:pt x="614" y="1277"/>
                  </a:lnTo>
                  <a:lnTo>
                    <a:pt x="625" y="1277"/>
                  </a:lnTo>
                  <a:lnTo>
                    <a:pt x="625" y="1318"/>
                  </a:lnTo>
                  <a:lnTo>
                    <a:pt x="614" y="1318"/>
                  </a:lnTo>
                  <a:close/>
                  <a:moveTo>
                    <a:pt x="614" y="1257"/>
                  </a:moveTo>
                  <a:lnTo>
                    <a:pt x="614" y="1216"/>
                  </a:lnTo>
                  <a:lnTo>
                    <a:pt x="625" y="1216"/>
                  </a:lnTo>
                  <a:lnTo>
                    <a:pt x="625" y="1257"/>
                  </a:lnTo>
                  <a:lnTo>
                    <a:pt x="614" y="1257"/>
                  </a:lnTo>
                  <a:close/>
                  <a:moveTo>
                    <a:pt x="614" y="1195"/>
                  </a:moveTo>
                  <a:lnTo>
                    <a:pt x="614" y="1155"/>
                  </a:lnTo>
                  <a:lnTo>
                    <a:pt x="625" y="1155"/>
                  </a:lnTo>
                  <a:lnTo>
                    <a:pt x="625" y="1195"/>
                  </a:lnTo>
                  <a:lnTo>
                    <a:pt x="614" y="1195"/>
                  </a:lnTo>
                  <a:close/>
                  <a:moveTo>
                    <a:pt x="614" y="1134"/>
                  </a:moveTo>
                  <a:lnTo>
                    <a:pt x="614" y="1094"/>
                  </a:lnTo>
                  <a:lnTo>
                    <a:pt x="625" y="1094"/>
                  </a:lnTo>
                  <a:lnTo>
                    <a:pt x="625" y="1134"/>
                  </a:lnTo>
                  <a:lnTo>
                    <a:pt x="614" y="1134"/>
                  </a:lnTo>
                  <a:close/>
                  <a:moveTo>
                    <a:pt x="614" y="1073"/>
                  </a:moveTo>
                  <a:lnTo>
                    <a:pt x="614" y="1032"/>
                  </a:lnTo>
                  <a:lnTo>
                    <a:pt x="625" y="1032"/>
                  </a:lnTo>
                  <a:lnTo>
                    <a:pt x="625" y="1073"/>
                  </a:lnTo>
                  <a:lnTo>
                    <a:pt x="614" y="1073"/>
                  </a:lnTo>
                  <a:close/>
                  <a:moveTo>
                    <a:pt x="614" y="1012"/>
                  </a:moveTo>
                  <a:lnTo>
                    <a:pt x="614" y="971"/>
                  </a:lnTo>
                  <a:lnTo>
                    <a:pt x="625" y="971"/>
                  </a:lnTo>
                  <a:lnTo>
                    <a:pt x="625" y="1012"/>
                  </a:lnTo>
                  <a:lnTo>
                    <a:pt x="614" y="1012"/>
                  </a:lnTo>
                  <a:close/>
                  <a:moveTo>
                    <a:pt x="614" y="951"/>
                  </a:moveTo>
                  <a:lnTo>
                    <a:pt x="614" y="910"/>
                  </a:lnTo>
                  <a:lnTo>
                    <a:pt x="625" y="910"/>
                  </a:lnTo>
                  <a:lnTo>
                    <a:pt x="625" y="951"/>
                  </a:lnTo>
                  <a:lnTo>
                    <a:pt x="614" y="951"/>
                  </a:lnTo>
                  <a:close/>
                  <a:moveTo>
                    <a:pt x="614" y="890"/>
                  </a:moveTo>
                  <a:lnTo>
                    <a:pt x="614" y="849"/>
                  </a:lnTo>
                  <a:lnTo>
                    <a:pt x="625" y="849"/>
                  </a:lnTo>
                  <a:lnTo>
                    <a:pt x="625" y="890"/>
                  </a:lnTo>
                  <a:lnTo>
                    <a:pt x="614" y="890"/>
                  </a:lnTo>
                  <a:close/>
                  <a:moveTo>
                    <a:pt x="614" y="829"/>
                  </a:moveTo>
                  <a:lnTo>
                    <a:pt x="614" y="788"/>
                  </a:lnTo>
                  <a:lnTo>
                    <a:pt x="625" y="788"/>
                  </a:lnTo>
                  <a:lnTo>
                    <a:pt x="625" y="829"/>
                  </a:lnTo>
                  <a:lnTo>
                    <a:pt x="614" y="829"/>
                  </a:lnTo>
                  <a:close/>
                  <a:moveTo>
                    <a:pt x="614" y="768"/>
                  </a:moveTo>
                  <a:lnTo>
                    <a:pt x="614" y="727"/>
                  </a:lnTo>
                  <a:lnTo>
                    <a:pt x="625" y="727"/>
                  </a:lnTo>
                  <a:lnTo>
                    <a:pt x="625" y="768"/>
                  </a:lnTo>
                  <a:lnTo>
                    <a:pt x="614" y="768"/>
                  </a:lnTo>
                  <a:close/>
                  <a:moveTo>
                    <a:pt x="614" y="706"/>
                  </a:moveTo>
                  <a:lnTo>
                    <a:pt x="614" y="666"/>
                  </a:lnTo>
                  <a:lnTo>
                    <a:pt x="625" y="666"/>
                  </a:lnTo>
                  <a:lnTo>
                    <a:pt x="625" y="706"/>
                  </a:lnTo>
                  <a:lnTo>
                    <a:pt x="614" y="706"/>
                  </a:lnTo>
                  <a:close/>
                  <a:moveTo>
                    <a:pt x="614" y="645"/>
                  </a:moveTo>
                  <a:lnTo>
                    <a:pt x="614" y="605"/>
                  </a:lnTo>
                  <a:lnTo>
                    <a:pt x="625" y="605"/>
                  </a:lnTo>
                  <a:lnTo>
                    <a:pt x="625" y="645"/>
                  </a:lnTo>
                  <a:lnTo>
                    <a:pt x="614" y="645"/>
                  </a:lnTo>
                  <a:close/>
                  <a:moveTo>
                    <a:pt x="614" y="584"/>
                  </a:moveTo>
                  <a:lnTo>
                    <a:pt x="614" y="543"/>
                  </a:lnTo>
                  <a:lnTo>
                    <a:pt x="625" y="543"/>
                  </a:lnTo>
                  <a:lnTo>
                    <a:pt x="625" y="584"/>
                  </a:lnTo>
                  <a:lnTo>
                    <a:pt x="614" y="584"/>
                  </a:lnTo>
                  <a:close/>
                  <a:moveTo>
                    <a:pt x="614" y="523"/>
                  </a:moveTo>
                  <a:lnTo>
                    <a:pt x="614" y="482"/>
                  </a:lnTo>
                  <a:lnTo>
                    <a:pt x="625" y="482"/>
                  </a:lnTo>
                  <a:lnTo>
                    <a:pt x="625" y="523"/>
                  </a:lnTo>
                  <a:lnTo>
                    <a:pt x="614" y="523"/>
                  </a:lnTo>
                  <a:close/>
                  <a:moveTo>
                    <a:pt x="614" y="462"/>
                  </a:moveTo>
                  <a:lnTo>
                    <a:pt x="614" y="421"/>
                  </a:lnTo>
                  <a:lnTo>
                    <a:pt x="625" y="421"/>
                  </a:lnTo>
                  <a:lnTo>
                    <a:pt x="625" y="462"/>
                  </a:lnTo>
                  <a:lnTo>
                    <a:pt x="614" y="462"/>
                  </a:lnTo>
                  <a:close/>
                  <a:moveTo>
                    <a:pt x="614" y="401"/>
                  </a:moveTo>
                  <a:lnTo>
                    <a:pt x="614" y="360"/>
                  </a:lnTo>
                  <a:lnTo>
                    <a:pt x="625" y="360"/>
                  </a:lnTo>
                  <a:lnTo>
                    <a:pt x="625" y="401"/>
                  </a:lnTo>
                  <a:lnTo>
                    <a:pt x="614" y="401"/>
                  </a:lnTo>
                  <a:close/>
                  <a:moveTo>
                    <a:pt x="614" y="340"/>
                  </a:moveTo>
                  <a:lnTo>
                    <a:pt x="614" y="299"/>
                  </a:lnTo>
                  <a:lnTo>
                    <a:pt x="625" y="299"/>
                  </a:lnTo>
                  <a:lnTo>
                    <a:pt x="625" y="340"/>
                  </a:lnTo>
                  <a:lnTo>
                    <a:pt x="614" y="340"/>
                  </a:lnTo>
                  <a:close/>
                  <a:moveTo>
                    <a:pt x="614" y="279"/>
                  </a:moveTo>
                  <a:lnTo>
                    <a:pt x="614" y="238"/>
                  </a:lnTo>
                  <a:lnTo>
                    <a:pt x="625" y="238"/>
                  </a:lnTo>
                  <a:lnTo>
                    <a:pt x="625" y="279"/>
                  </a:lnTo>
                  <a:lnTo>
                    <a:pt x="614" y="279"/>
                  </a:lnTo>
                  <a:close/>
                  <a:moveTo>
                    <a:pt x="614" y="217"/>
                  </a:moveTo>
                  <a:lnTo>
                    <a:pt x="614" y="177"/>
                  </a:lnTo>
                  <a:lnTo>
                    <a:pt x="625" y="177"/>
                  </a:lnTo>
                  <a:lnTo>
                    <a:pt x="625" y="217"/>
                  </a:lnTo>
                  <a:lnTo>
                    <a:pt x="614" y="217"/>
                  </a:lnTo>
                  <a:close/>
                  <a:moveTo>
                    <a:pt x="614" y="156"/>
                  </a:moveTo>
                  <a:lnTo>
                    <a:pt x="614" y="116"/>
                  </a:lnTo>
                  <a:lnTo>
                    <a:pt x="625" y="116"/>
                  </a:lnTo>
                  <a:lnTo>
                    <a:pt x="625" y="156"/>
                  </a:lnTo>
                  <a:lnTo>
                    <a:pt x="614" y="156"/>
                  </a:lnTo>
                  <a:close/>
                  <a:moveTo>
                    <a:pt x="614" y="95"/>
                  </a:moveTo>
                  <a:lnTo>
                    <a:pt x="614" y="54"/>
                  </a:lnTo>
                  <a:lnTo>
                    <a:pt x="625" y="54"/>
                  </a:lnTo>
                  <a:lnTo>
                    <a:pt x="625" y="95"/>
                  </a:lnTo>
                  <a:lnTo>
                    <a:pt x="614" y="95"/>
                  </a:lnTo>
                  <a:close/>
                  <a:moveTo>
                    <a:pt x="614" y="34"/>
                  </a:moveTo>
                  <a:lnTo>
                    <a:pt x="614" y="5"/>
                  </a:lnTo>
                  <a:lnTo>
                    <a:pt x="619" y="10"/>
                  </a:lnTo>
                  <a:lnTo>
                    <a:pt x="607" y="10"/>
                  </a:lnTo>
                  <a:lnTo>
                    <a:pt x="607" y="0"/>
                  </a:lnTo>
                  <a:lnTo>
                    <a:pt x="625" y="0"/>
                  </a:lnTo>
                  <a:lnTo>
                    <a:pt x="625" y="34"/>
                  </a:lnTo>
                  <a:lnTo>
                    <a:pt x="614" y="34"/>
                  </a:lnTo>
                  <a:close/>
                  <a:moveTo>
                    <a:pt x="586" y="10"/>
                  </a:moveTo>
                  <a:lnTo>
                    <a:pt x="545" y="10"/>
                  </a:lnTo>
                  <a:lnTo>
                    <a:pt x="545" y="0"/>
                  </a:lnTo>
                  <a:lnTo>
                    <a:pt x="586" y="0"/>
                  </a:lnTo>
                  <a:lnTo>
                    <a:pt x="586" y="10"/>
                  </a:lnTo>
                  <a:close/>
                  <a:moveTo>
                    <a:pt x="524" y="10"/>
                  </a:moveTo>
                  <a:lnTo>
                    <a:pt x="482" y="10"/>
                  </a:lnTo>
                  <a:lnTo>
                    <a:pt x="482" y="0"/>
                  </a:lnTo>
                  <a:lnTo>
                    <a:pt x="524" y="0"/>
                  </a:lnTo>
                  <a:lnTo>
                    <a:pt x="524" y="10"/>
                  </a:lnTo>
                  <a:close/>
                  <a:moveTo>
                    <a:pt x="461" y="10"/>
                  </a:moveTo>
                  <a:lnTo>
                    <a:pt x="420" y="10"/>
                  </a:lnTo>
                  <a:lnTo>
                    <a:pt x="420" y="0"/>
                  </a:lnTo>
                  <a:lnTo>
                    <a:pt x="461" y="0"/>
                  </a:lnTo>
                  <a:lnTo>
                    <a:pt x="461" y="10"/>
                  </a:lnTo>
                  <a:close/>
                  <a:moveTo>
                    <a:pt x="399" y="10"/>
                  </a:moveTo>
                  <a:lnTo>
                    <a:pt x="357" y="10"/>
                  </a:lnTo>
                  <a:lnTo>
                    <a:pt x="357" y="0"/>
                  </a:lnTo>
                  <a:lnTo>
                    <a:pt x="399" y="0"/>
                  </a:lnTo>
                  <a:lnTo>
                    <a:pt x="399" y="10"/>
                  </a:lnTo>
                  <a:close/>
                  <a:moveTo>
                    <a:pt x="336" y="10"/>
                  </a:moveTo>
                  <a:lnTo>
                    <a:pt x="295" y="10"/>
                  </a:lnTo>
                  <a:lnTo>
                    <a:pt x="295" y="0"/>
                  </a:lnTo>
                  <a:lnTo>
                    <a:pt x="336" y="0"/>
                  </a:lnTo>
                  <a:lnTo>
                    <a:pt x="336" y="10"/>
                  </a:lnTo>
                  <a:close/>
                  <a:moveTo>
                    <a:pt x="274" y="10"/>
                  </a:moveTo>
                  <a:lnTo>
                    <a:pt x="232" y="10"/>
                  </a:lnTo>
                  <a:lnTo>
                    <a:pt x="232" y="0"/>
                  </a:lnTo>
                  <a:lnTo>
                    <a:pt x="274" y="0"/>
                  </a:lnTo>
                  <a:lnTo>
                    <a:pt x="274" y="10"/>
                  </a:lnTo>
                  <a:close/>
                  <a:moveTo>
                    <a:pt x="211" y="10"/>
                  </a:moveTo>
                  <a:lnTo>
                    <a:pt x="169" y="10"/>
                  </a:lnTo>
                  <a:lnTo>
                    <a:pt x="169" y="0"/>
                  </a:lnTo>
                  <a:lnTo>
                    <a:pt x="211" y="0"/>
                  </a:lnTo>
                  <a:lnTo>
                    <a:pt x="211" y="10"/>
                  </a:lnTo>
                  <a:close/>
                  <a:moveTo>
                    <a:pt x="149" y="10"/>
                  </a:moveTo>
                  <a:lnTo>
                    <a:pt x="107" y="10"/>
                  </a:lnTo>
                  <a:lnTo>
                    <a:pt x="107" y="0"/>
                  </a:lnTo>
                  <a:lnTo>
                    <a:pt x="149" y="0"/>
                  </a:lnTo>
                  <a:lnTo>
                    <a:pt x="149" y="10"/>
                  </a:lnTo>
                  <a:close/>
                  <a:moveTo>
                    <a:pt x="86" y="10"/>
                  </a:moveTo>
                  <a:lnTo>
                    <a:pt x="44" y="10"/>
                  </a:lnTo>
                  <a:lnTo>
                    <a:pt x="44" y="0"/>
                  </a:lnTo>
                  <a:lnTo>
                    <a:pt x="86" y="0"/>
                  </a:lnTo>
                  <a:lnTo>
                    <a:pt x="86" y="10"/>
                  </a:lnTo>
                  <a:close/>
                  <a:moveTo>
                    <a:pt x="23" y="10"/>
                  </a:moveTo>
                  <a:lnTo>
                    <a:pt x="6" y="10"/>
                  </a:lnTo>
                  <a:lnTo>
                    <a:pt x="6" y="0"/>
                  </a:lnTo>
                  <a:lnTo>
                    <a:pt x="23" y="0"/>
                  </a:lnTo>
                  <a:lnTo>
                    <a:pt x="23" y="10"/>
                  </a:lnTo>
                  <a:close/>
                </a:path>
              </a:pathLst>
            </a:custGeom>
            <a:solidFill>
              <a:srgbClr val="7f7f7f"/>
            </a:solidFill>
            <a:ln w="0" cap="flat">
              <a:solidFill>
                <a:srgbClr val="7f7f7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>
            <a:xfrm>
              <a:off x="6084" y="1059"/>
              <a:ext cx="213" cy="269"/>
            </a:xfrm>
            <a:custGeom>
              <a:avLst/>
              <a:gdLst>
                <a:gd name="T0" fmla="*/ 458 w 491"/>
                <a:gd name="T1" fmla="*/ 250 h 633"/>
                <a:gd name="T2" fmla="*/ 426 w 491"/>
                <a:gd name="T3" fmla="*/ 250 h 633"/>
                <a:gd name="T4" fmla="*/ 426 w 491"/>
                <a:gd name="T5" fmla="*/ 190 h 633"/>
                <a:gd name="T6" fmla="*/ 253 w 491"/>
                <a:gd name="T7" fmla="*/ 0 h 633"/>
                <a:gd name="T8" fmla="*/ 238 w 491"/>
                <a:gd name="T9" fmla="*/ 0 h 633"/>
                <a:gd name="T10" fmla="*/ 65 w 491"/>
                <a:gd name="T11" fmla="*/ 190 h 633"/>
                <a:gd name="T12" fmla="*/ 65 w 491"/>
                <a:gd name="T13" fmla="*/ 250 h 633"/>
                <a:gd name="T14" fmla="*/ 33 w 491"/>
                <a:gd name="T15" fmla="*/ 250 h 633"/>
                <a:gd name="T16" fmla="*/ 0 w 491"/>
                <a:gd name="T17" fmla="*/ 282 h 633"/>
                <a:gd name="T18" fmla="*/ 0 w 491"/>
                <a:gd name="T19" fmla="*/ 601 h 633"/>
                <a:gd name="T20" fmla="*/ 33 w 491"/>
                <a:gd name="T21" fmla="*/ 633 h 633"/>
                <a:gd name="T22" fmla="*/ 458 w 491"/>
                <a:gd name="T23" fmla="*/ 633 h 633"/>
                <a:gd name="T24" fmla="*/ 491 w 491"/>
                <a:gd name="T25" fmla="*/ 601 h 633"/>
                <a:gd name="T26" fmla="*/ 491 w 491"/>
                <a:gd name="T27" fmla="*/ 282 h 633"/>
                <a:gd name="T28" fmla="*/ 458 w 491"/>
                <a:gd name="T29" fmla="*/ 250 h 633"/>
                <a:gd name="T30" fmla="*/ 270 w 491"/>
                <a:gd name="T31" fmla="*/ 438 h 633"/>
                <a:gd name="T32" fmla="*/ 270 w 491"/>
                <a:gd name="T33" fmla="*/ 570 h 633"/>
                <a:gd name="T34" fmla="*/ 223 w 491"/>
                <a:gd name="T35" fmla="*/ 570 h 633"/>
                <a:gd name="T36" fmla="*/ 223 w 491"/>
                <a:gd name="T37" fmla="*/ 438 h 633"/>
                <a:gd name="T38" fmla="*/ 190 w 491"/>
                <a:gd name="T39" fmla="*/ 389 h 633"/>
                <a:gd name="T40" fmla="*/ 246 w 491"/>
                <a:gd name="T41" fmla="*/ 333 h 633"/>
                <a:gd name="T42" fmla="*/ 302 w 491"/>
                <a:gd name="T43" fmla="*/ 389 h 633"/>
                <a:gd name="T44" fmla="*/ 270 w 491"/>
                <a:gd name="T45" fmla="*/ 438 h 633"/>
                <a:gd name="T46" fmla="*/ 367 w 491"/>
                <a:gd name="T47" fmla="*/ 250 h 633"/>
                <a:gd name="T48" fmla="*/ 124 w 491"/>
                <a:gd name="T49" fmla="*/ 250 h 633"/>
                <a:gd name="T50" fmla="*/ 124 w 491"/>
                <a:gd name="T51" fmla="*/ 190 h 633"/>
                <a:gd name="T52" fmla="*/ 238 w 491"/>
                <a:gd name="T53" fmla="*/ 56 h 633"/>
                <a:gd name="T54" fmla="*/ 253 w 491"/>
                <a:gd name="T55" fmla="*/ 56 h 633"/>
                <a:gd name="T56" fmla="*/ 367 w 491"/>
                <a:gd name="T57" fmla="*/ 190 h 633"/>
                <a:gd name="T58" fmla="*/ 367 w 491"/>
                <a:gd name="T59" fmla="*/ 250 h 6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1" h="633">
                  <a:moveTo>
                    <a:pt x="458" y="250"/>
                  </a:moveTo>
                  <a:lnTo>
                    <a:pt x="426" y="250"/>
                  </a:lnTo>
                  <a:lnTo>
                    <a:pt x="426" y="190"/>
                  </a:lnTo>
                  <a:cubicBezTo>
                    <a:pt x="426" y="65"/>
                    <a:pt x="346" y="0"/>
                    <a:pt x="253" y="0"/>
                  </a:cubicBezTo>
                  <a:lnTo>
                    <a:pt x="238" y="0"/>
                  </a:lnTo>
                  <a:cubicBezTo>
                    <a:pt x="143" y="0"/>
                    <a:pt x="65" y="63"/>
                    <a:pt x="65" y="190"/>
                  </a:cubicBezTo>
                  <a:lnTo>
                    <a:pt x="65" y="250"/>
                  </a:lnTo>
                  <a:lnTo>
                    <a:pt x="33" y="250"/>
                  </a:lnTo>
                  <a:cubicBezTo>
                    <a:pt x="19" y="250"/>
                    <a:pt x="0" y="268"/>
                    <a:pt x="0" y="282"/>
                  </a:cubicBezTo>
                  <a:lnTo>
                    <a:pt x="0" y="601"/>
                  </a:lnTo>
                  <a:cubicBezTo>
                    <a:pt x="0" y="614"/>
                    <a:pt x="19" y="633"/>
                    <a:pt x="33" y="633"/>
                  </a:cubicBezTo>
                  <a:lnTo>
                    <a:pt x="458" y="633"/>
                  </a:lnTo>
                  <a:cubicBezTo>
                    <a:pt x="472" y="633"/>
                    <a:pt x="491" y="614"/>
                    <a:pt x="491" y="601"/>
                  </a:cubicBezTo>
                  <a:lnTo>
                    <a:pt x="491" y="282"/>
                  </a:lnTo>
                  <a:cubicBezTo>
                    <a:pt x="491" y="268"/>
                    <a:pt x="472" y="250"/>
                    <a:pt x="458" y="250"/>
                  </a:cubicBezTo>
                  <a:close/>
                  <a:moveTo>
                    <a:pt x="270" y="438"/>
                  </a:moveTo>
                  <a:lnTo>
                    <a:pt x="270" y="570"/>
                  </a:lnTo>
                  <a:lnTo>
                    <a:pt x="223" y="570"/>
                  </a:lnTo>
                  <a:lnTo>
                    <a:pt x="223" y="438"/>
                  </a:lnTo>
                  <a:cubicBezTo>
                    <a:pt x="204" y="429"/>
                    <a:pt x="190" y="411"/>
                    <a:pt x="190" y="389"/>
                  </a:cubicBezTo>
                  <a:cubicBezTo>
                    <a:pt x="190" y="358"/>
                    <a:pt x="216" y="333"/>
                    <a:pt x="246" y="333"/>
                  </a:cubicBezTo>
                  <a:cubicBezTo>
                    <a:pt x="277" y="333"/>
                    <a:pt x="302" y="358"/>
                    <a:pt x="302" y="389"/>
                  </a:cubicBezTo>
                  <a:cubicBezTo>
                    <a:pt x="301" y="409"/>
                    <a:pt x="289" y="428"/>
                    <a:pt x="270" y="438"/>
                  </a:cubicBezTo>
                  <a:close/>
                  <a:moveTo>
                    <a:pt x="367" y="250"/>
                  </a:moveTo>
                  <a:lnTo>
                    <a:pt x="124" y="250"/>
                  </a:lnTo>
                  <a:lnTo>
                    <a:pt x="124" y="190"/>
                  </a:lnTo>
                  <a:cubicBezTo>
                    <a:pt x="124" y="111"/>
                    <a:pt x="167" y="56"/>
                    <a:pt x="238" y="56"/>
                  </a:cubicBezTo>
                  <a:lnTo>
                    <a:pt x="253" y="56"/>
                  </a:lnTo>
                  <a:cubicBezTo>
                    <a:pt x="326" y="56"/>
                    <a:pt x="367" y="111"/>
                    <a:pt x="367" y="190"/>
                  </a:cubicBezTo>
                  <a:lnTo>
                    <a:pt x="367" y="250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>
            <a:xfrm>
              <a:off x="6116" y="1182"/>
              <a:ext cx="149" cy="14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>
            <a:xfrm>
              <a:off x="6110" y="1191"/>
              <a:ext cx="229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000" b="0" i="0" u="none" strike="noStrike" cap="none" normalizeH="0" baseline="0">
                  <a:solidFill>
                    <a:srgbClr val="ffffff"/>
                  </a:solidFill>
                  <a:effectLst/>
                  <a:latin typeface="Segoe UI Semibold"/>
                </a:rPr>
                <a:t>NSG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Line 86"/>
            <p:cNvSpPr>
              <a:spLocks noChangeShapeType="1"/>
            </p:cNvSpPr>
            <p:nvPr/>
          </p:nvSpPr>
          <p:spPr>
            <a:xfrm flipV="1">
              <a:off x="6440" y="1759"/>
              <a:ext cx="160" cy="3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6590" y="1722"/>
              <a:ext cx="79" cy="76"/>
            </a:xfrm>
            <a:custGeom>
              <a:avLst/>
              <a:gdLst>
                <a:gd name="T0" fmla="*/ 0 w 79"/>
                <a:gd name="T1" fmla="*/ 0 h 76"/>
                <a:gd name="T2" fmla="*/ 79 w 79"/>
                <a:gd name="T3" fmla="*/ 37 h 76"/>
                <a:gd name="T4" fmla="*/ 1 w 79"/>
                <a:gd name="T5" fmla="*/ 76 h 76"/>
                <a:gd name="T6" fmla="*/ 0 w 79"/>
                <a:gd name="T7" fmla="*/ 0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6">
                  <a:moveTo>
                    <a:pt x="0" y="0"/>
                  </a:moveTo>
                  <a:lnTo>
                    <a:pt x="79" y="37"/>
                  </a:lnTo>
                  <a:lnTo>
                    <a:pt x="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89" name="Line 88"/>
            <p:cNvSpPr>
              <a:spLocks noChangeShapeType="1"/>
            </p:cNvSpPr>
            <p:nvPr/>
          </p:nvSpPr>
          <p:spPr>
            <a:xfrm flipV="1">
              <a:off x="6440" y="1380"/>
              <a:ext cx="198" cy="382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6599" y="1320"/>
              <a:ext cx="70" cy="85"/>
            </a:xfrm>
            <a:custGeom>
              <a:avLst/>
              <a:gdLst>
                <a:gd name="T0" fmla="*/ 0 w 70"/>
                <a:gd name="T1" fmla="*/ 51 h 85"/>
                <a:gd name="T2" fmla="*/ 70 w 70"/>
                <a:gd name="T3" fmla="*/ 0 h 85"/>
                <a:gd name="T4" fmla="*/ 69 w 70"/>
                <a:gd name="T5" fmla="*/ 85 h 85"/>
                <a:gd name="T6" fmla="*/ 0 w 70"/>
                <a:gd name="T7" fmla="*/ 51 h 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85">
                  <a:moveTo>
                    <a:pt x="0" y="51"/>
                  </a:moveTo>
                  <a:lnTo>
                    <a:pt x="70" y="0"/>
                  </a:lnTo>
                  <a:lnTo>
                    <a:pt x="69" y="8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>
            <a:xfrm>
              <a:off x="6440" y="1762"/>
              <a:ext cx="197" cy="375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6598" y="2111"/>
              <a:ext cx="71" cy="86"/>
            </a:xfrm>
            <a:custGeom>
              <a:avLst/>
              <a:gdLst>
                <a:gd name="T0" fmla="*/ 70 w 71"/>
                <a:gd name="T1" fmla="*/ 0 h 86"/>
                <a:gd name="T2" fmla="*/ 71 w 71"/>
                <a:gd name="T3" fmla="*/ 86 h 86"/>
                <a:gd name="T4" fmla="*/ 0 w 71"/>
                <a:gd name="T5" fmla="*/ 35 h 86"/>
                <a:gd name="T6" fmla="*/ 70 w 71"/>
                <a:gd name="T7" fmla="*/ 0 h 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6">
                  <a:moveTo>
                    <a:pt x="70" y="0"/>
                  </a:moveTo>
                  <a:lnTo>
                    <a:pt x="71" y="86"/>
                  </a:lnTo>
                  <a:lnTo>
                    <a:pt x="0" y="3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>
            <a:xfrm>
              <a:off x="6027" y="1567"/>
              <a:ext cx="400" cy="392"/>
            </a:xfrm>
            <a:custGeom>
              <a:avLst/>
              <a:gdLst>
                <a:gd name="T0" fmla="*/ 895 w 921"/>
                <a:gd name="T1" fmla="*/ 400 h 922"/>
                <a:gd name="T2" fmla="*/ 521 w 921"/>
                <a:gd name="T3" fmla="*/ 26 h 922"/>
                <a:gd name="T4" fmla="*/ 460 w 921"/>
                <a:gd name="T5" fmla="*/ 0 h 922"/>
                <a:gd name="T6" fmla="*/ 400 w 921"/>
                <a:gd name="T7" fmla="*/ 26 h 922"/>
                <a:gd name="T8" fmla="*/ 25 w 921"/>
                <a:gd name="T9" fmla="*/ 400 h 922"/>
                <a:gd name="T10" fmla="*/ 0 w 921"/>
                <a:gd name="T11" fmla="*/ 461 h 922"/>
                <a:gd name="T12" fmla="*/ 25 w 921"/>
                <a:gd name="T13" fmla="*/ 522 h 922"/>
                <a:gd name="T14" fmla="*/ 400 w 921"/>
                <a:gd name="T15" fmla="*/ 896 h 922"/>
                <a:gd name="T16" fmla="*/ 460 w 921"/>
                <a:gd name="T17" fmla="*/ 922 h 922"/>
                <a:gd name="T18" fmla="*/ 521 w 921"/>
                <a:gd name="T19" fmla="*/ 896 h 922"/>
                <a:gd name="T20" fmla="*/ 895 w 921"/>
                <a:gd name="T21" fmla="*/ 522 h 922"/>
                <a:gd name="T22" fmla="*/ 921 w 921"/>
                <a:gd name="T23" fmla="*/ 461 h 922"/>
                <a:gd name="T24" fmla="*/ 895 w 921"/>
                <a:gd name="T25" fmla="*/ 400 h 922"/>
                <a:gd name="T26" fmla="*/ 717 w 921"/>
                <a:gd name="T27" fmla="*/ 575 h 922"/>
                <a:gd name="T28" fmla="*/ 717 w 921"/>
                <a:gd name="T29" fmla="*/ 490 h 922"/>
                <a:gd name="T30" fmla="*/ 589 w 921"/>
                <a:gd name="T31" fmla="*/ 490 h 922"/>
                <a:gd name="T32" fmla="*/ 497 w 921"/>
                <a:gd name="T33" fmla="*/ 582 h 922"/>
                <a:gd name="T34" fmla="*/ 497 w 921"/>
                <a:gd name="T35" fmla="*/ 668 h 922"/>
                <a:gd name="T36" fmla="*/ 543 w 921"/>
                <a:gd name="T37" fmla="*/ 742 h 922"/>
                <a:gd name="T38" fmla="*/ 460 w 921"/>
                <a:gd name="T39" fmla="*/ 824 h 922"/>
                <a:gd name="T40" fmla="*/ 378 w 921"/>
                <a:gd name="T41" fmla="*/ 742 h 922"/>
                <a:gd name="T42" fmla="*/ 424 w 921"/>
                <a:gd name="T43" fmla="*/ 668 h 922"/>
                <a:gd name="T44" fmla="*/ 424 w 921"/>
                <a:gd name="T45" fmla="*/ 584 h 922"/>
                <a:gd name="T46" fmla="*/ 332 w 921"/>
                <a:gd name="T47" fmla="*/ 492 h 922"/>
                <a:gd name="T48" fmla="*/ 203 w 921"/>
                <a:gd name="T49" fmla="*/ 492 h 922"/>
                <a:gd name="T50" fmla="*/ 203 w 921"/>
                <a:gd name="T51" fmla="*/ 578 h 922"/>
                <a:gd name="T52" fmla="*/ 82 w 921"/>
                <a:gd name="T53" fmla="*/ 457 h 922"/>
                <a:gd name="T54" fmla="*/ 203 w 921"/>
                <a:gd name="T55" fmla="*/ 336 h 922"/>
                <a:gd name="T56" fmla="*/ 203 w 921"/>
                <a:gd name="T57" fmla="*/ 421 h 922"/>
                <a:gd name="T58" fmla="*/ 332 w 921"/>
                <a:gd name="T59" fmla="*/ 421 h 922"/>
                <a:gd name="T60" fmla="*/ 424 w 921"/>
                <a:gd name="T61" fmla="*/ 329 h 922"/>
                <a:gd name="T62" fmla="*/ 424 w 921"/>
                <a:gd name="T63" fmla="*/ 206 h 922"/>
                <a:gd name="T64" fmla="*/ 339 w 921"/>
                <a:gd name="T65" fmla="*/ 206 h 922"/>
                <a:gd name="T66" fmla="*/ 460 w 921"/>
                <a:gd name="T67" fmla="*/ 85 h 922"/>
                <a:gd name="T68" fmla="*/ 582 w 921"/>
                <a:gd name="T69" fmla="*/ 206 h 922"/>
                <a:gd name="T70" fmla="*/ 497 w 921"/>
                <a:gd name="T71" fmla="*/ 206 h 922"/>
                <a:gd name="T72" fmla="*/ 497 w 921"/>
                <a:gd name="T73" fmla="*/ 329 h 922"/>
                <a:gd name="T74" fmla="*/ 589 w 921"/>
                <a:gd name="T75" fmla="*/ 421 h 922"/>
                <a:gd name="T76" fmla="*/ 717 w 921"/>
                <a:gd name="T77" fmla="*/ 421 h 922"/>
                <a:gd name="T78" fmla="*/ 717 w 921"/>
                <a:gd name="T79" fmla="*/ 334 h 922"/>
                <a:gd name="T80" fmla="*/ 839 w 921"/>
                <a:gd name="T81" fmla="*/ 455 h 922"/>
                <a:gd name="T82" fmla="*/ 717 w 921"/>
                <a:gd name="T83" fmla="*/ 575 h 9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1" h="922">
                  <a:moveTo>
                    <a:pt x="895" y="400"/>
                  </a:moveTo>
                  <a:lnTo>
                    <a:pt x="521" y="26"/>
                  </a:lnTo>
                  <a:cubicBezTo>
                    <a:pt x="504" y="9"/>
                    <a:pt x="484" y="0"/>
                    <a:pt x="460" y="0"/>
                  </a:cubicBezTo>
                  <a:cubicBezTo>
                    <a:pt x="438" y="0"/>
                    <a:pt x="416" y="9"/>
                    <a:pt x="400" y="26"/>
                  </a:cubicBezTo>
                  <a:lnTo>
                    <a:pt x="25" y="400"/>
                  </a:lnTo>
                  <a:cubicBezTo>
                    <a:pt x="9" y="417"/>
                    <a:pt x="0" y="437"/>
                    <a:pt x="0" y="461"/>
                  </a:cubicBezTo>
                  <a:cubicBezTo>
                    <a:pt x="0" y="483"/>
                    <a:pt x="9" y="505"/>
                    <a:pt x="25" y="522"/>
                  </a:cubicBezTo>
                  <a:lnTo>
                    <a:pt x="400" y="896"/>
                  </a:lnTo>
                  <a:cubicBezTo>
                    <a:pt x="416" y="913"/>
                    <a:pt x="437" y="922"/>
                    <a:pt x="460" y="922"/>
                  </a:cubicBezTo>
                  <a:cubicBezTo>
                    <a:pt x="482" y="922"/>
                    <a:pt x="504" y="913"/>
                    <a:pt x="521" y="896"/>
                  </a:cubicBezTo>
                  <a:lnTo>
                    <a:pt x="895" y="522"/>
                  </a:lnTo>
                  <a:cubicBezTo>
                    <a:pt x="912" y="505"/>
                    <a:pt x="921" y="485"/>
                    <a:pt x="921" y="461"/>
                  </a:cubicBezTo>
                  <a:cubicBezTo>
                    <a:pt x="919" y="437"/>
                    <a:pt x="910" y="415"/>
                    <a:pt x="895" y="400"/>
                  </a:cubicBezTo>
                  <a:close/>
                  <a:moveTo>
                    <a:pt x="717" y="575"/>
                  </a:moveTo>
                  <a:lnTo>
                    <a:pt x="717" y="490"/>
                  </a:lnTo>
                  <a:lnTo>
                    <a:pt x="589" y="490"/>
                  </a:lnTo>
                  <a:cubicBezTo>
                    <a:pt x="576" y="534"/>
                    <a:pt x="541" y="569"/>
                    <a:pt x="497" y="582"/>
                  </a:cubicBezTo>
                  <a:lnTo>
                    <a:pt x="497" y="668"/>
                  </a:lnTo>
                  <a:cubicBezTo>
                    <a:pt x="515" y="681"/>
                    <a:pt x="543" y="711"/>
                    <a:pt x="543" y="742"/>
                  </a:cubicBezTo>
                  <a:cubicBezTo>
                    <a:pt x="543" y="788"/>
                    <a:pt x="506" y="824"/>
                    <a:pt x="460" y="824"/>
                  </a:cubicBezTo>
                  <a:cubicBezTo>
                    <a:pt x="414" y="824"/>
                    <a:pt x="378" y="788"/>
                    <a:pt x="378" y="742"/>
                  </a:cubicBezTo>
                  <a:cubicBezTo>
                    <a:pt x="378" y="709"/>
                    <a:pt x="405" y="681"/>
                    <a:pt x="424" y="668"/>
                  </a:cubicBezTo>
                  <a:lnTo>
                    <a:pt x="424" y="584"/>
                  </a:lnTo>
                  <a:cubicBezTo>
                    <a:pt x="380" y="571"/>
                    <a:pt x="345" y="536"/>
                    <a:pt x="332" y="492"/>
                  </a:cubicBezTo>
                  <a:lnTo>
                    <a:pt x="203" y="492"/>
                  </a:lnTo>
                  <a:lnTo>
                    <a:pt x="203" y="578"/>
                  </a:lnTo>
                  <a:lnTo>
                    <a:pt x="82" y="457"/>
                  </a:lnTo>
                  <a:lnTo>
                    <a:pt x="203" y="336"/>
                  </a:lnTo>
                  <a:lnTo>
                    <a:pt x="203" y="421"/>
                  </a:lnTo>
                  <a:lnTo>
                    <a:pt x="332" y="421"/>
                  </a:lnTo>
                  <a:cubicBezTo>
                    <a:pt x="345" y="376"/>
                    <a:pt x="380" y="342"/>
                    <a:pt x="424" y="329"/>
                  </a:cubicBezTo>
                  <a:lnTo>
                    <a:pt x="424" y="206"/>
                  </a:lnTo>
                  <a:lnTo>
                    <a:pt x="339" y="206"/>
                  </a:lnTo>
                  <a:lnTo>
                    <a:pt x="460" y="85"/>
                  </a:lnTo>
                  <a:lnTo>
                    <a:pt x="582" y="206"/>
                  </a:lnTo>
                  <a:lnTo>
                    <a:pt x="497" y="206"/>
                  </a:lnTo>
                  <a:lnTo>
                    <a:pt x="497" y="329"/>
                  </a:lnTo>
                  <a:cubicBezTo>
                    <a:pt x="541" y="342"/>
                    <a:pt x="576" y="376"/>
                    <a:pt x="589" y="421"/>
                  </a:cubicBezTo>
                  <a:lnTo>
                    <a:pt x="717" y="421"/>
                  </a:lnTo>
                  <a:lnTo>
                    <a:pt x="717" y="334"/>
                  </a:lnTo>
                  <a:lnTo>
                    <a:pt x="839" y="455"/>
                  </a:lnTo>
                  <a:lnTo>
                    <a:pt x="717" y="575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>
            <a:xfrm>
              <a:off x="6185" y="1718"/>
              <a:ext cx="84" cy="83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>
            <a:xfrm>
              <a:off x="4525" y="1025"/>
              <a:ext cx="1290" cy="15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>
            <a:xfrm>
              <a:off x="4525" y="1025"/>
              <a:ext cx="1290" cy="1518"/>
            </a:xfrm>
            <a:prstGeom prst="rect">
              <a:avLst/>
            </a:prstGeom>
            <a:noFill/>
            <a:ln w="4763" cap="sq">
              <a:solidFill>
                <a:srgbClr val="d8d8d8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>
            <a:xfrm>
              <a:off x="5339" y="1247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79 h 112"/>
                <a:gd name="T12" fmla="*/ 91 w 171"/>
                <a:gd name="T13" fmla="*/ 97 h 112"/>
                <a:gd name="T14" fmla="*/ 91 w 171"/>
                <a:gd name="T15" fmla="*/ 61 h 112"/>
                <a:gd name="T16" fmla="*/ 123 w 171"/>
                <a:gd name="T17" fmla="*/ 43 h 112"/>
                <a:gd name="T18" fmla="*/ 123 w 171"/>
                <a:gd name="T19" fmla="*/ 79 h 112"/>
                <a:gd name="T20" fmla="*/ 88 w 171"/>
                <a:gd name="T21" fmla="*/ 20 h 112"/>
                <a:gd name="T22" fmla="*/ 121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79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>
            <a:xfrm>
              <a:off x="5190" y="1163"/>
              <a:ext cx="454" cy="355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90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80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3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90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90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80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quadBezTo>
                    <a:pt x="433" y="686"/>
                    <a:pt x="434" y="685"/>
                  </a:quad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3"/>
                  </a:lnTo>
                  <a:lnTo>
                    <a:pt x="478" y="763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cubicBezTo>
                    <a:pt x="520" y="686"/>
                    <a:pt x="520" y="687"/>
                    <a:pt x="520" y="688"/>
                  </a:cubic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2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2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4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>
            <a:xfrm>
              <a:off x="5339" y="1685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79 h 112"/>
                <a:gd name="T12" fmla="*/ 91 w 171"/>
                <a:gd name="T13" fmla="*/ 97 h 112"/>
                <a:gd name="T14" fmla="*/ 91 w 171"/>
                <a:gd name="T15" fmla="*/ 61 h 112"/>
                <a:gd name="T16" fmla="*/ 123 w 171"/>
                <a:gd name="T17" fmla="*/ 43 h 112"/>
                <a:gd name="T18" fmla="*/ 123 w 171"/>
                <a:gd name="T19" fmla="*/ 79 h 112"/>
                <a:gd name="T20" fmla="*/ 88 w 171"/>
                <a:gd name="T21" fmla="*/ 20 h 112"/>
                <a:gd name="T22" fmla="*/ 121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79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>
            <a:xfrm>
              <a:off x="5190" y="1602"/>
              <a:ext cx="454" cy="354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89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80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3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89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89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80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cubicBezTo>
                    <a:pt x="433" y="686"/>
                    <a:pt x="433" y="685"/>
                    <a:pt x="434" y="685"/>
                  </a:cubic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3"/>
                  </a:lnTo>
                  <a:lnTo>
                    <a:pt x="478" y="763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quadBezTo>
                    <a:pt x="520" y="686"/>
                    <a:pt x="520" y="688"/>
                  </a:quad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1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1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4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>
            <a:xfrm>
              <a:off x="5339" y="2123"/>
              <a:ext cx="171" cy="112"/>
            </a:xfrm>
            <a:custGeom>
              <a:avLst/>
              <a:gdLst>
                <a:gd name="T0" fmla="*/ 0 w 171"/>
                <a:gd name="T1" fmla="*/ 112 h 112"/>
                <a:gd name="T2" fmla="*/ 171 w 171"/>
                <a:gd name="T3" fmla="*/ 112 h 112"/>
                <a:gd name="T4" fmla="*/ 171 w 171"/>
                <a:gd name="T5" fmla="*/ 0 h 112"/>
                <a:gd name="T6" fmla="*/ 0 w 171"/>
                <a:gd name="T7" fmla="*/ 0 h 112"/>
                <a:gd name="T8" fmla="*/ 0 w 171"/>
                <a:gd name="T9" fmla="*/ 112 h 112"/>
                <a:gd name="T10" fmla="*/ 123 w 171"/>
                <a:gd name="T11" fmla="*/ 79 h 112"/>
                <a:gd name="T12" fmla="*/ 91 w 171"/>
                <a:gd name="T13" fmla="*/ 97 h 112"/>
                <a:gd name="T14" fmla="*/ 91 w 171"/>
                <a:gd name="T15" fmla="*/ 61 h 112"/>
                <a:gd name="T16" fmla="*/ 123 w 171"/>
                <a:gd name="T17" fmla="*/ 43 h 112"/>
                <a:gd name="T18" fmla="*/ 123 w 171"/>
                <a:gd name="T19" fmla="*/ 79 h 112"/>
                <a:gd name="T20" fmla="*/ 88 w 171"/>
                <a:gd name="T21" fmla="*/ 20 h 112"/>
                <a:gd name="T22" fmla="*/ 121 w 171"/>
                <a:gd name="T23" fmla="*/ 38 h 112"/>
                <a:gd name="T24" fmla="*/ 88 w 171"/>
                <a:gd name="T25" fmla="*/ 56 h 112"/>
                <a:gd name="T26" fmla="*/ 56 w 171"/>
                <a:gd name="T27" fmla="*/ 38 h 112"/>
                <a:gd name="T28" fmla="*/ 88 w 171"/>
                <a:gd name="T29" fmla="*/ 20 h 112"/>
                <a:gd name="T30" fmla="*/ 53 w 171"/>
                <a:gd name="T31" fmla="*/ 43 h 112"/>
                <a:gd name="T32" fmla="*/ 85 w 171"/>
                <a:gd name="T33" fmla="*/ 61 h 112"/>
                <a:gd name="T34" fmla="*/ 85 w 171"/>
                <a:gd name="T35" fmla="*/ 97 h 112"/>
                <a:gd name="T36" fmla="*/ 53 w 171"/>
                <a:gd name="T37" fmla="*/ 79 h 112"/>
                <a:gd name="T38" fmla="*/ 53 w 171"/>
                <a:gd name="T39" fmla="*/ 43 h 1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112">
                  <a:moveTo>
                    <a:pt x="0" y="112"/>
                  </a:moveTo>
                  <a:lnTo>
                    <a:pt x="171" y="112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2"/>
                  </a:lnTo>
                  <a:close/>
                  <a:moveTo>
                    <a:pt x="123" y="79"/>
                  </a:moveTo>
                  <a:lnTo>
                    <a:pt x="91" y="97"/>
                  </a:lnTo>
                  <a:lnTo>
                    <a:pt x="91" y="61"/>
                  </a:lnTo>
                  <a:lnTo>
                    <a:pt x="123" y="43"/>
                  </a:lnTo>
                  <a:lnTo>
                    <a:pt x="123" y="79"/>
                  </a:lnTo>
                  <a:close/>
                  <a:moveTo>
                    <a:pt x="88" y="20"/>
                  </a:moveTo>
                  <a:lnTo>
                    <a:pt x="121" y="38"/>
                  </a:lnTo>
                  <a:lnTo>
                    <a:pt x="88" y="56"/>
                  </a:lnTo>
                  <a:lnTo>
                    <a:pt x="56" y="38"/>
                  </a:lnTo>
                  <a:lnTo>
                    <a:pt x="88" y="20"/>
                  </a:lnTo>
                  <a:close/>
                  <a:moveTo>
                    <a:pt x="53" y="43"/>
                  </a:moveTo>
                  <a:lnTo>
                    <a:pt x="85" y="61"/>
                  </a:lnTo>
                  <a:lnTo>
                    <a:pt x="85" y="97"/>
                  </a:lnTo>
                  <a:lnTo>
                    <a:pt x="53" y="79"/>
                  </a:lnTo>
                  <a:lnTo>
                    <a:pt x="53" y="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>
            <a:xfrm>
              <a:off x="5190" y="2040"/>
              <a:ext cx="454" cy="355"/>
            </a:xfrm>
            <a:custGeom>
              <a:avLst/>
              <a:gdLst>
                <a:gd name="T0" fmla="*/ 47 w 1045"/>
                <a:gd name="T1" fmla="*/ 0 h 836"/>
                <a:gd name="T2" fmla="*/ 0 w 1045"/>
                <a:gd name="T3" fmla="*/ 789 h 836"/>
                <a:gd name="T4" fmla="*/ 999 w 1045"/>
                <a:gd name="T5" fmla="*/ 836 h 836"/>
                <a:gd name="T6" fmla="*/ 1045 w 1045"/>
                <a:gd name="T7" fmla="*/ 46 h 836"/>
                <a:gd name="T8" fmla="*/ 519 w 1045"/>
                <a:gd name="T9" fmla="*/ 692 h 836"/>
                <a:gd name="T10" fmla="*/ 489 w 1045"/>
                <a:gd name="T11" fmla="*/ 780 h 836"/>
                <a:gd name="T12" fmla="*/ 483 w 1045"/>
                <a:gd name="T13" fmla="*/ 782 h 836"/>
                <a:gd name="T14" fmla="*/ 472 w 1045"/>
                <a:gd name="T15" fmla="*/ 782 h 836"/>
                <a:gd name="T16" fmla="*/ 466 w 1045"/>
                <a:gd name="T17" fmla="*/ 781 h 836"/>
                <a:gd name="T18" fmla="*/ 464 w 1045"/>
                <a:gd name="T19" fmla="*/ 779 h 836"/>
                <a:gd name="T20" fmla="*/ 434 w 1045"/>
                <a:gd name="T21" fmla="*/ 692 h 836"/>
                <a:gd name="T22" fmla="*/ 434 w 1045"/>
                <a:gd name="T23" fmla="*/ 685 h 836"/>
                <a:gd name="T24" fmla="*/ 443 w 1045"/>
                <a:gd name="T25" fmla="*/ 684 h 836"/>
                <a:gd name="T26" fmla="*/ 452 w 1045"/>
                <a:gd name="T27" fmla="*/ 684 h 836"/>
                <a:gd name="T28" fmla="*/ 454 w 1045"/>
                <a:gd name="T29" fmla="*/ 687 h 836"/>
                <a:gd name="T30" fmla="*/ 478 w 1045"/>
                <a:gd name="T31" fmla="*/ 762 h 836"/>
                <a:gd name="T32" fmla="*/ 502 w 1045"/>
                <a:gd name="T33" fmla="*/ 686 h 836"/>
                <a:gd name="T34" fmla="*/ 506 w 1045"/>
                <a:gd name="T35" fmla="*/ 684 h 836"/>
                <a:gd name="T36" fmla="*/ 517 w 1045"/>
                <a:gd name="T37" fmla="*/ 684 h 836"/>
                <a:gd name="T38" fmla="*/ 520 w 1045"/>
                <a:gd name="T39" fmla="*/ 688 h 836"/>
                <a:gd name="T40" fmla="*/ 646 w 1045"/>
                <a:gd name="T41" fmla="*/ 779 h 836"/>
                <a:gd name="T42" fmla="*/ 644 w 1045"/>
                <a:gd name="T43" fmla="*/ 781 h 836"/>
                <a:gd name="T44" fmla="*/ 637 w 1045"/>
                <a:gd name="T45" fmla="*/ 782 h 836"/>
                <a:gd name="T46" fmla="*/ 629 w 1045"/>
                <a:gd name="T47" fmla="*/ 781 h 836"/>
                <a:gd name="T48" fmla="*/ 627 w 1045"/>
                <a:gd name="T49" fmla="*/ 779 h 836"/>
                <a:gd name="T50" fmla="*/ 627 w 1045"/>
                <a:gd name="T51" fmla="*/ 700 h 836"/>
                <a:gd name="T52" fmla="*/ 598 w 1045"/>
                <a:gd name="T53" fmla="*/ 780 h 836"/>
                <a:gd name="T54" fmla="*/ 593 w 1045"/>
                <a:gd name="T55" fmla="*/ 782 h 836"/>
                <a:gd name="T56" fmla="*/ 585 w 1045"/>
                <a:gd name="T57" fmla="*/ 782 h 836"/>
                <a:gd name="T58" fmla="*/ 580 w 1045"/>
                <a:gd name="T59" fmla="*/ 780 h 836"/>
                <a:gd name="T60" fmla="*/ 552 w 1045"/>
                <a:gd name="T61" fmla="*/ 700 h 836"/>
                <a:gd name="T62" fmla="*/ 551 w 1045"/>
                <a:gd name="T63" fmla="*/ 779 h 836"/>
                <a:gd name="T64" fmla="*/ 549 w 1045"/>
                <a:gd name="T65" fmla="*/ 781 h 836"/>
                <a:gd name="T66" fmla="*/ 542 w 1045"/>
                <a:gd name="T67" fmla="*/ 782 h 836"/>
                <a:gd name="T68" fmla="*/ 535 w 1045"/>
                <a:gd name="T69" fmla="*/ 781 h 836"/>
                <a:gd name="T70" fmla="*/ 533 w 1045"/>
                <a:gd name="T71" fmla="*/ 779 h 836"/>
                <a:gd name="T72" fmla="*/ 535 w 1045"/>
                <a:gd name="T73" fmla="*/ 686 h 836"/>
                <a:gd name="T74" fmla="*/ 553 w 1045"/>
                <a:gd name="T75" fmla="*/ 684 h 836"/>
                <a:gd name="T76" fmla="*/ 563 w 1045"/>
                <a:gd name="T77" fmla="*/ 687 h 836"/>
                <a:gd name="T78" fmla="*/ 568 w 1045"/>
                <a:gd name="T79" fmla="*/ 695 h 836"/>
                <a:gd name="T80" fmla="*/ 590 w 1045"/>
                <a:gd name="T81" fmla="*/ 753 h 836"/>
                <a:gd name="T82" fmla="*/ 614 w 1045"/>
                <a:gd name="T83" fmla="*/ 690 h 836"/>
                <a:gd name="T84" fmla="*/ 620 w 1045"/>
                <a:gd name="T85" fmla="*/ 685 h 836"/>
                <a:gd name="T86" fmla="*/ 638 w 1045"/>
                <a:gd name="T87" fmla="*/ 684 h 836"/>
                <a:gd name="T88" fmla="*/ 644 w 1045"/>
                <a:gd name="T89" fmla="*/ 686 h 836"/>
                <a:gd name="T90" fmla="*/ 646 w 1045"/>
                <a:gd name="T91" fmla="*/ 692 h 836"/>
                <a:gd name="T92" fmla="*/ 646 w 1045"/>
                <a:gd name="T93" fmla="*/ 779 h 836"/>
                <a:gd name="T94" fmla="*/ 744 w 1045"/>
                <a:gd name="T95" fmla="*/ 493 h 836"/>
                <a:gd name="T96" fmla="*/ 690 w 1045"/>
                <a:gd name="T97" fmla="*/ 556 h 836"/>
                <a:gd name="T98" fmla="*/ 389 w 1045"/>
                <a:gd name="T99" fmla="*/ 579 h 836"/>
                <a:gd name="T100" fmla="*/ 477 w 1045"/>
                <a:gd name="T101" fmla="*/ 493 h 836"/>
                <a:gd name="T102" fmla="*/ 310 w 1045"/>
                <a:gd name="T103" fmla="*/ 468 h 836"/>
                <a:gd name="T104" fmla="*/ 335 w 1045"/>
                <a:gd name="T105" fmla="*/ 164 h 836"/>
                <a:gd name="T106" fmla="*/ 769 w 1045"/>
                <a:gd name="T107" fmla="*/ 189 h 836"/>
                <a:gd name="T108" fmla="*/ 769 w 1045"/>
                <a:gd name="T109" fmla="*/ 468 h 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5" h="836">
                  <a:moveTo>
                    <a:pt x="999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789"/>
                  </a:lnTo>
                  <a:cubicBezTo>
                    <a:pt x="0" y="815"/>
                    <a:pt x="21" y="836"/>
                    <a:pt x="47" y="836"/>
                  </a:cubicBezTo>
                  <a:lnTo>
                    <a:pt x="999" y="836"/>
                  </a:lnTo>
                  <a:cubicBezTo>
                    <a:pt x="1024" y="836"/>
                    <a:pt x="1045" y="815"/>
                    <a:pt x="1045" y="789"/>
                  </a:cubicBezTo>
                  <a:lnTo>
                    <a:pt x="1045" y="46"/>
                  </a:lnTo>
                  <a:cubicBezTo>
                    <a:pt x="1045" y="21"/>
                    <a:pt x="1024" y="0"/>
                    <a:pt x="999" y="0"/>
                  </a:cubicBezTo>
                  <a:close/>
                  <a:moveTo>
                    <a:pt x="519" y="692"/>
                  </a:moveTo>
                  <a:lnTo>
                    <a:pt x="490" y="778"/>
                  </a:lnTo>
                  <a:cubicBezTo>
                    <a:pt x="490" y="779"/>
                    <a:pt x="490" y="780"/>
                    <a:pt x="489" y="780"/>
                  </a:cubicBezTo>
                  <a:cubicBezTo>
                    <a:pt x="489" y="781"/>
                    <a:pt x="488" y="781"/>
                    <a:pt x="487" y="781"/>
                  </a:cubicBezTo>
                  <a:cubicBezTo>
                    <a:pt x="486" y="782"/>
                    <a:pt x="485" y="782"/>
                    <a:pt x="483" y="782"/>
                  </a:cubicBezTo>
                  <a:cubicBezTo>
                    <a:pt x="482" y="782"/>
                    <a:pt x="480" y="782"/>
                    <a:pt x="477" y="782"/>
                  </a:cubicBezTo>
                  <a:cubicBezTo>
                    <a:pt x="475" y="782"/>
                    <a:pt x="474" y="782"/>
                    <a:pt x="472" y="782"/>
                  </a:cubicBezTo>
                  <a:cubicBezTo>
                    <a:pt x="471" y="782"/>
                    <a:pt x="470" y="782"/>
                    <a:pt x="469" y="782"/>
                  </a:cubicBezTo>
                  <a:cubicBezTo>
                    <a:pt x="468" y="782"/>
                    <a:pt x="467" y="782"/>
                    <a:pt x="466" y="781"/>
                  </a:cubicBezTo>
                  <a:cubicBezTo>
                    <a:pt x="466" y="781"/>
                    <a:pt x="465" y="781"/>
                    <a:pt x="465" y="781"/>
                  </a:cubicBezTo>
                  <a:quadBezTo>
                    <a:pt x="464" y="780"/>
                    <a:pt x="464" y="779"/>
                  </a:quadBezTo>
                  <a:quadBezTo>
                    <a:pt x="463" y="779"/>
                    <a:pt x="463" y="778"/>
                  </a:quadBezTo>
                  <a:lnTo>
                    <a:pt x="434" y="692"/>
                  </a:lnTo>
                  <a:cubicBezTo>
                    <a:pt x="433" y="690"/>
                    <a:pt x="433" y="688"/>
                    <a:pt x="433" y="687"/>
                  </a:cubicBezTo>
                  <a:cubicBezTo>
                    <a:pt x="433" y="686"/>
                    <a:pt x="433" y="685"/>
                    <a:pt x="434" y="685"/>
                  </a:cubicBezTo>
                  <a:cubicBezTo>
                    <a:pt x="434" y="684"/>
                    <a:pt x="435" y="684"/>
                    <a:pt x="437" y="684"/>
                  </a:cubicBezTo>
                  <a:cubicBezTo>
                    <a:pt x="438" y="684"/>
                    <a:pt x="440" y="684"/>
                    <a:pt x="443" y="684"/>
                  </a:cubicBezTo>
                  <a:cubicBezTo>
                    <a:pt x="445" y="684"/>
                    <a:pt x="447" y="684"/>
                    <a:pt x="449" y="684"/>
                  </a:cubicBezTo>
                  <a:cubicBezTo>
                    <a:pt x="450" y="684"/>
                    <a:pt x="451" y="684"/>
                    <a:pt x="452" y="684"/>
                  </a:cubicBezTo>
                  <a:cubicBezTo>
                    <a:pt x="452" y="685"/>
                    <a:pt x="453" y="685"/>
                    <a:pt x="453" y="686"/>
                  </a:cubicBezTo>
                  <a:cubicBezTo>
                    <a:pt x="453" y="686"/>
                    <a:pt x="454" y="687"/>
                    <a:pt x="454" y="687"/>
                  </a:cubicBezTo>
                  <a:lnTo>
                    <a:pt x="477" y="762"/>
                  </a:lnTo>
                  <a:lnTo>
                    <a:pt x="478" y="762"/>
                  </a:lnTo>
                  <a:lnTo>
                    <a:pt x="501" y="688"/>
                  </a:lnTo>
                  <a:cubicBezTo>
                    <a:pt x="501" y="687"/>
                    <a:pt x="501" y="686"/>
                    <a:pt x="502" y="686"/>
                  </a:cubicBezTo>
                  <a:quadBezTo>
                    <a:pt x="502" y="685"/>
                    <a:pt x="503" y="685"/>
                  </a:quadBezTo>
                  <a:cubicBezTo>
                    <a:pt x="504" y="684"/>
                    <a:pt x="505" y="684"/>
                    <a:pt x="506" y="684"/>
                  </a:cubicBezTo>
                  <a:cubicBezTo>
                    <a:pt x="508" y="684"/>
                    <a:pt x="509" y="684"/>
                    <a:pt x="512" y="684"/>
                  </a:cubicBezTo>
                  <a:cubicBezTo>
                    <a:pt x="514" y="684"/>
                    <a:pt x="516" y="684"/>
                    <a:pt x="517" y="684"/>
                  </a:cubicBezTo>
                  <a:cubicBezTo>
                    <a:pt x="518" y="684"/>
                    <a:pt x="519" y="685"/>
                    <a:pt x="520" y="685"/>
                  </a:cubicBezTo>
                  <a:quadBezTo>
                    <a:pt x="520" y="686"/>
                    <a:pt x="520" y="688"/>
                  </a:quadBezTo>
                  <a:cubicBezTo>
                    <a:pt x="520" y="689"/>
                    <a:pt x="520" y="690"/>
                    <a:pt x="519" y="692"/>
                  </a:cubicBezTo>
                  <a:close/>
                  <a:moveTo>
                    <a:pt x="646" y="779"/>
                  </a:moveTo>
                  <a:cubicBezTo>
                    <a:pt x="646" y="779"/>
                    <a:pt x="646" y="780"/>
                    <a:pt x="646" y="780"/>
                  </a:cubicBezTo>
                  <a:quadBezTo>
                    <a:pt x="645" y="781"/>
                    <a:pt x="644" y="781"/>
                  </a:quadBezTo>
                  <a:cubicBezTo>
                    <a:pt x="644" y="781"/>
                    <a:pt x="643" y="782"/>
                    <a:pt x="641" y="782"/>
                  </a:cubicBezTo>
                  <a:cubicBezTo>
                    <a:pt x="640" y="782"/>
                    <a:pt x="639" y="782"/>
                    <a:pt x="637" y="782"/>
                  </a:cubicBezTo>
                  <a:cubicBezTo>
                    <a:pt x="635" y="782"/>
                    <a:pt x="633" y="782"/>
                    <a:pt x="632" y="782"/>
                  </a:cubicBezTo>
                  <a:cubicBezTo>
                    <a:pt x="631" y="782"/>
                    <a:pt x="630" y="781"/>
                    <a:pt x="629" y="781"/>
                  </a:cubicBezTo>
                  <a:cubicBezTo>
                    <a:pt x="629" y="781"/>
                    <a:pt x="628" y="781"/>
                    <a:pt x="628" y="780"/>
                  </a:cubicBezTo>
                  <a:cubicBezTo>
                    <a:pt x="628" y="780"/>
                    <a:pt x="627" y="779"/>
                    <a:pt x="627" y="779"/>
                  </a:cubicBezTo>
                  <a:lnTo>
                    <a:pt x="627" y="700"/>
                  </a:lnTo>
                  <a:lnTo>
                    <a:pt x="627" y="700"/>
                  </a:lnTo>
                  <a:lnTo>
                    <a:pt x="599" y="779"/>
                  </a:lnTo>
                  <a:cubicBezTo>
                    <a:pt x="599" y="779"/>
                    <a:pt x="599" y="780"/>
                    <a:pt x="598" y="780"/>
                  </a:cubicBezTo>
                  <a:cubicBezTo>
                    <a:pt x="598" y="781"/>
                    <a:pt x="597" y="781"/>
                    <a:pt x="596" y="781"/>
                  </a:cubicBezTo>
                  <a:cubicBezTo>
                    <a:pt x="595" y="782"/>
                    <a:pt x="594" y="782"/>
                    <a:pt x="593" y="782"/>
                  </a:cubicBezTo>
                  <a:cubicBezTo>
                    <a:pt x="592" y="782"/>
                    <a:pt x="591" y="782"/>
                    <a:pt x="589" y="782"/>
                  </a:cubicBezTo>
                  <a:cubicBezTo>
                    <a:pt x="587" y="782"/>
                    <a:pt x="586" y="782"/>
                    <a:pt x="585" y="782"/>
                  </a:cubicBezTo>
                  <a:cubicBezTo>
                    <a:pt x="583" y="782"/>
                    <a:pt x="582" y="782"/>
                    <a:pt x="582" y="781"/>
                  </a:cubicBezTo>
                  <a:cubicBezTo>
                    <a:pt x="581" y="781"/>
                    <a:pt x="580" y="781"/>
                    <a:pt x="580" y="780"/>
                  </a:cubicBezTo>
                  <a:cubicBezTo>
                    <a:pt x="579" y="780"/>
                    <a:pt x="579" y="779"/>
                    <a:pt x="579" y="779"/>
                  </a:cubicBezTo>
                  <a:lnTo>
                    <a:pt x="552" y="700"/>
                  </a:lnTo>
                  <a:lnTo>
                    <a:pt x="551" y="700"/>
                  </a:lnTo>
                  <a:lnTo>
                    <a:pt x="551" y="779"/>
                  </a:lnTo>
                  <a:cubicBezTo>
                    <a:pt x="551" y="779"/>
                    <a:pt x="551" y="780"/>
                    <a:pt x="551" y="780"/>
                  </a:cubicBezTo>
                  <a:cubicBezTo>
                    <a:pt x="551" y="781"/>
                    <a:pt x="550" y="781"/>
                    <a:pt x="549" y="781"/>
                  </a:cubicBezTo>
                  <a:cubicBezTo>
                    <a:pt x="549" y="781"/>
                    <a:pt x="548" y="782"/>
                    <a:pt x="547" y="782"/>
                  </a:cubicBezTo>
                  <a:cubicBezTo>
                    <a:pt x="545" y="782"/>
                    <a:pt x="544" y="782"/>
                    <a:pt x="542" y="782"/>
                  </a:cubicBezTo>
                  <a:cubicBezTo>
                    <a:pt x="540" y="782"/>
                    <a:pt x="539" y="782"/>
                    <a:pt x="538" y="782"/>
                  </a:cubicBezTo>
                  <a:cubicBezTo>
                    <a:pt x="536" y="782"/>
                    <a:pt x="535" y="781"/>
                    <a:pt x="535" y="781"/>
                  </a:cubicBezTo>
                  <a:cubicBezTo>
                    <a:pt x="534" y="781"/>
                    <a:pt x="533" y="781"/>
                    <a:pt x="533" y="780"/>
                  </a:cubicBezTo>
                  <a:cubicBezTo>
                    <a:pt x="533" y="780"/>
                    <a:pt x="533" y="779"/>
                    <a:pt x="533" y="779"/>
                  </a:cubicBezTo>
                  <a:lnTo>
                    <a:pt x="533" y="692"/>
                  </a:lnTo>
                  <a:cubicBezTo>
                    <a:pt x="533" y="690"/>
                    <a:pt x="533" y="688"/>
                    <a:pt x="535" y="686"/>
                  </a:cubicBezTo>
                  <a:cubicBezTo>
                    <a:pt x="536" y="685"/>
                    <a:pt x="538" y="684"/>
                    <a:pt x="540" y="684"/>
                  </a:cubicBezTo>
                  <a:lnTo>
                    <a:pt x="553" y="684"/>
                  </a:lnTo>
                  <a:cubicBezTo>
                    <a:pt x="555" y="684"/>
                    <a:pt x="557" y="684"/>
                    <a:pt x="559" y="685"/>
                  </a:cubicBezTo>
                  <a:cubicBezTo>
                    <a:pt x="561" y="685"/>
                    <a:pt x="562" y="686"/>
                    <a:pt x="563" y="687"/>
                  </a:cubicBezTo>
                  <a:cubicBezTo>
                    <a:pt x="565" y="688"/>
                    <a:pt x="566" y="689"/>
                    <a:pt x="566" y="690"/>
                  </a:cubicBezTo>
                  <a:cubicBezTo>
                    <a:pt x="567" y="692"/>
                    <a:pt x="568" y="693"/>
                    <a:pt x="568" y="695"/>
                  </a:cubicBezTo>
                  <a:lnTo>
                    <a:pt x="589" y="753"/>
                  </a:lnTo>
                  <a:lnTo>
                    <a:pt x="590" y="753"/>
                  </a:lnTo>
                  <a:lnTo>
                    <a:pt x="612" y="696"/>
                  </a:lnTo>
                  <a:cubicBezTo>
                    <a:pt x="612" y="693"/>
                    <a:pt x="613" y="692"/>
                    <a:pt x="614" y="690"/>
                  </a:cubicBezTo>
                  <a:cubicBezTo>
                    <a:pt x="615" y="689"/>
                    <a:pt x="615" y="688"/>
                    <a:pt x="616" y="687"/>
                  </a:cubicBezTo>
                  <a:cubicBezTo>
                    <a:pt x="617" y="686"/>
                    <a:pt x="619" y="685"/>
                    <a:pt x="620" y="685"/>
                  </a:cubicBezTo>
                  <a:cubicBezTo>
                    <a:pt x="622" y="684"/>
                    <a:pt x="623" y="684"/>
                    <a:pt x="625" y="684"/>
                  </a:cubicBezTo>
                  <a:lnTo>
                    <a:pt x="638" y="684"/>
                  </a:lnTo>
                  <a:cubicBezTo>
                    <a:pt x="640" y="684"/>
                    <a:pt x="641" y="684"/>
                    <a:pt x="642" y="685"/>
                  </a:cubicBezTo>
                  <a:cubicBezTo>
                    <a:pt x="643" y="685"/>
                    <a:pt x="644" y="686"/>
                    <a:pt x="644" y="686"/>
                  </a:cubicBezTo>
                  <a:cubicBezTo>
                    <a:pt x="645" y="687"/>
                    <a:pt x="645" y="688"/>
                    <a:pt x="646" y="689"/>
                  </a:cubicBezTo>
                  <a:cubicBezTo>
                    <a:pt x="646" y="690"/>
                    <a:pt x="646" y="691"/>
                    <a:pt x="646" y="692"/>
                  </a:cubicBezTo>
                  <a:lnTo>
                    <a:pt x="646" y="779"/>
                  </a:lnTo>
                  <a:lnTo>
                    <a:pt x="646" y="779"/>
                  </a:lnTo>
                  <a:close/>
                  <a:moveTo>
                    <a:pt x="769" y="468"/>
                  </a:moveTo>
                  <a:cubicBezTo>
                    <a:pt x="769" y="482"/>
                    <a:pt x="758" y="493"/>
                    <a:pt x="744" y="493"/>
                  </a:cubicBezTo>
                  <a:lnTo>
                    <a:pt x="601" y="493"/>
                  </a:lnTo>
                  <a:cubicBezTo>
                    <a:pt x="587" y="549"/>
                    <a:pt x="593" y="556"/>
                    <a:pt x="690" y="556"/>
                  </a:cubicBezTo>
                  <a:lnTo>
                    <a:pt x="690" y="579"/>
                  </a:lnTo>
                  <a:lnTo>
                    <a:pt x="389" y="579"/>
                  </a:lnTo>
                  <a:lnTo>
                    <a:pt x="389" y="556"/>
                  </a:lnTo>
                  <a:cubicBezTo>
                    <a:pt x="476" y="556"/>
                    <a:pt x="490" y="549"/>
                    <a:pt x="477" y="493"/>
                  </a:cubicBezTo>
                  <a:lnTo>
                    <a:pt x="335" y="493"/>
                  </a:lnTo>
                  <a:cubicBezTo>
                    <a:pt x="321" y="493"/>
                    <a:pt x="310" y="482"/>
                    <a:pt x="310" y="468"/>
                  </a:cubicBezTo>
                  <a:lnTo>
                    <a:pt x="310" y="189"/>
                  </a:lnTo>
                  <a:cubicBezTo>
                    <a:pt x="310" y="175"/>
                    <a:pt x="321" y="164"/>
                    <a:pt x="335" y="164"/>
                  </a:cubicBezTo>
                  <a:lnTo>
                    <a:pt x="744" y="164"/>
                  </a:lnTo>
                  <a:cubicBezTo>
                    <a:pt x="758" y="164"/>
                    <a:pt x="769" y="175"/>
                    <a:pt x="769" y="189"/>
                  </a:cubicBezTo>
                  <a:lnTo>
                    <a:pt x="769" y="468"/>
                  </a:lnTo>
                  <a:lnTo>
                    <a:pt x="769" y="468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>
            <a:xfrm>
              <a:off x="5105" y="1081"/>
              <a:ext cx="624" cy="1406"/>
            </a:xfrm>
            <a:custGeom>
              <a:avLst/>
              <a:gdLst>
                <a:gd name="T0" fmla="*/ 11 w 624"/>
                <a:gd name="T1" fmla="*/ 66 h 1406"/>
                <a:gd name="T2" fmla="*/ 11 w 624"/>
                <a:gd name="T3" fmla="*/ 168 h 1406"/>
                <a:gd name="T4" fmla="*/ 0 w 624"/>
                <a:gd name="T5" fmla="*/ 229 h 1406"/>
                <a:gd name="T6" fmla="*/ 0 w 624"/>
                <a:gd name="T7" fmla="*/ 250 h 1406"/>
                <a:gd name="T8" fmla="*/ 11 w 624"/>
                <a:gd name="T9" fmla="*/ 311 h 1406"/>
                <a:gd name="T10" fmla="*/ 11 w 624"/>
                <a:gd name="T11" fmla="*/ 433 h 1406"/>
                <a:gd name="T12" fmla="*/ 11 w 624"/>
                <a:gd name="T13" fmla="*/ 535 h 1406"/>
                <a:gd name="T14" fmla="*/ 0 w 624"/>
                <a:gd name="T15" fmla="*/ 596 h 1406"/>
                <a:gd name="T16" fmla="*/ 0 w 624"/>
                <a:gd name="T17" fmla="*/ 616 h 1406"/>
                <a:gd name="T18" fmla="*/ 11 w 624"/>
                <a:gd name="T19" fmla="*/ 678 h 1406"/>
                <a:gd name="T20" fmla="*/ 11 w 624"/>
                <a:gd name="T21" fmla="*/ 800 h 1406"/>
                <a:gd name="T22" fmla="*/ 11 w 624"/>
                <a:gd name="T23" fmla="*/ 902 h 1406"/>
                <a:gd name="T24" fmla="*/ 0 w 624"/>
                <a:gd name="T25" fmla="*/ 963 h 1406"/>
                <a:gd name="T26" fmla="*/ 0 w 624"/>
                <a:gd name="T27" fmla="*/ 983 h 1406"/>
                <a:gd name="T28" fmla="*/ 11 w 624"/>
                <a:gd name="T29" fmla="*/ 1044 h 1406"/>
                <a:gd name="T30" fmla="*/ 11 w 624"/>
                <a:gd name="T31" fmla="*/ 1167 h 1406"/>
                <a:gd name="T32" fmla="*/ 11 w 624"/>
                <a:gd name="T33" fmla="*/ 1269 h 1406"/>
                <a:gd name="T34" fmla="*/ 0 w 624"/>
                <a:gd name="T35" fmla="*/ 1330 h 1406"/>
                <a:gd name="T36" fmla="*/ 0 w 624"/>
                <a:gd name="T37" fmla="*/ 1350 h 1406"/>
                <a:gd name="T38" fmla="*/ 16 w 624"/>
                <a:gd name="T39" fmla="*/ 1396 h 1406"/>
                <a:gd name="T40" fmla="*/ 141 w 624"/>
                <a:gd name="T41" fmla="*/ 1396 h 1406"/>
                <a:gd name="T42" fmla="*/ 245 w 624"/>
                <a:gd name="T43" fmla="*/ 1396 h 1406"/>
                <a:gd name="T44" fmla="*/ 308 w 624"/>
                <a:gd name="T45" fmla="*/ 1406 h 1406"/>
                <a:gd name="T46" fmla="*/ 329 w 624"/>
                <a:gd name="T47" fmla="*/ 1406 h 1406"/>
                <a:gd name="T48" fmla="*/ 391 w 624"/>
                <a:gd name="T49" fmla="*/ 1396 h 1406"/>
                <a:gd name="T50" fmla="*/ 516 w 624"/>
                <a:gd name="T51" fmla="*/ 1396 h 1406"/>
                <a:gd name="T52" fmla="*/ 619 w 624"/>
                <a:gd name="T53" fmla="*/ 1396 h 1406"/>
                <a:gd name="T54" fmla="*/ 579 w 624"/>
                <a:gd name="T55" fmla="*/ 1396 h 1406"/>
                <a:gd name="T56" fmla="*/ 614 w 624"/>
                <a:gd name="T57" fmla="*/ 1318 h 1406"/>
                <a:gd name="T58" fmla="*/ 614 w 624"/>
                <a:gd name="T59" fmla="*/ 1216 h 1406"/>
                <a:gd name="T60" fmla="*/ 624 w 624"/>
                <a:gd name="T61" fmla="*/ 1155 h 1406"/>
                <a:gd name="T62" fmla="*/ 624 w 624"/>
                <a:gd name="T63" fmla="*/ 1134 h 1406"/>
                <a:gd name="T64" fmla="*/ 614 w 624"/>
                <a:gd name="T65" fmla="*/ 1073 h 1406"/>
                <a:gd name="T66" fmla="*/ 614 w 624"/>
                <a:gd name="T67" fmla="*/ 951 h 1406"/>
                <a:gd name="T68" fmla="*/ 614 w 624"/>
                <a:gd name="T69" fmla="*/ 849 h 1406"/>
                <a:gd name="T70" fmla="*/ 624 w 624"/>
                <a:gd name="T71" fmla="*/ 788 h 1406"/>
                <a:gd name="T72" fmla="*/ 624 w 624"/>
                <a:gd name="T73" fmla="*/ 768 h 1406"/>
                <a:gd name="T74" fmla="*/ 614 w 624"/>
                <a:gd name="T75" fmla="*/ 706 h 1406"/>
                <a:gd name="T76" fmla="*/ 614 w 624"/>
                <a:gd name="T77" fmla="*/ 584 h 1406"/>
                <a:gd name="T78" fmla="*/ 614 w 624"/>
                <a:gd name="T79" fmla="*/ 482 h 1406"/>
                <a:gd name="T80" fmla="*/ 624 w 624"/>
                <a:gd name="T81" fmla="*/ 421 h 1406"/>
                <a:gd name="T82" fmla="*/ 624 w 624"/>
                <a:gd name="T83" fmla="*/ 401 h 1406"/>
                <a:gd name="T84" fmla="*/ 614 w 624"/>
                <a:gd name="T85" fmla="*/ 340 h 1406"/>
                <a:gd name="T86" fmla="*/ 614 w 624"/>
                <a:gd name="T87" fmla="*/ 217 h 1406"/>
                <a:gd name="T88" fmla="*/ 614 w 624"/>
                <a:gd name="T89" fmla="*/ 116 h 1406"/>
                <a:gd name="T90" fmla="*/ 624 w 624"/>
                <a:gd name="T91" fmla="*/ 54 h 1406"/>
                <a:gd name="T92" fmla="*/ 607 w 624"/>
                <a:gd name="T93" fmla="*/ 10 h 1406"/>
                <a:gd name="T94" fmla="*/ 544 w 624"/>
                <a:gd name="T95" fmla="*/ 10 h 1406"/>
                <a:gd name="T96" fmla="*/ 482 w 624"/>
                <a:gd name="T97" fmla="*/ 0 h 1406"/>
                <a:gd name="T98" fmla="*/ 461 w 624"/>
                <a:gd name="T99" fmla="*/ 0 h 1406"/>
                <a:gd name="T100" fmla="*/ 398 w 624"/>
                <a:gd name="T101" fmla="*/ 10 h 1406"/>
                <a:gd name="T102" fmla="*/ 273 w 624"/>
                <a:gd name="T103" fmla="*/ 10 h 1406"/>
                <a:gd name="T104" fmla="*/ 169 w 624"/>
                <a:gd name="T105" fmla="*/ 10 h 1406"/>
                <a:gd name="T106" fmla="*/ 107 w 624"/>
                <a:gd name="T107" fmla="*/ 0 h 1406"/>
                <a:gd name="T108" fmla="*/ 86 w 624"/>
                <a:gd name="T109" fmla="*/ 0 h 1406"/>
                <a:gd name="T110" fmla="*/ 23 w 624"/>
                <a:gd name="T111" fmla="*/ 10 h 140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4" h="1406">
                  <a:moveTo>
                    <a:pt x="11" y="5"/>
                  </a:moveTo>
                  <a:lnTo>
                    <a:pt x="11" y="46"/>
                  </a:lnTo>
                  <a:lnTo>
                    <a:pt x="0" y="46"/>
                  </a:lnTo>
                  <a:lnTo>
                    <a:pt x="0" y="5"/>
                  </a:lnTo>
                  <a:lnTo>
                    <a:pt x="11" y="5"/>
                  </a:lnTo>
                  <a:close/>
                  <a:moveTo>
                    <a:pt x="11" y="66"/>
                  </a:moveTo>
                  <a:lnTo>
                    <a:pt x="11" y="107"/>
                  </a:lnTo>
                  <a:lnTo>
                    <a:pt x="0" y="107"/>
                  </a:lnTo>
                  <a:lnTo>
                    <a:pt x="0" y="66"/>
                  </a:lnTo>
                  <a:lnTo>
                    <a:pt x="11" y="66"/>
                  </a:lnTo>
                  <a:close/>
                  <a:moveTo>
                    <a:pt x="11" y="127"/>
                  </a:moveTo>
                  <a:lnTo>
                    <a:pt x="11" y="168"/>
                  </a:lnTo>
                  <a:lnTo>
                    <a:pt x="0" y="168"/>
                  </a:lnTo>
                  <a:lnTo>
                    <a:pt x="0" y="127"/>
                  </a:lnTo>
                  <a:lnTo>
                    <a:pt x="11" y="127"/>
                  </a:lnTo>
                  <a:close/>
                  <a:moveTo>
                    <a:pt x="11" y="189"/>
                  </a:moveTo>
                  <a:lnTo>
                    <a:pt x="11" y="229"/>
                  </a:lnTo>
                  <a:lnTo>
                    <a:pt x="0" y="229"/>
                  </a:lnTo>
                  <a:lnTo>
                    <a:pt x="0" y="189"/>
                  </a:lnTo>
                  <a:lnTo>
                    <a:pt x="11" y="189"/>
                  </a:lnTo>
                  <a:close/>
                  <a:moveTo>
                    <a:pt x="11" y="250"/>
                  </a:moveTo>
                  <a:lnTo>
                    <a:pt x="11" y="290"/>
                  </a:lnTo>
                  <a:lnTo>
                    <a:pt x="0" y="290"/>
                  </a:lnTo>
                  <a:lnTo>
                    <a:pt x="0" y="250"/>
                  </a:lnTo>
                  <a:lnTo>
                    <a:pt x="11" y="250"/>
                  </a:lnTo>
                  <a:close/>
                  <a:moveTo>
                    <a:pt x="11" y="311"/>
                  </a:moveTo>
                  <a:lnTo>
                    <a:pt x="11" y="352"/>
                  </a:lnTo>
                  <a:lnTo>
                    <a:pt x="0" y="352"/>
                  </a:lnTo>
                  <a:lnTo>
                    <a:pt x="0" y="311"/>
                  </a:lnTo>
                  <a:lnTo>
                    <a:pt x="11" y="311"/>
                  </a:lnTo>
                  <a:close/>
                  <a:moveTo>
                    <a:pt x="11" y="372"/>
                  </a:moveTo>
                  <a:lnTo>
                    <a:pt x="11" y="413"/>
                  </a:lnTo>
                  <a:lnTo>
                    <a:pt x="0" y="413"/>
                  </a:lnTo>
                  <a:lnTo>
                    <a:pt x="0" y="372"/>
                  </a:lnTo>
                  <a:lnTo>
                    <a:pt x="11" y="372"/>
                  </a:lnTo>
                  <a:close/>
                  <a:moveTo>
                    <a:pt x="11" y="433"/>
                  </a:moveTo>
                  <a:lnTo>
                    <a:pt x="11" y="474"/>
                  </a:lnTo>
                  <a:lnTo>
                    <a:pt x="0" y="474"/>
                  </a:lnTo>
                  <a:lnTo>
                    <a:pt x="0" y="433"/>
                  </a:lnTo>
                  <a:lnTo>
                    <a:pt x="11" y="433"/>
                  </a:lnTo>
                  <a:close/>
                  <a:moveTo>
                    <a:pt x="11" y="494"/>
                  </a:moveTo>
                  <a:lnTo>
                    <a:pt x="11" y="535"/>
                  </a:lnTo>
                  <a:lnTo>
                    <a:pt x="0" y="535"/>
                  </a:lnTo>
                  <a:lnTo>
                    <a:pt x="0" y="494"/>
                  </a:lnTo>
                  <a:lnTo>
                    <a:pt x="11" y="494"/>
                  </a:lnTo>
                  <a:close/>
                  <a:moveTo>
                    <a:pt x="11" y="555"/>
                  </a:moveTo>
                  <a:lnTo>
                    <a:pt x="11" y="596"/>
                  </a:lnTo>
                  <a:lnTo>
                    <a:pt x="0" y="596"/>
                  </a:lnTo>
                  <a:lnTo>
                    <a:pt x="0" y="555"/>
                  </a:lnTo>
                  <a:lnTo>
                    <a:pt x="11" y="555"/>
                  </a:lnTo>
                  <a:close/>
                  <a:moveTo>
                    <a:pt x="11" y="616"/>
                  </a:moveTo>
                  <a:lnTo>
                    <a:pt x="11" y="657"/>
                  </a:lnTo>
                  <a:lnTo>
                    <a:pt x="0" y="657"/>
                  </a:lnTo>
                  <a:lnTo>
                    <a:pt x="0" y="616"/>
                  </a:lnTo>
                  <a:lnTo>
                    <a:pt x="11" y="616"/>
                  </a:lnTo>
                  <a:close/>
                  <a:moveTo>
                    <a:pt x="11" y="678"/>
                  </a:moveTo>
                  <a:lnTo>
                    <a:pt x="11" y="718"/>
                  </a:lnTo>
                  <a:lnTo>
                    <a:pt x="0" y="718"/>
                  </a:lnTo>
                  <a:lnTo>
                    <a:pt x="0" y="678"/>
                  </a:lnTo>
                  <a:lnTo>
                    <a:pt x="11" y="678"/>
                  </a:lnTo>
                  <a:close/>
                  <a:moveTo>
                    <a:pt x="11" y="739"/>
                  </a:moveTo>
                  <a:lnTo>
                    <a:pt x="11" y="779"/>
                  </a:lnTo>
                  <a:lnTo>
                    <a:pt x="0" y="779"/>
                  </a:lnTo>
                  <a:lnTo>
                    <a:pt x="0" y="739"/>
                  </a:lnTo>
                  <a:lnTo>
                    <a:pt x="11" y="739"/>
                  </a:lnTo>
                  <a:close/>
                  <a:moveTo>
                    <a:pt x="11" y="800"/>
                  </a:moveTo>
                  <a:lnTo>
                    <a:pt x="11" y="841"/>
                  </a:lnTo>
                  <a:lnTo>
                    <a:pt x="0" y="841"/>
                  </a:lnTo>
                  <a:lnTo>
                    <a:pt x="0" y="800"/>
                  </a:lnTo>
                  <a:lnTo>
                    <a:pt x="11" y="800"/>
                  </a:lnTo>
                  <a:close/>
                  <a:moveTo>
                    <a:pt x="11" y="861"/>
                  </a:moveTo>
                  <a:lnTo>
                    <a:pt x="11" y="902"/>
                  </a:lnTo>
                  <a:lnTo>
                    <a:pt x="0" y="902"/>
                  </a:lnTo>
                  <a:lnTo>
                    <a:pt x="0" y="861"/>
                  </a:lnTo>
                  <a:lnTo>
                    <a:pt x="11" y="861"/>
                  </a:lnTo>
                  <a:close/>
                  <a:moveTo>
                    <a:pt x="11" y="922"/>
                  </a:moveTo>
                  <a:lnTo>
                    <a:pt x="11" y="963"/>
                  </a:lnTo>
                  <a:lnTo>
                    <a:pt x="0" y="963"/>
                  </a:lnTo>
                  <a:lnTo>
                    <a:pt x="0" y="922"/>
                  </a:lnTo>
                  <a:lnTo>
                    <a:pt x="11" y="922"/>
                  </a:lnTo>
                  <a:close/>
                  <a:moveTo>
                    <a:pt x="11" y="983"/>
                  </a:moveTo>
                  <a:lnTo>
                    <a:pt x="11" y="1024"/>
                  </a:lnTo>
                  <a:lnTo>
                    <a:pt x="0" y="1024"/>
                  </a:lnTo>
                  <a:lnTo>
                    <a:pt x="0" y="983"/>
                  </a:lnTo>
                  <a:lnTo>
                    <a:pt x="11" y="983"/>
                  </a:lnTo>
                  <a:close/>
                  <a:moveTo>
                    <a:pt x="11" y="1044"/>
                  </a:moveTo>
                  <a:lnTo>
                    <a:pt x="11" y="1085"/>
                  </a:lnTo>
                  <a:lnTo>
                    <a:pt x="0" y="1085"/>
                  </a:lnTo>
                  <a:lnTo>
                    <a:pt x="0" y="1044"/>
                  </a:lnTo>
                  <a:lnTo>
                    <a:pt x="11" y="1044"/>
                  </a:lnTo>
                  <a:close/>
                  <a:moveTo>
                    <a:pt x="11" y="1105"/>
                  </a:moveTo>
                  <a:lnTo>
                    <a:pt x="11" y="1146"/>
                  </a:lnTo>
                  <a:lnTo>
                    <a:pt x="0" y="1146"/>
                  </a:lnTo>
                  <a:lnTo>
                    <a:pt x="0" y="1105"/>
                  </a:lnTo>
                  <a:lnTo>
                    <a:pt x="11" y="1105"/>
                  </a:lnTo>
                  <a:close/>
                  <a:moveTo>
                    <a:pt x="11" y="1167"/>
                  </a:moveTo>
                  <a:lnTo>
                    <a:pt x="11" y="1207"/>
                  </a:lnTo>
                  <a:lnTo>
                    <a:pt x="0" y="1207"/>
                  </a:lnTo>
                  <a:lnTo>
                    <a:pt x="0" y="1167"/>
                  </a:lnTo>
                  <a:lnTo>
                    <a:pt x="11" y="1167"/>
                  </a:lnTo>
                  <a:close/>
                  <a:moveTo>
                    <a:pt x="11" y="1228"/>
                  </a:moveTo>
                  <a:lnTo>
                    <a:pt x="11" y="1269"/>
                  </a:lnTo>
                  <a:lnTo>
                    <a:pt x="0" y="1269"/>
                  </a:lnTo>
                  <a:lnTo>
                    <a:pt x="0" y="1228"/>
                  </a:lnTo>
                  <a:lnTo>
                    <a:pt x="11" y="1228"/>
                  </a:lnTo>
                  <a:close/>
                  <a:moveTo>
                    <a:pt x="11" y="1289"/>
                  </a:moveTo>
                  <a:lnTo>
                    <a:pt x="11" y="1330"/>
                  </a:lnTo>
                  <a:lnTo>
                    <a:pt x="0" y="1330"/>
                  </a:lnTo>
                  <a:lnTo>
                    <a:pt x="0" y="1289"/>
                  </a:lnTo>
                  <a:lnTo>
                    <a:pt x="11" y="1289"/>
                  </a:lnTo>
                  <a:close/>
                  <a:moveTo>
                    <a:pt x="11" y="1350"/>
                  </a:moveTo>
                  <a:lnTo>
                    <a:pt x="11" y="1391"/>
                  </a:lnTo>
                  <a:lnTo>
                    <a:pt x="0" y="1391"/>
                  </a:lnTo>
                  <a:lnTo>
                    <a:pt x="0" y="1350"/>
                  </a:lnTo>
                  <a:lnTo>
                    <a:pt x="11" y="1350"/>
                  </a:lnTo>
                  <a:close/>
                  <a:moveTo>
                    <a:pt x="16" y="1396"/>
                  </a:moveTo>
                  <a:lnTo>
                    <a:pt x="57" y="1396"/>
                  </a:lnTo>
                  <a:lnTo>
                    <a:pt x="57" y="1406"/>
                  </a:lnTo>
                  <a:lnTo>
                    <a:pt x="16" y="1406"/>
                  </a:lnTo>
                  <a:lnTo>
                    <a:pt x="16" y="1396"/>
                  </a:lnTo>
                  <a:close/>
                  <a:moveTo>
                    <a:pt x="78" y="1396"/>
                  </a:moveTo>
                  <a:lnTo>
                    <a:pt x="120" y="1396"/>
                  </a:lnTo>
                  <a:lnTo>
                    <a:pt x="120" y="1406"/>
                  </a:lnTo>
                  <a:lnTo>
                    <a:pt x="78" y="1406"/>
                  </a:lnTo>
                  <a:lnTo>
                    <a:pt x="78" y="1396"/>
                  </a:lnTo>
                  <a:close/>
                  <a:moveTo>
                    <a:pt x="141" y="1396"/>
                  </a:moveTo>
                  <a:lnTo>
                    <a:pt x="183" y="1396"/>
                  </a:lnTo>
                  <a:lnTo>
                    <a:pt x="183" y="1406"/>
                  </a:lnTo>
                  <a:lnTo>
                    <a:pt x="141" y="1406"/>
                  </a:lnTo>
                  <a:lnTo>
                    <a:pt x="141" y="1396"/>
                  </a:lnTo>
                  <a:close/>
                  <a:moveTo>
                    <a:pt x="203" y="1396"/>
                  </a:moveTo>
                  <a:lnTo>
                    <a:pt x="245" y="1396"/>
                  </a:lnTo>
                  <a:lnTo>
                    <a:pt x="245" y="1406"/>
                  </a:lnTo>
                  <a:lnTo>
                    <a:pt x="203" y="1406"/>
                  </a:lnTo>
                  <a:lnTo>
                    <a:pt x="203" y="1396"/>
                  </a:lnTo>
                  <a:close/>
                  <a:moveTo>
                    <a:pt x="266" y="1396"/>
                  </a:moveTo>
                  <a:lnTo>
                    <a:pt x="308" y="1396"/>
                  </a:lnTo>
                  <a:lnTo>
                    <a:pt x="308" y="1406"/>
                  </a:lnTo>
                  <a:lnTo>
                    <a:pt x="266" y="1406"/>
                  </a:lnTo>
                  <a:lnTo>
                    <a:pt x="266" y="1396"/>
                  </a:lnTo>
                  <a:close/>
                  <a:moveTo>
                    <a:pt x="329" y="1396"/>
                  </a:moveTo>
                  <a:lnTo>
                    <a:pt x="370" y="1396"/>
                  </a:lnTo>
                  <a:lnTo>
                    <a:pt x="370" y="1406"/>
                  </a:lnTo>
                  <a:lnTo>
                    <a:pt x="329" y="1406"/>
                  </a:lnTo>
                  <a:lnTo>
                    <a:pt x="329" y="1396"/>
                  </a:lnTo>
                  <a:close/>
                  <a:moveTo>
                    <a:pt x="391" y="1396"/>
                  </a:moveTo>
                  <a:lnTo>
                    <a:pt x="433" y="1396"/>
                  </a:lnTo>
                  <a:lnTo>
                    <a:pt x="433" y="1406"/>
                  </a:lnTo>
                  <a:lnTo>
                    <a:pt x="391" y="1406"/>
                  </a:lnTo>
                  <a:lnTo>
                    <a:pt x="391" y="1396"/>
                  </a:lnTo>
                  <a:close/>
                  <a:moveTo>
                    <a:pt x="454" y="1396"/>
                  </a:moveTo>
                  <a:lnTo>
                    <a:pt x="495" y="1396"/>
                  </a:lnTo>
                  <a:lnTo>
                    <a:pt x="495" y="1406"/>
                  </a:lnTo>
                  <a:lnTo>
                    <a:pt x="454" y="1406"/>
                  </a:lnTo>
                  <a:lnTo>
                    <a:pt x="454" y="1396"/>
                  </a:lnTo>
                  <a:close/>
                  <a:moveTo>
                    <a:pt x="516" y="1396"/>
                  </a:moveTo>
                  <a:lnTo>
                    <a:pt x="558" y="1396"/>
                  </a:lnTo>
                  <a:lnTo>
                    <a:pt x="558" y="1406"/>
                  </a:lnTo>
                  <a:lnTo>
                    <a:pt x="516" y="1406"/>
                  </a:lnTo>
                  <a:lnTo>
                    <a:pt x="516" y="1396"/>
                  </a:lnTo>
                  <a:close/>
                  <a:moveTo>
                    <a:pt x="579" y="1396"/>
                  </a:moveTo>
                  <a:lnTo>
                    <a:pt x="619" y="1396"/>
                  </a:lnTo>
                  <a:lnTo>
                    <a:pt x="614" y="1401"/>
                  </a:lnTo>
                  <a:lnTo>
                    <a:pt x="614" y="1399"/>
                  </a:lnTo>
                  <a:lnTo>
                    <a:pt x="624" y="1399"/>
                  </a:lnTo>
                  <a:lnTo>
                    <a:pt x="624" y="1406"/>
                  </a:lnTo>
                  <a:lnTo>
                    <a:pt x="579" y="1406"/>
                  </a:lnTo>
                  <a:lnTo>
                    <a:pt x="579" y="1396"/>
                  </a:lnTo>
                  <a:close/>
                  <a:moveTo>
                    <a:pt x="614" y="1379"/>
                  </a:moveTo>
                  <a:lnTo>
                    <a:pt x="614" y="1338"/>
                  </a:lnTo>
                  <a:lnTo>
                    <a:pt x="624" y="1338"/>
                  </a:lnTo>
                  <a:lnTo>
                    <a:pt x="624" y="1379"/>
                  </a:lnTo>
                  <a:lnTo>
                    <a:pt x="614" y="1379"/>
                  </a:lnTo>
                  <a:close/>
                  <a:moveTo>
                    <a:pt x="614" y="1318"/>
                  </a:moveTo>
                  <a:lnTo>
                    <a:pt x="614" y="1277"/>
                  </a:lnTo>
                  <a:lnTo>
                    <a:pt x="624" y="1277"/>
                  </a:lnTo>
                  <a:lnTo>
                    <a:pt x="624" y="1318"/>
                  </a:lnTo>
                  <a:lnTo>
                    <a:pt x="614" y="1318"/>
                  </a:lnTo>
                  <a:close/>
                  <a:moveTo>
                    <a:pt x="614" y="1257"/>
                  </a:moveTo>
                  <a:lnTo>
                    <a:pt x="614" y="1216"/>
                  </a:lnTo>
                  <a:lnTo>
                    <a:pt x="624" y="1216"/>
                  </a:lnTo>
                  <a:lnTo>
                    <a:pt x="624" y="1257"/>
                  </a:lnTo>
                  <a:lnTo>
                    <a:pt x="614" y="1257"/>
                  </a:lnTo>
                  <a:close/>
                  <a:moveTo>
                    <a:pt x="614" y="1195"/>
                  </a:moveTo>
                  <a:lnTo>
                    <a:pt x="614" y="1155"/>
                  </a:lnTo>
                  <a:lnTo>
                    <a:pt x="624" y="1155"/>
                  </a:lnTo>
                  <a:lnTo>
                    <a:pt x="624" y="1195"/>
                  </a:lnTo>
                  <a:lnTo>
                    <a:pt x="614" y="1195"/>
                  </a:lnTo>
                  <a:close/>
                  <a:moveTo>
                    <a:pt x="614" y="1134"/>
                  </a:moveTo>
                  <a:lnTo>
                    <a:pt x="614" y="1094"/>
                  </a:lnTo>
                  <a:lnTo>
                    <a:pt x="624" y="1094"/>
                  </a:lnTo>
                  <a:lnTo>
                    <a:pt x="624" y="1134"/>
                  </a:lnTo>
                  <a:lnTo>
                    <a:pt x="614" y="1134"/>
                  </a:lnTo>
                  <a:close/>
                  <a:moveTo>
                    <a:pt x="614" y="1073"/>
                  </a:moveTo>
                  <a:lnTo>
                    <a:pt x="614" y="1032"/>
                  </a:lnTo>
                  <a:lnTo>
                    <a:pt x="624" y="1032"/>
                  </a:lnTo>
                  <a:lnTo>
                    <a:pt x="624" y="1073"/>
                  </a:lnTo>
                  <a:lnTo>
                    <a:pt x="614" y="1073"/>
                  </a:lnTo>
                  <a:close/>
                  <a:moveTo>
                    <a:pt x="614" y="1012"/>
                  </a:moveTo>
                  <a:lnTo>
                    <a:pt x="614" y="971"/>
                  </a:lnTo>
                  <a:lnTo>
                    <a:pt x="624" y="971"/>
                  </a:lnTo>
                  <a:lnTo>
                    <a:pt x="624" y="1012"/>
                  </a:lnTo>
                  <a:lnTo>
                    <a:pt x="614" y="1012"/>
                  </a:lnTo>
                  <a:close/>
                  <a:moveTo>
                    <a:pt x="614" y="951"/>
                  </a:moveTo>
                  <a:lnTo>
                    <a:pt x="614" y="910"/>
                  </a:lnTo>
                  <a:lnTo>
                    <a:pt x="624" y="910"/>
                  </a:lnTo>
                  <a:lnTo>
                    <a:pt x="624" y="951"/>
                  </a:lnTo>
                  <a:lnTo>
                    <a:pt x="614" y="951"/>
                  </a:lnTo>
                  <a:close/>
                  <a:moveTo>
                    <a:pt x="614" y="890"/>
                  </a:moveTo>
                  <a:lnTo>
                    <a:pt x="614" y="849"/>
                  </a:lnTo>
                  <a:lnTo>
                    <a:pt x="624" y="849"/>
                  </a:lnTo>
                  <a:lnTo>
                    <a:pt x="624" y="890"/>
                  </a:lnTo>
                  <a:lnTo>
                    <a:pt x="614" y="890"/>
                  </a:lnTo>
                  <a:close/>
                  <a:moveTo>
                    <a:pt x="614" y="829"/>
                  </a:moveTo>
                  <a:lnTo>
                    <a:pt x="614" y="788"/>
                  </a:lnTo>
                  <a:lnTo>
                    <a:pt x="624" y="788"/>
                  </a:lnTo>
                  <a:lnTo>
                    <a:pt x="624" y="829"/>
                  </a:lnTo>
                  <a:lnTo>
                    <a:pt x="614" y="829"/>
                  </a:lnTo>
                  <a:close/>
                  <a:moveTo>
                    <a:pt x="614" y="768"/>
                  </a:moveTo>
                  <a:lnTo>
                    <a:pt x="614" y="727"/>
                  </a:lnTo>
                  <a:lnTo>
                    <a:pt x="624" y="727"/>
                  </a:lnTo>
                  <a:lnTo>
                    <a:pt x="624" y="768"/>
                  </a:lnTo>
                  <a:lnTo>
                    <a:pt x="614" y="768"/>
                  </a:lnTo>
                  <a:close/>
                  <a:moveTo>
                    <a:pt x="614" y="706"/>
                  </a:moveTo>
                  <a:lnTo>
                    <a:pt x="614" y="666"/>
                  </a:lnTo>
                  <a:lnTo>
                    <a:pt x="624" y="666"/>
                  </a:lnTo>
                  <a:lnTo>
                    <a:pt x="624" y="706"/>
                  </a:lnTo>
                  <a:lnTo>
                    <a:pt x="614" y="706"/>
                  </a:lnTo>
                  <a:close/>
                  <a:moveTo>
                    <a:pt x="614" y="645"/>
                  </a:moveTo>
                  <a:lnTo>
                    <a:pt x="614" y="605"/>
                  </a:lnTo>
                  <a:lnTo>
                    <a:pt x="624" y="605"/>
                  </a:lnTo>
                  <a:lnTo>
                    <a:pt x="624" y="645"/>
                  </a:lnTo>
                  <a:lnTo>
                    <a:pt x="614" y="645"/>
                  </a:lnTo>
                  <a:close/>
                  <a:moveTo>
                    <a:pt x="614" y="584"/>
                  </a:moveTo>
                  <a:lnTo>
                    <a:pt x="614" y="543"/>
                  </a:lnTo>
                  <a:lnTo>
                    <a:pt x="624" y="543"/>
                  </a:lnTo>
                  <a:lnTo>
                    <a:pt x="624" y="584"/>
                  </a:lnTo>
                  <a:lnTo>
                    <a:pt x="614" y="584"/>
                  </a:lnTo>
                  <a:close/>
                  <a:moveTo>
                    <a:pt x="614" y="523"/>
                  </a:moveTo>
                  <a:lnTo>
                    <a:pt x="614" y="482"/>
                  </a:lnTo>
                  <a:lnTo>
                    <a:pt x="624" y="482"/>
                  </a:lnTo>
                  <a:lnTo>
                    <a:pt x="624" y="523"/>
                  </a:lnTo>
                  <a:lnTo>
                    <a:pt x="614" y="523"/>
                  </a:lnTo>
                  <a:close/>
                  <a:moveTo>
                    <a:pt x="614" y="462"/>
                  </a:moveTo>
                  <a:lnTo>
                    <a:pt x="614" y="421"/>
                  </a:lnTo>
                  <a:lnTo>
                    <a:pt x="624" y="421"/>
                  </a:lnTo>
                  <a:lnTo>
                    <a:pt x="624" y="462"/>
                  </a:lnTo>
                  <a:lnTo>
                    <a:pt x="614" y="462"/>
                  </a:lnTo>
                  <a:close/>
                  <a:moveTo>
                    <a:pt x="614" y="401"/>
                  </a:moveTo>
                  <a:lnTo>
                    <a:pt x="614" y="360"/>
                  </a:lnTo>
                  <a:lnTo>
                    <a:pt x="624" y="360"/>
                  </a:lnTo>
                  <a:lnTo>
                    <a:pt x="624" y="401"/>
                  </a:lnTo>
                  <a:lnTo>
                    <a:pt x="614" y="401"/>
                  </a:lnTo>
                  <a:close/>
                  <a:moveTo>
                    <a:pt x="614" y="340"/>
                  </a:moveTo>
                  <a:lnTo>
                    <a:pt x="614" y="299"/>
                  </a:lnTo>
                  <a:lnTo>
                    <a:pt x="624" y="299"/>
                  </a:lnTo>
                  <a:lnTo>
                    <a:pt x="624" y="340"/>
                  </a:lnTo>
                  <a:lnTo>
                    <a:pt x="614" y="340"/>
                  </a:lnTo>
                  <a:close/>
                  <a:moveTo>
                    <a:pt x="614" y="279"/>
                  </a:moveTo>
                  <a:lnTo>
                    <a:pt x="614" y="238"/>
                  </a:lnTo>
                  <a:lnTo>
                    <a:pt x="624" y="238"/>
                  </a:lnTo>
                  <a:lnTo>
                    <a:pt x="624" y="279"/>
                  </a:lnTo>
                  <a:lnTo>
                    <a:pt x="614" y="279"/>
                  </a:lnTo>
                  <a:close/>
                  <a:moveTo>
                    <a:pt x="614" y="217"/>
                  </a:moveTo>
                  <a:lnTo>
                    <a:pt x="614" y="177"/>
                  </a:lnTo>
                  <a:lnTo>
                    <a:pt x="624" y="177"/>
                  </a:lnTo>
                  <a:lnTo>
                    <a:pt x="624" y="217"/>
                  </a:lnTo>
                  <a:lnTo>
                    <a:pt x="614" y="217"/>
                  </a:lnTo>
                  <a:close/>
                  <a:moveTo>
                    <a:pt x="614" y="156"/>
                  </a:moveTo>
                  <a:lnTo>
                    <a:pt x="614" y="116"/>
                  </a:lnTo>
                  <a:lnTo>
                    <a:pt x="624" y="116"/>
                  </a:lnTo>
                  <a:lnTo>
                    <a:pt x="624" y="156"/>
                  </a:lnTo>
                  <a:lnTo>
                    <a:pt x="614" y="156"/>
                  </a:lnTo>
                  <a:close/>
                  <a:moveTo>
                    <a:pt x="614" y="95"/>
                  </a:moveTo>
                  <a:lnTo>
                    <a:pt x="614" y="54"/>
                  </a:lnTo>
                  <a:lnTo>
                    <a:pt x="624" y="54"/>
                  </a:lnTo>
                  <a:lnTo>
                    <a:pt x="624" y="95"/>
                  </a:lnTo>
                  <a:lnTo>
                    <a:pt x="614" y="95"/>
                  </a:lnTo>
                  <a:close/>
                  <a:moveTo>
                    <a:pt x="614" y="34"/>
                  </a:moveTo>
                  <a:lnTo>
                    <a:pt x="614" y="5"/>
                  </a:lnTo>
                  <a:lnTo>
                    <a:pt x="619" y="10"/>
                  </a:lnTo>
                  <a:lnTo>
                    <a:pt x="607" y="10"/>
                  </a:lnTo>
                  <a:lnTo>
                    <a:pt x="607" y="0"/>
                  </a:lnTo>
                  <a:lnTo>
                    <a:pt x="624" y="0"/>
                  </a:lnTo>
                  <a:lnTo>
                    <a:pt x="624" y="34"/>
                  </a:lnTo>
                  <a:lnTo>
                    <a:pt x="614" y="34"/>
                  </a:lnTo>
                  <a:close/>
                  <a:moveTo>
                    <a:pt x="586" y="10"/>
                  </a:moveTo>
                  <a:lnTo>
                    <a:pt x="544" y="10"/>
                  </a:lnTo>
                  <a:lnTo>
                    <a:pt x="544" y="0"/>
                  </a:lnTo>
                  <a:lnTo>
                    <a:pt x="586" y="0"/>
                  </a:lnTo>
                  <a:lnTo>
                    <a:pt x="586" y="10"/>
                  </a:lnTo>
                  <a:close/>
                  <a:moveTo>
                    <a:pt x="524" y="10"/>
                  </a:moveTo>
                  <a:lnTo>
                    <a:pt x="482" y="10"/>
                  </a:lnTo>
                  <a:lnTo>
                    <a:pt x="482" y="0"/>
                  </a:lnTo>
                  <a:lnTo>
                    <a:pt x="524" y="0"/>
                  </a:lnTo>
                  <a:lnTo>
                    <a:pt x="524" y="10"/>
                  </a:lnTo>
                  <a:close/>
                  <a:moveTo>
                    <a:pt x="461" y="10"/>
                  </a:moveTo>
                  <a:lnTo>
                    <a:pt x="419" y="10"/>
                  </a:lnTo>
                  <a:lnTo>
                    <a:pt x="419" y="0"/>
                  </a:lnTo>
                  <a:lnTo>
                    <a:pt x="461" y="0"/>
                  </a:lnTo>
                  <a:lnTo>
                    <a:pt x="461" y="10"/>
                  </a:lnTo>
                  <a:close/>
                  <a:moveTo>
                    <a:pt x="398" y="10"/>
                  </a:moveTo>
                  <a:lnTo>
                    <a:pt x="357" y="10"/>
                  </a:lnTo>
                  <a:lnTo>
                    <a:pt x="357" y="0"/>
                  </a:lnTo>
                  <a:lnTo>
                    <a:pt x="398" y="0"/>
                  </a:lnTo>
                  <a:lnTo>
                    <a:pt x="398" y="10"/>
                  </a:lnTo>
                  <a:close/>
                  <a:moveTo>
                    <a:pt x="336" y="10"/>
                  </a:moveTo>
                  <a:lnTo>
                    <a:pt x="294" y="10"/>
                  </a:lnTo>
                  <a:lnTo>
                    <a:pt x="294" y="0"/>
                  </a:lnTo>
                  <a:lnTo>
                    <a:pt x="336" y="0"/>
                  </a:lnTo>
                  <a:lnTo>
                    <a:pt x="336" y="10"/>
                  </a:lnTo>
                  <a:close/>
                  <a:moveTo>
                    <a:pt x="273" y="10"/>
                  </a:moveTo>
                  <a:lnTo>
                    <a:pt x="232" y="10"/>
                  </a:lnTo>
                  <a:lnTo>
                    <a:pt x="232" y="0"/>
                  </a:lnTo>
                  <a:lnTo>
                    <a:pt x="273" y="0"/>
                  </a:lnTo>
                  <a:lnTo>
                    <a:pt x="273" y="10"/>
                  </a:lnTo>
                  <a:close/>
                  <a:moveTo>
                    <a:pt x="211" y="10"/>
                  </a:moveTo>
                  <a:lnTo>
                    <a:pt x="169" y="10"/>
                  </a:lnTo>
                  <a:lnTo>
                    <a:pt x="169" y="0"/>
                  </a:lnTo>
                  <a:lnTo>
                    <a:pt x="211" y="0"/>
                  </a:lnTo>
                  <a:lnTo>
                    <a:pt x="211" y="10"/>
                  </a:lnTo>
                  <a:close/>
                  <a:moveTo>
                    <a:pt x="148" y="10"/>
                  </a:moveTo>
                  <a:lnTo>
                    <a:pt x="107" y="10"/>
                  </a:lnTo>
                  <a:lnTo>
                    <a:pt x="107" y="0"/>
                  </a:lnTo>
                  <a:lnTo>
                    <a:pt x="148" y="0"/>
                  </a:lnTo>
                  <a:lnTo>
                    <a:pt x="148" y="10"/>
                  </a:lnTo>
                  <a:close/>
                  <a:moveTo>
                    <a:pt x="86" y="10"/>
                  </a:moveTo>
                  <a:lnTo>
                    <a:pt x="44" y="10"/>
                  </a:lnTo>
                  <a:lnTo>
                    <a:pt x="44" y="0"/>
                  </a:lnTo>
                  <a:lnTo>
                    <a:pt x="86" y="0"/>
                  </a:lnTo>
                  <a:lnTo>
                    <a:pt x="86" y="10"/>
                  </a:lnTo>
                  <a:close/>
                  <a:moveTo>
                    <a:pt x="23" y="10"/>
                  </a:moveTo>
                  <a:lnTo>
                    <a:pt x="5" y="10"/>
                  </a:lnTo>
                  <a:lnTo>
                    <a:pt x="5" y="0"/>
                  </a:lnTo>
                  <a:lnTo>
                    <a:pt x="23" y="0"/>
                  </a:lnTo>
                  <a:lnTo>
                    <a:pt x="23" y="10"/>
                  </a:lnTo>
                  <a:close/>
                </a:path>
              </a:pathLst>
            </a:custGeom>
            <a:solidFill>
              <a:srgbClr val="7f7f7f"/>
            </a:solidFill>
            <a:ln w="0" cap="flat">
              <a:solidFill>
                <a:srgbClr val="7f7f7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>
            <a:xfrm>
              <a:off x="4583" y="1059"/>
              <a:ext cx="213" cy="269"/>
            </a:xfrm>
            <a:custGeom>
              <a:avLst/>
              <a:gdLst>
                <a:gd name="T0" fmla="*/ 458 w 491"/>
                <a:gd name="T1" fmla="*/ 250 h 633"/>
                <a:gd name="T2" fmla="*/ 426 w 491"/>
                <a:gd name="T3" fmla="*/ 250 h 633"/>
                <a:gd name="T4" fmla="*/ 426 w 491"/>
                <a:gd name="T5" fmla="*/ 190 h 633"/>
                <a:gd name="T6" fmla="*/ 253 w 491"/>
                <a:gd name="T7" fmla="*/ 0 h 633"/>
                <a:gd name="T8" fmla="*/ 238 w 491"/>
                <a:gd name="T9" fmla="*/ 0 h 633"/>
                <a:gd name="T10" fmla="*/ 65 w 491"/>
                <a:gd name="T11" fmla="*/ 190 h 633"/>
                <a:gd name="T12" fmla="*/ 65 w 491"/>
                <a:gd name="T13" fmla="*/ 250 h 633"/>
                <a:gd name="T14" fmla="*/ 33 w 491"/>
                <a:gd name="T15" fmla="*/ 250 h 633"/>
                <a:gd name="T16" fmla="*/ 0 w 491"/>
                <a:gd name="T17" fmla="*/ 282 h 633"/>
                <a:gd name="T18" fmla="*/ 0 w 491"/>
                <a:gd name="T19" fmla="*/ 601 h 633"/>
                <a:gd name="T20" fmla="*/ 33 w 491"/>
                <a:gd name="T21" fmla="*/ 633 h 633"/>
                <a:gd name="T22" fmla="*/ 458 w 491"/>
                <a:gd name="T23" fmla="*/ 633 h 633"/>
                <a:gd name="T24" fmla="*/ 491 w 491"/>
                <a:gd name="T25" fmla="*/ 601 h 633"/>
                <a:gd name="T26" fmla="*/ 491 w 491"/>
                <a:gd name="T27" fmla="*/ 282 h 633"/>
                <a:gd name="T28" fmla="*/ 458 w 491"/>
                <a:gd name="T29" fmla="*/ 250 h 633"/>
                <a:gd name="T30" fmla="*/ 270 w 491"/>
                <a:gd name="T31" fmla="*/ 438 h 633"/>
                <a:gd name="T32" fmla="*/ 270 w 491"/>
                <a:gd name="T33" fmla="*/ 570 h 633"/>
                <a:gd name="T34" fmla="*/ 223 w 491"/>
                <a:gd name="T35" fmla="*/ 570 h 633"/>
                <a:gd name="T36" fmla="*/ 223 w 491"/>
                <a:gd name="T37" fmla="*/ 438 h 633"/>
                <a:gd name="T38" fmla="*/ 190 w 491"/>
                <a:gd name="T39" fmla="*/ 389 h 633"/>
                <a:gd name="T40" fmla="*/ 246 w 491"/>
                <a:gd name="T41" fmla="*/ 333 h 633"/>
                <a:gd name="T42" fmla="*/ 302 w 491"/>
                <a:gd name="T43" fmla="*/ 389 h 633"/>
                <a:gd name="T44" fmla="*/ 270 w 491"/>
                <a:gd name="T45" fmla="*/ 438 h 633"/>
                <a:gd name="T46" fmla="*/ 367 w 491"/>
                <a:gd name="T47" fmla="*/ 250 h 633"/>
                <a:gd name="T48" fmla="*/ 124 w 491"/>
                <a:gd name="T49" fmla="*/ 250 h 633"/>
                <a:gd name="T50" fmla="*/ 124 w 491"/>
                <a:gd name="T51" fmla="*/ 190 h 633"/>
                <a:gd name="T52" fmla="*/ 238 w 491"/>
                <a:gd name="T53" fmla="*/ 56 h 633"/>
                <a:gd name="T54" fmla="*/ 253 w 491"/>
                <a:gd name="T55" fmla="*/ 56 h 633"/>
                <a:gd name="T56" fmla="*/ 367 w 491"/>
                <a:gd name="T57" fmla="*/ 190 h 633"/>
                <a:gd name="T58" fmla="*/ 367 w 491"/>
                <a:gd name="T59" fmla="*/ 250 h 6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1" h="633">
                  <a:moveTo>
                    <a:pt x="458" y="250"/>
                  </a:moveTo>
                  <a:lnTo>
                    <a:pt x="426" y="250"/>
                  </a:lnTo>
                  <a:lnTo>
                    <a:pt x="426" y="190"/>
                  </a:lnTo>
                  <a:cubicBezTo>
                    <a:pt x="426" y="65"/>
                    <a:pt x="346" y="0"/>
                    <a:pt x="253" y="0"/>
                  </a:cubicBezTo>
                  <a:lnTo>
                    <a:pt x="238" y="0"/>
                  </a:lnTo>
                  <a:cubicBezTo>
                    <a:pt x="143" y="0"/>
                    <a:pt x="65" y="63"/>
                    <a:pt x="65" y="190"/>
                  </a:cubicBezTo>
                  <a:lnTo>
                    <a:pt x="65" y="250"/>
                  </a:lnTo>
                  <a:lnTo>
                    <a:pt x="33" y="250"/>
                  </a:lnTo>
                  <a:cubicBezTo>
                    <a:pt x="19" y="250"/>
                    <a:pt x="0" y="268"/>
                    <a:pt x="0" y="282"/>
                  </a:cubicBezTo>
                  <a:lnTo>
                    <a:pt x="0" y="601"/>
                  </a:lnTo>
                  <a:cubicBezTo>
                    <a:pt x="0" y="614"/>
                    <a:pt x="19" y="633"/>
                    <a:pt x="33" y="633"/>
                  </a:cubicBezTo>
                  <a:lnTo>
                    <a:pt x="458" y="633"/>
                  </a:lnTo>
                  <a:cubicBezTo>
                    <a:pt x="472" y="633"/>
                    <a:pt x="491" y="614"/>
                    <a:pt x="491" y="601"/>
                  </a:cubicBezTo>
                  <a:lnTo>
                    <a:pt x="491" y="282"/>
                  </a:lnTo>
                  <a:cubicBezTo>
                    <a:pt x="491" y="268"/>
                    <a:pt x="472" y="250"/>
                    <a:pt x="458" y="250"/>
                  </a:cubicBezTo>
                  <a:close/>
                  <a:moveTo>
                    <a:pt x="270" y="438"/>
                  </a:moveTo>
                  <a:lnTo>
                    <a:pt x="270" y="570"/>
                  </a:lnTo>
                  <a:lnTo>
                    <a:pt x="223" y="570"/>
                  </a:lnTo>
                  <a:lnTo>
                    <a:pt x="223" y="438"/>
                  </a:lnTo>
                  <a:cubicBezTo>
                    <a:pt x="204" y="429"/>
                    <a:pt x="190" y="411"/>
                    <a:pt x="190" y="389"/>
                  </a:cubicBezTo>
                  <a:cubicBezTo>
                    <a:pt x="190" y="358"/>
                    <a:pt x="216" y="333"/>
                    <a:pt x="246" y="333"/>
                  </a:cubicBezTo>
                  <a:cubicBezTo>
                    <a:pt x="277" y="333"/>
                    <a:pt x="302" y="358"/>
                    <a:pt x="302" y="389"/>
                  </a:cubicBezTo>
                  <a:cubicBezTo>
                    <a:pt x="301" y="409"/>
                    <a:pt x="289" y="428"/>
                    <a:pt x="270" y="438"/>
                  </a:cubicBezTo>
                  <a:close/>
                  <a:moveTo>
                    <a:pt x="367" y="250"/>
                  </a:moveTo>
                  <a:lnTo>
                    <a:pt x="124" y="250"/>
                  </a:lnTo>
                  <a:lnTo>
                    <a:pt x="124" y="190"/>
                  </a:lnTo>
                  <a:cubicBezTo>
                    <a:pt x="124" y="111"/>
                    <a:pt x="167" y="56"/>
                    <a:pt x="238" y="56"/>
                  </a:cubicBezTo>
                  <a:lnTo>
                    <a:pt x="253" y="56"/>
                  </a:lnTo>
                  <a:cubicBezTo>
                    <a:pt x="326" y="56"/>
                    <a:pt x="367" y="111"/>
                    <a:pt x="367" y="190"/>
                  </a:cubicBezTo>
                  <a:lnTo>
                    <a:pt x="367" y="250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>
            <a:xfrm>
              <a:off x="4614" y="1182"/>
              <a:ext cx="150" cy="14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>
            <a:xfrm>
              <a:off x="4609" y="1191"/>
              <a:ext cx="229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000" b="0" i="0" u="none" strike="noStrike" cap="none" normalizeH="0" baseline="0">
                  <a:solidFill>
                    <a:srgbClr val="ffffff"/>
                  </a:solidFill>
                  <a:effectLst/>
                  <a:latin typeface="Segoe UI Semibold"/>
                </a:rPr>
                <a:t>NSG</a:t>
              </a:r>
              <a:endParaRPr kumimoji="0" lang="en-US" altLang="en-US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>
            <a:xfrm flipV="1">
              <a:off x="4939" y="1759"/>
              <a:ext cx="160" cy="3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5089" y="1722"/>
              <a:ext cx="78" cy="76"/>
            </a:xfrm>
            <a:custGeom>
              <a:avLst/>
              <a:gdLst>
                <a:gd name="T0" fmla="*/ 0 w 78"/>
                <a:gd name="T1" fmla="*/ 0 h 76"/>
                <a:gd name="T2" fmla="*/ 78 w 78"/>
                <a:gd name="T3" fmla="*/ 37 h 76"/>
                <a:gd name="T4" fmla="*/ 1 w 78"/>
                <a:gd name="T5" fmla="*/ 76 h 76"/>
                <a:gd name="T6" fmla="*/ 0 w 78"/>
                <a:gd name="T7" fmla="*/ 0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6">
                  <a:moveTo>
                    <a:pt x="0" y="0"/>
                  </a:moveTo>
                  <a:lnTo>
                    <a:pt x="78" y="37"/>
                  </a:lnTo>
                  <a:lnTo>
                    <a:pt x="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09" name="Line 108"/>
            <p:cNvSpPr>
              <a:spLocks noChangeShapeType="1"/>
            </p:cNvSpPr>
            <p:nvPr/>
          </p:nvSpPr>
          <p:spPr>
            <a:xfrm flipV="1">
              <a:off x="4939" y="1380"/>
              <a:ext cx="197" cy="382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097" y="1320"/>
              <a:ext cx="70" cy="85"/>
            </a:xfrm>
            <a:custGeom>
              <a:avLst/>
              <a:gdLst>
                <a:gd name="T0" fmla="*/ 0 w 70"/>
                <a:gd name="T1" fmla="*/ 51 h 85"/>
                <a:gd name="T2" fmla="*/ 70 w 70"/>
                <a:gd name="T3" fmla="*/ 0 h 85"/>
                <a:gd name="T4" fmla="*/ 70 w 70"/>
                <a:gd name="T5" fmla="*/ 85 h 85"/>
                <a:gd name="T6" fmla="*/ 0 w 70"/>
                <a:gd name="T7" fmla="*/ 51 h 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85">
                  <a:moveTo>
                    <a:pt x="0" y="51"/>
                  </a:moveTo>
                  <a:lnTo>
                    <a:pt x="70" y="0"/>
                  </a:lnTo>
                  <a:lnTo>
                    <a:pt x="70" y="8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>
            <a:xfrm>
              <a:off x="4939" y="1762"/>
              <a:ext cx="197" cy="375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5097" y="2111"/>
              <a:ext cx="70" cy="86"/>
            </a:xfrm>
            <a:custGeom>
              <a:avLst/>
              <a:gdLst>
                <a:gd name="T0" fmla="*/ 69 w 70"/>
                <a:gd name="T1" fmla="*/ 0 h 86"/>
                <a:gd name="T2" fmla="*/ 70 w 70"/>
                <a:gd name="T3" fmla="*/ 86 h 86"/>
                <a:gd name="T4" fmla="*/ 0 w 70"/>
                <a:gd name="T5" fmla="*/ 35 h 86"/>
                <a:gd name="T6" fmla="*/ 69 w 70"/>
                <a:gd name="T7" fmla="*/ 0 h 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86">
                  <a:moveTo>
                    <a:pt x="69" y="0"/>
                  </a:moveTo>
                  <a:lnTo>
                    <a:pt x="70" y="86"/>
                  </a:lnTo>
                  <a:lnTo>
                    <a:pt x="0" y="3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>
            <a:xfrm>
              <a:off x="4526" y="1567"/>
              <a:ext cx="400" cy="392"/>
            </a:xfrm>
            <a:custGeom>
              <a:avLst/>
              <a:gdLst>
                <a:gd name="T0" fmla="*/ 895 w 921"/>
                <a:gd name="T1" fmla="*/ 400 h 922"/>
                <a:gd name="T2" fmla="*/ 521 w 921"/>
                <a:gd name="T3" fmla="*/ 26 h 922"/>
                <a:gd name="T4" fmla="*/ 460 w 921"/>
                <a:gd name="T5" fmla="*/ 0 h 922"/>
                <a:gd name="T6" fmla="*/ 400 w 921"/>
                <a:gd name="T7" fmla="*/ 26 h 922"/>
                <a:gd name="T8" fmla="*/ 25 w 921"/>
                <a:gd name="T9" fmla="*/ 400 h 922"/>
                <a:gd name="T10" fmla="*/ 0 w 921"/>
                <a:gd name="T11" fmla="*/ 461 h 922"/>
                <a:gd name="T12" fmla="*/ 25 w 921"/>
                <a:gd name="T13" fmla="*/ 522 h 922"/>
                <a:gd name="T14" fmla="*/ 400 w 921"/>
                <a:gd name="T15" fmla="*/ 896 h 922"/>
                <a:gd name="T16" fmla="*/ 460 w 921"/>
                <a:gd name="T17" fmla="*/ 922 h 922"/>
                <a:gd name="T18" fmla="*/ 521 w 921"/>
                <a:gd name="T19" fmla="*/ 896 h 922"/>
                <a:gd name="T20" fmla="*/ 895 w 921"/>
                <a:gd name="T21" fmla="*/ 522 h 922"/>
                <a:gd name="T22" fmla="*/ 921 w 921"/>
                <a:gd name="T23" fmla="*/ 461 h 922"/>
                <a:gd name="T24" fmla="*/ 895 w 921"/>
                <a:gd name="T25" fmla="*/ 400 h 922"/>
                <a:gd name="T26" fmla="*/ 717 w 921"/>
                <a:gd name="T27" fmla="*/ 575 h 922"/>
                <a:gd name="T28" fmla="*/ 717 w 921"/>
                <a:gd name="T29" fmla="*/ 490 h 922"/>
                <a:gd name="T30" fmla="*/ 589 w 921"/>
                <a:gd name="T31" fmla="*/ 490 h 922"/>
                <a:gd name="T32" fmla="*/ 497 w 921"/>
                <a:gd name="T33" fmla="*/ 582 h 922"/>
                <a:gd name="T34" fmla="*/ 497 w 921"/>
                <a:gd name="T35" fmla="*/ 668 h 922"/>
                <a:gd name="T36" fmla="*/ 543 w 921"/>
                <a:gd name="T37" fmla="*/ 742 h 922"/>
                <a:gd name="T38" fmla="*/ 460 w 921"/>
                <a:gd name="T39" fmla="*/ 824 h 922"/>
                <a:gd name="T40" fmla="*/ 378 w 921"/>
                <a:gd name="T41" fmla="*/ 742 h 922"/>
                <a:gd name="T42" fmla="*/ 424 w 921"/>
                <a:gd name="T43" fmla="*/ 668 h 922"/>
                <a:gd name="T44" fmla="*/ 424 w 921"/>
                <a:gd name="T45" fmla="*/ 584 h 922"/>
                <a:gd name="T46" fmla="*/ 332 w 921"/>
                <a:gd name="T47" fmla="*/ 492 h 922"/>
                <a:gd name="T48" fmla="*/ 203 w 921"/>
                <a:gd name="T49" fmla="*/ 492 h 922"/>
                <a:gd name="T50" fmla="*/ 203 w 921"/>
                <a:gd name="T51" fmla="*/ 578 h 922"/>
                <a:gd name="T52" fmla="*/ 82 w 921"/>
                <a:gd name="T53" fmla="*/ 457 h 922"/>
                <a:gd name="T54" fmla="*/ 203 w 921"/>
                <a:gd name="T55" fmla="*/ 336 h 922"/>
                <a:gd name="T56" fmla="*/ 203 w 921"/>
                <a:gd name="T57" fmla="*/ 421 h 922"/>
                <a:gd name="T58" fmla="*/ 332 w 921"/>
                <a:gd name="T59" fmla="*/ 421 h 922"/>
                <a:gd name="T60" fmla="*/ 424 w 921"/>
                <a:gd name="T61" fmla="*/ 329 h 922"/>
                <a:gd name="T62" fmla="*/ 424 w 921"/>
                <a:gd name="T63" fmla="*/ 206 h 922"/>
                <a:gd name="T64" fmla="*/ 339 w 921"/>
                <a:gd name="T65" fmla="*/ 206 h 922"/>
                <a:gd name="T66" fmla="*/ 460 w 921"/>
                <a:gd name="T67" fmla="*/ 85 h 922"/>
                <a:gd name="T68" fmla="*/ 582 w 921"/>
                <a:gd name="T69" fmla="*/ 206 h 922"/>
                <a:gd name="T70" fmla="*/ 497 w 921"/>
                <a:gd name="T71" fmla="*/ 206 h 922"/>
                <a:gd name="T72" fmla="*/ 497 w 921"/>
                <a:gd name="T73" fmla="*/ 329 h 922"/>
                <a:gd name="T74" fmla="*/ 589 w 921"/>
                <a:gd name="T75" fmla="*/ 421 h 922"/>
                <a:gd name="T76" fmla="*/ 717 w 921"/>
                <a:gd name="T77" fmla="*/ 421 h 922"/>
                <a:gd name="T78" fmla="*/ 717 w 921"/>
                <a:gd name="T79" fmla="*/ 334 h 922"/>
                <a:gd name="T80" fmla="*/ 839 w 921"/>
                <a:gd name="T81" fmla="*/ 455 h 922"/>
                <a:gd name="T82" fmla="*/ 717 w 921"/>
                <a:gd name="T83" fmla="*/ 575 h 9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1" h="922">
                  <a:moveTo>
                    <a:pt x="895" y="400"/>
                  </a:moveTo>
                  <a:lnTo>
                    <a:pt x="521" y="26"/>
                  </a:lnTo>
                  <a:cubicBezTo>
                    <a:pt x="504" y="9"/>
                    <a:pt x="484" y="0"/>
                    <a:pt x="460" y="0"/>
                  </a:cubicBezTo>
                  <a:cubicBezTo>
                    <a:pt x="438" y="0"/>
                    <a:pt x="416" y="9"/>
                    <a:pt x="400" y="26"/>
                  </a:cubicBezTo>
                  <a:lnTo>
                    <a:pt x="25" y="400"/>
                  </a:lnTo>
                  <a:cubicBezTo>
                    <a:pt x="9" y="417"/>
                    <a:pt x="0" y="437"/>
                    <a:pt x="0" y="461"/>
                  </a:cubicBezTo>
                  <a:cubicBezTo>
                    <a:pt x="0" y="483"/>
                    <a:pt x="9" y="505"/>
                    <a:pt x="25" y="522"/>
                  </a:cubicBezTo>
                  <a:lnTo>
                    <a:pt x="400" y="896"/>
                  </a:lnTo>
                  <a:cubicBezTo>
                    <a:pt x="416" y="913"/>
                    <a:pt x="437" y="922"/>
                    <a:pt x="460" y="922"/>
                  </a:cubicBezTo>
                  <a:cubicBezTo>
                    <a:pt x="482" y="922"/>
                    <a:pt x="504" y="913"/>
                    <a:pt x="521" y="896"/>
                  </a:cubicBezTo>
                  <a:lnTo>
                    <a:pt x="895" y="522"/>
                  </a:lnTo>
                  <a:cubicBezTo>
                    <a:pt x="912" y="505"/>
                    <a:pt x="921" y="485"/>
                    <a:pt x="921" y="461"/>
                  </a:cubicBezTo>
                  <a:cubicBezTo>
                    <a:pt x="919" y="437"/>
                    <a:pt x="910" y="415"/>
                    <a:pt x="895" y="400"/>
                  </a:cubicBezTo>
                  <a:close/>
                  <a:moveTo>
                    <a:pt x="717" y="575"/>
                  </a:moveTo>
                  <a:lnTo>
                    <a:pt x="717" y="490"/>
                  </a:lnTo>
                  <a:lnTo>
                    <a:pt x="589" y="490"/>
                  </a:lnTo>
                  <a:cubicBezTo>
                    <a:pt x="576" y="534"/>
                    <a:pt x="541" y="569"/>
                    <a:pt x="497" y="582"/>
                  </a:cubicBezTo>
                  <a:lnTo>
                    <a:pt x="497" y="668"/>
                  </a:lnTo>
                  <a:cubicBezTo>
                    <a:pt x="515" y="681"/>
                    <a:pt x="543" y="711"/>
                    <a:pt x="543" y="742"/>
                  </a:cubicBezTo>
                  <a:cubicBezTo>
                    <a:pt x="543" y="788"/>
                    <a:pt x="506" y="824"/>
                    <a:pt x="460" y="824"/>
                  </a:cubicBezTo>
                  <a:cubicBezTo>
                    <a:pt x="414" y="824"/>
                    <a:pt x="378" y="788"/>
                    <a:pt x="378" y="742"/>
                  </a:cubicBezTo>
                  <a:cubicBezTo>
                    <a:pt x="378" y="709"/>
                    <a:pt x="405" y="681"/>
                    <a:pt x="424" y="668"/>
                  </a:cubicBezTo>
                  <a:lnTo>
                    <a:pt x="424" y="584"/>
                  </a:lnTo>
                  <a:cubicBezTo>
                    <a:pt x="380" y="571"/>
                    <a:pt x="345" y="536"/>
                    <a:pt x="332" y="492"/>
                  </a:cubicBezTo>
                  <a:lnTo>
                    <a:pt x="203" y="492"/>
                  </a:lnTo>
                  <a:lnTo>
                    <a:pt x="203" y="578"/>
                  </a:lnTo>
                  <a:lnTo>
                    <a:pt x="82" y="457"/>
                  </a:lnTo>
                  <a:lnTo>
                    <a:pt x="203" y="336"/>
                  </a:lnTo>
                  <a:lnTo>
                    <a:pt x="203" y="421"/>
                  </a:lnTo>
                  <a:lnTo>
                    <a:pt x="332" y="421"/>
                  </a:lnTo>
                  <a:cubicBezTo>
                    <a:pt x="345" y="376"/>
                    <a:pt x="380" y="342"/>
                    <a:pt x="424" y="329"/>
                  </a:cubicBezTo>
                  <a:lnTo>
                    <a:pt x="424" y="206"/>
                  </a:lnTo>
                  <a:lnTo>
                    <a:pt x="339" y="206"/>
                  </a:lnTo>
                  <a:lnTo>
                    <a:pt x="460" y="85"/>
                  </a:lnTo>
                  <a:lnTo>
                    <a:pt x="582" y="206"/>
                  </a:lnTo>
                  <a:lnTo>
                    <a:pt x="497" y="206"/>
                  </a:lnTo>
                  <a:lnTo>
                    <a:pt x="497" y="329"/>
                  </a:lnTo>
                  <a:cubicBezTo>
                    <a:pt x="541" y="342"/>
                    <a:pt x="576" y="376"/>
                    <a:pt x="589" y="421"/>
                  </a:cubicBezTo>
                  <a:lnTo>
                    <a:pt x="717" y="421"/>
                  </a:lnTo>
                  <a:lnTo>
                    <a:pt x="717" y="334"/>
                  </a:lnTo>
                  <a:lnTo>
                    <a:pt x="839" y="455"/>
                  </a:lnTo>
                  <a:lnTo>
                    <a:pt x="717" y="575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4" name="Oval 113"/>
            <p:cNvSpPr>
              <a:spLocks noChangeArrowheads="1"/>
            </p:cNvSpPr>
            <p:nvPr/>
          </p:nvSpPr>
          <p:spPr>
            <a:xfrm>
              <a:off x="4683" y="1718"/>
              <a:ext cx="85" cy="83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AU"/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>
            <a:xfrm>
              <a:off x="2267" y="1270"/>
              <a:ext cx="250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effectLst/>
                  <a:latin typeface="Segoe UI"/>
                </a:rPr>
                <a:t>VPN 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>
            <a:xfrm>
              <a:off x="2179" y="1402"/>
              <a:ext cx="426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en-US" sz="1400" b="0" i="0" u="none" strike="noStrike" cap="none" normalizeH="0" baseline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effectLst/>
                  <a:latin typeface="Segoe UI"/>
                </a:rPr>
                <a:t>Gateway</a:t>
              </a:r>
              <a:endParaRPr kumimoji="0" lang="en-US" altLang="en-US" sz="1800" b="0" i="0" u="none" strike="noStrike" cap="none" normalizeH="0" baseline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/>
            <a:cs typeface="Segoe UI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20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/>
            <a:cs typeface="Segoe UI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20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80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20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80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20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</a:theme>
</file>

<file path=ppt/theme/theme5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821</ep:Words>
  <ep:PresentationFormat>Widescreen</ep:PresentationFormat>
  <ep:Paragraphs>97</ep:Paragraphs>
  <ep:Slides>24</ep:Slides>
  <ep:Notes>23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24</vt:i4>
      </vt:variant>
    </vt:vector>
  </ep:HeadingPairs>
  <ep:TitlesOfParts>
    <vt:vector size="28" baseType="lpstr">
      <vt:lpstr>5-51015_Microsoft_Ignite_Tour_Template_Dark</vt:lpstr>
      <vt:lpstr>1_5-51015_Microsoft_Ignite_Tour_Template_Dark</vt:lpstr>
      <vt:lpstr>5-51015_Microsoft_Ignite_Tour_Template_Light</vt:lpstr>
      <vt:lpstr>1_5-51015_Microsoft_Ignite_Tour_Template_Light</vt:lpstr>
      <vt:lpstr>슬라이드 1</vt:lpstr>
      <vt:lpstr>Planning and implementing  hybrid network connectivity</vt:lpstr>
      <vt:lpstr>Why Hybrid?</vt:lpstr>
      <vt:lpstr>Extension of internal protected network</vt:lpstr>
      <vt:lpstr>Namespace and name resolution requirements</vt:lpstr>
      <vt:lpstr>How do we connect our  on-premises network to Azure?</vt:lpstr>
      <vt:lpstr>Three primary connectivity options</vt:lpstr>
      <vt:lpstr>Site-to-site VPN connections</vt:lpstr>
      <vt:lpstr>Connect on-premises to Azure: Site-to-site VPN</vt:lpstr>
      <vt:lpstr>Azure VPN gateway subnets</vt:lpstr>
      <vt:lpstr>Hybrid connection—ExpressRoute</vt:lpstr>
      <vt:lpstr>ExpressRoute architecture</vt:lpstr>
      <vt:lpstr>ExpressRoute architecture</vt:lpstr>
      <vt:lpstr>ExpressRoute (benefits)</vt:lpstr>
      <vt:lpstr>ExpressRoute (challenges)</vt:lpstr>
      <vt:lpstr>ExpressRoute with VPN fallback</vt:lpstr>
      <vt:lpstr>Azure virtual WAN</vt:lpstr>
      <vt:lpstr>Azure virtual WAN</vt:lpstr>
      <vt:lpstr>Azure virtual WAN</vt:lpstr>
      <vt:lpstr>Cloud security is a shared responsibility</vt:lpstr>
      <vt:lpstr>Hybrid cloud requires new approach to security Infrastructure increasingly distributed across public clouds and on-premises datacenter</vt:lpstr>
      <vt:lpstr>What does Azure security center report on?</vt:lpstr>
      <vt:lpstr>Azure Firewall</vt:lpstr>
      <vt:lpstr>Azure Firewall—differences with NSGs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2018-12-07T23:23:51.000</dcterms:created>
  <cp:lastModifiedBy>Administrator</cp:lastModifiedBy>
  <dcterms:modified xsi:type="dcterms:W3CDTF">2019-04-10T07:28:00.681</dcterms:modified>
  <cp:revision>70</cp:revision>
  <cp:version>0906.0100.01</cp:version>
</cp:coreProperties>
</file>